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3"/>
  </p:notesMasterIdLst>
  <p:sldIdLst>
    <p:sldId id="256" r:id="rId2"/>
    <p:sldId id="260" r:id="rId3"/>
    <p:sldId id="319" r:id="rId4"/>
    <p:sldId id="334" r:id="rId5"/>
    <p:sldId id="335" r:id="rId6"/>
    <p:sldId id="338" r:id="rId7"/>
    <p:sldId id="339" r:id="rId8"/>
    <p:sldId id="318" r:id="rId9"/>
    <p:sldId id="336" r:id="rId10"/>
    <p:sldId id="337" r:id="rId11"/>
    <p:sldId id="263" r:id="rId12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pos="2767" userDrawn="1">
          <p15:clr>
            <a:srgbClr val="A4A3A4"/>
          </p15:clr>
        </p15:guide>
        <p15:guide id="4" pos="2993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1979" userDrawn="1">
          <p15:clr>
            <a:srgbClr val="A4A3A4"/>
          </p15:clr>
        </p15:guide>
        <p15:guide id="7" pos="272" userDrawn="1">
          <p15:clr>
            <a:srgbClr val="A4A3A4"/>
          </p15:clr>
        </p15:guide>
        <p15:guide id="8" pos="5579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>
        <p:guide orient="horz" pos="2160"/>
        <p:guide pos="2903"/>
        <p:guide pos="2767"/>
        <p:guide pos="2993"/>
        <p:guide orient="horz" pos="1752"/>
        <p:guide orient="horz" pos="1979"/>
        <p:guide pos="272"/>
        <p:guide pos="5579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4245792-199D-4F63-A7A9-A172FF1792AE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738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51E5143C-92E2-4E3E-9928-78C6E0489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0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7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143C-92E2-4E3E-9928-78C6E04891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19113" y="1725387"/>
            <a:ext cx="0" cy="1784576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2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9141" y="1122363"/>
            <a:ext cx="8474927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141" y="3962400"/>
            <a:ext cx="8474927" cy="1295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D73793F-44D6-4653-90CD-858397E90B93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19113" y="1725387"/>
            <a:ext cx="0" cy="1784576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549268" cy="52251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48440"/>
            <a:ext cx="8549268" cy="47033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626EED-0A95-4DAC-8C2B-29F572A41672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69366"/>
            <a:ext cx="7886700" cy="12202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E4BEB95-A707-49BF-8233-CE91F1B24B01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27277" y="3104467"/>
            <a:ext cx="0" cy="1476000"/>
          </a:xfrm>
          <a:prstGeom prst="line">
            <a:avLst/>
          </a:prstGeom>
          <a:ln w="3175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0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549268" cy="5225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799" y="1272207"/>
            <a:ext cx="4237463" cy="49047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2206"/>
            <a:ext cx="4205868" cy="4898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D02C7DF-FA59-49A9-B3CC-214923800BFE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04800" y="628650"/>
            <a:ext cx="0" cy="522518"/>
          </a:xfrm>
          <a:prstGeom prst="line">
            <a:avLst/>
          </a:prstGeom>
          <a:ln w="76200">
            <a:solidFill>
              <a:srgbClr val="6C5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1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CDAD03B-D8C7-490D-83D4-1B3D19A3016F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CE8DE31-37C2-4FAE-A749-2B43B97FED4D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4800" y="423473"/>
            <a:ext cx="8549268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48440"/>
            <a:ext cx="8549268" cy="488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87448" y="64792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EBEC-795B-42E8-86E4-926E605F53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10"/>
          <p:cNvSpPr txBox="1">
            <a:spLocks/>
          </p:cNvSpPr>
          <p:nvPr userDrawn="1"/>
        </p:nvSpPr>
        <p:spPr>
          <a:xfrm>
            <a:off x="6282518" y="6536373"/>
            <a:ext cx="2861482" cy="25309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국민대학교 </a:t>
            </a:r>
            <a:r>
              <a:rPr lang="ko-KR" altLang="en-US" sz="800" b="1" dirty="0" err="1">
                <a:solidFill>
                  <a:schemeClr val="bg1">
                    <a:lumMod val="75000"/>
                  </a:schemeClr>
                </a:solidFill>
              </a:rPr>
              <a:t>빅데이터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 경영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MBA 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빅데이터프로젝트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2018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3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69" r:id="rId3"/>
    <p:sldLayoutId id="2147483670" r:id="rId4"/>
    <p:sldLayoutId id="2147483671" r:id="rId5"/>
    <p:sldLayoutId id="2147483672" r:id="rId6"/>
    <p:sldLayoutId id="2147483674" r:id="rId7"/>
    <p:sldLayoutId id="214748367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⁻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78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573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nho.chan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jpg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4.jpeg"/><Relationship Id="rId5" Type="http://schemas.openxmlformats.org/officeDocument/2006/relationships/image" Target="../media/image11.jpg"/><Relationship Id="rId10" Type="http://schemas.openxmlformats.org/officeDocument/2006/relationships/hyperlink" Target="http://www.r-project.org/index.html" TargetMode="External"/><Relationship Id="rId4" Type="http://schemas.openxmlformats.org/officeDocument/2006/relationships/image" Target="../media/image5.jp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74370" y="1713469"/>
            <a:ext cx="8179698" cy="179649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프로젝트</a:t>
            </a:r>
            <a:r>
              <a:rPr lang="ko-KR" altLang="en-US" sz="2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3</a:t>
            </a:r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주차</a:t>
            </a:r>
            <a:endParaRPr lang="ko-KR" altLang="en-US" sz="2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60523" y="4061253"/>
            <a:ext cx="2716879" cy="1720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2018. 9. 15(</a:t>
            </a:r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토</a:t>
            </a:r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장운호</a:t>
            </a:r>
            <a:endParaRPr lang="en-US" altLang="ko-KR" sz="16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  <a:hlinkClick r:id="rId3"/>
              </a:rPr>
              <a:t>unho.chang@gmail.com</a:t>
            </a:r>
            <a:r>
              <a:rPr lang="en-US" altLang="ko-KR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010-8122-2201)</a:t>
            </a:r>
          </a:p>
        </p:txBody>
      </p:sp>
    </p:spTree>
    <p:extLst>
      <p:ext uri="{BB962C8B-B14F-4D97-AF65-F5344CB8AC3E}">
        <p14:creationId xmlns:p14="http://schemas.microsoft.com/office/powerpoint/2010/main" val="305814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437360" y="709799"/>
            <a:ext cx="7083784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코딩 트릭</a:t>
            </a:r>
            <a:endParaRPr lang="en-US" altLang="ko-KR" sz="2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6" name="모서리가 둥근 직사각형 37">
            <a:extLst>
              <a:ext uri="{FF2B5EF4-FFF2-40B4-BE49-F238E27FC236}">
                <a16:creationId xmlns:a16="http://schemas.microsoft.com/office/drawing/2014/main" id="{49883A4F-A7D6-4BC2-80B7-224E864C281B}"/>
              </a:ext>
            </a:extLst>
          </p:cNvPr>
          <p:cNvSpPr/>
          <p:nvPr/>
        </p:nvSpPr>
        <p:spPr>
          <a:xfrm>
            <a:off x="755551" y="1867163"/>
            <a:ext cx="2394098" cy="359719"/>
          </a:xfrm>
          <a:prstGeom prst="roundRect">
            <a:avLst>
              <a:gd name="adj" fmla="val 45910"/>
            </a:avLst>
          </a:prstGeom>
          <a:solidFill>
            <a:srgbClr val="0568B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rgbClr val="F26122">
                      <a:alpha val="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Pseudo Code</a:t>
            </a:r>
            <a:endParaRPr lang="ko-KR" altLang="en-US" sz="1400" dirty="0">
              <a:ln>
                <a:solidFill>
                  <a:srgbClr val="F26122">
                    <a:alpha val="0"/>
                  </a:srgbClr>
                </a:solidFill>
              </a:ln>
              <a:solidFill>
                <a:schemeClr val="lt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799838-89AF-462D-A251-4F53BEA62078}"/>
              </a:ext>
            </a:extLst>
          </p:cNvPr>
          <p:cNvSpPr txBox="1"/>
          <p:nvPr/>
        </p:nvSpPr>
        <p:spPr>
          <a:xfrm>
            <a:off x="752857" y="3852245"/>
            <a:ext cx="346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2018-09-15 09:12:30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877861-C9E7-421E-BA7D-2ADA9A5EDCF6}"/>
              </a:ext>
            </a:extLst>
          </p:cNvPr>
          <p:cNvSpPr txBox="1"/>
          <p:nvPr/>
        </p:nvSpPr>
        <p:spPr>
          <a:xfrm>
            <a:off x="1908405" y="4325405"/>
            <a:ext cx="52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Btime</a:t>
            </a:r>
            <a:r>
              <a:rPr lang="en-US" altLang="ko-KR" dirty="0"/>
              <a:t> = </a:t>
            </a:r>
            <a:r>
              <a:rPr lang="en-US" altLang="ko-KR" dirty="0" err="1"/>
              <a:t>strptime</a:t>
            </a:r>
            <a:r>
              <a:rPr lang="en-US" altLang="ko-KR" dirty="0"/>
              <a:t>(B, “%Y-%m-%d %H:%M:%S)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5A4189-C67E-45E7-B381-D48FE94BC388}"/>
              </a:ext>
            </a:extLst>
          </p:cNvPr>
          <p:cNvSpPr txBox="1"/>
          <p:nvPr/>
        </p:nvSpPr>
        <p:spPr>
          <a:xfrm>
            <a:off x="755971" y="2510470"/>
            <a:ext cx="366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2018-09-15 00:00:00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5A5B8A-4A70-433F-8712-54E4D7C50C42}"/>
              </a:ext>
            </a:extLst>
          </p:cNvPr>
          <p:cNvSpPr txBox="1"/>
          <p:nvPr/>
        </p:nvSpPr>
        <p:spPr>
          <a:xfrm>
            <a:off x="1937614" y="3333422"/>
            <a:ext cx="52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Atime</a:t>
            </a:r>
            <a:r>
              <a:rPr lang="en-US" altLang="ko-KR" dirty="0"/>
              <a:t> = </a:t>
            </a:r>
            <a:r>
              <a:rPr lang="en-US" altLang="ko-KR" dirty="0" err="1"/>
              <a:t>strptime</a:t>
            </a:r>
            <a:r>
              <a:rPr lang="en-US" altLang="ko-KR" dirty="0"/>
              <a:t>(a, “%Y-%m-%d %H:%M:%S)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BD6CD5D-03E6-40B3-9002-E2A1BB14756B}"/>
              </a:ext>
            </a:extLst>
          </p:cNvPr>
          <p:cNvSpPr txBox="1"/>
          <p:nvPr/>
        </p:nvSpPr>
        <p:spPr>
          <a:xfrm>
            <a:off x="1193043" y="2879163"/>
            <a:ext cx="610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paste(</a:t>
            </a:r>
            <a:r>
              <a:rPr lang="en-US" altLang="ko-KR" dirty="0" err="1"/>
              <a:t>substr</a:t>
            </a:r>
            <a:r>
              <a:rPr lang="en-US" altLang="ko-KR" dirty="0"/>
              <a:t>(B, 1, 10), “00:00:00”)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A548289-0BE8-4607-9360-E907AE1BB08F}"/>
              </a:ext>
            </a:extLst>
          </p:cNvPr>
          <p:cNvSpPr txBox="1"/>
          <p:nvPr/>
        </p:nvSpPr>
        <p:spPr>
          <a:xfrm>
            <a:off x="780034" y="5143451"/>
            <a:ext cx="633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분간격대 구분번호 </a:t>
            </a:r>
            <a:r>
              <a:rPr lang="en-US" altLang="ko-KR" dirty="0"/>
              <a:t>= ceiling((</a:t>
            </a:r>
            <a:r>
              <a:rPr lang="en-US" altLang="ko-KR" dirty="0" err="1"/>
              <a:t>Btime</a:t>
            </a:r>
            <a:r>
              <a:rPr lang="en-US" altLang="ko-KR" dirty="0"/>
              <a:t> – </a:t>
            </a:r>
            <a:r>
              <a:rPr lang="en-US" altLang="ko-KR" dirty="0" err="1"/>
              <a:t>Atime</a:t>
            </a:r>
            <a:r>
              <a:rPr lang="en-US" altLang="ko-KR" dirty="0"/>
              <a:t>) / 600)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39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98" y="2348856"/>
            <a:ext cx="5670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End of Document.</a:t>
            </a:r>
          </a:p>
          <a:p>
            <a:pPr algn="ctr"/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6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544454" y="709799"/>
            <a:ext cx="1817090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목차</a:t>
            </a:r>
            <a:endParaRPr lang="en-US" altLang="ko-KR" sz="2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C65F4-0F3B-4EC7-BEAF-FE61F3C86DF2}"/>
              </a:ext>
            </a:extLst>
          </p:cNvPr>
          <p:cNvSpPr txBox="1"/>
          <p:nvPr/>
        </p:nvSpPr>
        <p:spPr>
          <a:xfrm>
            <a:off x="1205358" y="1587324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Ⅰ. </a:t>
            </a:r>
            <a:r>
              <a:rPr lang="ko-KR" altLang="en-US" sz="2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클러스터링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C65F4-0F3B-4EC7-BEAF-FE61F3C86DF2}"/>
              </a:ext>
            </a:extLst>
          </p:cNvPr>
          <p:cNvSpPr txBox="1"/>
          <p:nvPr/>
        </p:nvSpPr>
        <p:spPr>
          <a:xfrm>
            <a:off x="1205358" y="3448008"/>
            <a:ext cx="693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Ⅱ. </a:t>
            </a:r>
            <a:r>
              <a:rPr lang="ko-KR" altLang="en-US" sz="20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고객의 유형 구분 사례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B1ADB-26AA-431D-ADC7-F33FE785B778}"/>
              </a:ext>
            </a:extLst>
          </p:cNvPr>
          <p:cNvSpPr txBox="1"/>
          <p:nvPr/>
        </p:nvSpPr>
        <p:spPr>
          <a:xfrm>
            <a:off x="1736461" y="2188448"/>
            <a:ext cx="69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전제조건</a:t>
            </a:r>
            <a:endParaRPr lang="ko-KR" altLang="en-US" sz="1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DCD8D-1C26-4595-AD6F-D606B23C8479}"/>
              </a:ext>
            </a:extLst>
          </p:cNvPr>
          <p:cNvSpPr txBox="1"/>
          <p:nvPr/>
        </p:nvSpPr>
        <p:spPr>
          <a:xfrm>
            <a:off x="1736461" y="2544535"/>
            <a:ext cx="69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</a:t>
            </a:r>
            <a:endParaRPr lang="ko-KR" altLang="en-US" sz="1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B1ADB-26AA-431D-ADC7-F33FE785B778}"/>
              </a:ext>
            </a:extLst>
          </p:cNvPr>
          <p:cNvSpPr txBox="1"/>
          <p:nvPr/>
        </p:nvSpPr>
        <p:spPr>
          <a:xfrm>
            <a:off x="1736460" y="4169643"/>
            <a:ext cx="69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구매 금액 기반</a:t>
            </a:r>
            <a:endParaRPr lang="ko-KR" altLang="en-US" sz="1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DCD8D-1C26-4595-AD6F-D606B23C8479}"/>
              </a:ext>
            </a:extLst>
          </p:cNvPr>
          <p:cNvSpPr txBox="1"/>
          <p:nvPr/>
        </p:nvSpPr>
        <p:spPr>
          <a:xfrm>
            <a:off x="1736460" y="4525730"/>
            <a:ext cx="69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구매 빈도 기반</a:t>
            </a:r>
            <a:endParaRPr lang="ko-KR" altLang="en-US" sz="18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Ⅰ.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클러스터링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437360" y="709799"/>
            <a:ext cx="7083784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24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넷플릭스의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마이크로 장르</a:t>
            </a:r>
            <a:endParaRPr lang="en-US" altLang="ko-KR" sz="2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26" y="5334339"/>
            <a:ext cx="627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최규민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Pycon2015 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발표자료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추천시스템이 </a:t>
            </a:r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Word2Vec</a:t>
            </a:r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만났을 때＂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9B457-FF4D-4F4E-9B5F-0C599C88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6" y="2007435"/>
            <a:ext cx="4277269" cy="3210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83D19F-8131-4218-8FEB-A5989BF4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30" y="2007435"/>
            <a:ext cx="4404541" cy="32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437359" y="709799"/>
            <a:ext cx="8025153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고객의 구매상품 이력을 </a:t>
            </a:r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“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고객번호</a:t>
            </a:r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문서의 문자열로 본다면</a:t>
            </a:r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…</a:t>
            </a: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A1D3F42-A0FD-444C-B409-0E561004F2E1}"/>
              </a:ext>
            </a:extLst>
          </p:cNvPr>
          <p:cNvGrpSpPr/>
          <p:nvPr/>
        </p:nvGrpSpPr>
        <p:grpSpPr>
          <a:xfrm>
            <a:off x="400034" y="2597528"/>
            <a:ext cx="8416162" cy="3831477"/>
            <a:chOff x="400034" y="2597528"/>
            <a:chExt cx="9278954" cy="3831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9BC399-514B-466E-B281-F9BD39F60E40}"/>
                </a:ext>
              </a:extLst>
            </p:cNvPr>
            <p:cNvSpPr txBox="1"/>
            <p:nvPr/>
          </p:nvSpPr>
          <p:spPr>
            <a:xfrm>
              <a:off x="400034" y="6167395"/>
              <a:ext cx="5201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분석기법을 설명하기 위해 실제 분석기법을 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간략화한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개념도임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0A1013-655D-4B4F-89D9-FC40C264B95D}"/>
                </a:ext>
              </a:extLst>
            </p:cNvPr>
            <p:cNvSpPr txBox="1"/>
            <p:nvPr/>
          </p:nvSpPr>
          <p:spPr>
            <a:xfrm>
              <a:off x="4998468" y="2624463"/>
              <a:ext cx="4680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Rearrange : descriptive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1BE6B5DC-E8E1-42F2-87AF-BEB8F676A74F}"/>
                </a:ext>
              </a:extLst>
            </p:cNvPr>
            <p:cNvSpPr>
              <a:spLocks/>
            </p:cNvSpPr>
            <p:nvPr/>
          </p:nvSpPr>
          <p:spPr bwMode="gray">
            <a:xfrm rot="5400000" flipH="1">
              <a:off x="2715728" y="4004684"/>
              <a:ext cx="3209965" cy="1194502"/>
            </a:xfrm>
            <a:custGeom>
              <a:avLst/>
              <a:gdLst/>
              <a:ahLst/>
              <a:cxnLst>
                <a:cxn ang="0">
                  <a:pos x="64" y="408"/>
                </a:cxn>
                <a:cxn ang="0">
                  <a:pos x="70" y="406"/>
                </a:cxn>
                <a:cxn ang="0">
                  <a:pos x="86" y="398"/>
                </a:cxn>
                <a:cxn ang="0">
                  <a:pos x="110" y="388"/>
                </a:cxn>
                <a:cxn ang="0">
                  <a:pos x="144" y="370"/>
                </a:cxn>
                <a:cxn ang="0">
                  <a:pos x="184" y="350"/>
                </a:cxn>
                <a:cxn ang="0">
                  <a:pos x="230" y="324"/>
                </a:cxn>
                <a:cxn ang="0">
                  <a:pos x="282" y="292"/>
                </a:cxn>
                <a:cxn ang="0">
                  <a:pos x="338" y="256"/>
                </a:cxn>
                <a:cxn ang="0">
                  <a:pos x="396" y="216"/>
                </a:cxn>
                <a:cxn ang="0">
                  <a:pos x="458" y="170"/>
                </a:cxn>
                <a:cxn ang="0">
                  <a:pos x="518" y="118"/>
                </a:cxn>
                <a:cxn ang="0">
                  <a:pos x="580" y="62"/>
                </a:cxn>
                <a:cxn ang="0">
                  <a:pos x="640" y="0"/>
                </a:cxn>
                <a:cxn ang="0">
                  <a:pos x="644" y="4"/>
                </a:cxn>
                <a:cxn ang="0">
                  <a:pos x="654" y="14"/>
                </a:cxn>
                <a:cxn ang="0">
                  <a:pos x="672" y="30"/>
                </a:cxn>
                <a:cxn ang="0">
                  <a:pos x="698" y="52"/>
                </a:cxn>
                <a:cxn ang="0">
                  <a:pos x="730" y="80"/>
                </a:cxn>
                <a:cxn ang="0">
                  <a:pos x="768" y="110"/>
                </a:cxn>
                <a:cxn ang="0">
                  <a:pos x="814" y="146"/>
                </a:cxn>
                <a:cxn ang="0">
                  <a:pos x="866" y="184"/>
                </a:cxn>
                <a:cxn ang="0">
                  <a:pos x="926" y="224"/>
                </a:cxn>
                <a:cxn ang="0">
                  <a:pos x="992" y="268"/>
                </a:cxn>
                <a:cxn ang="0">
                  <a:pos x="1062" y="312"/>
                </a:cxn>
                <a:cxn ang="0">
                  <a:pos x="1140" y="356"/>
                </a:cxn>
                <a:cxn ang="0">
                  <a:pos x="1224" y="400"/>
                </a:cxn>
                <a:cxn ang="0">
                  <a:pos x="976" y="400"/>
                </a:cxn>
                <a:cxn ang="0">
                  <a:pos x="976" y="406"/>
                </a:cxn>
                <a:cxn ang="0">
                  <a:pos x="978" y="422"/>
                </a:cxn>
                <a:cxn ang="0">
                  <a:pos x="982" y="448"/>
                </a:cxn>
                <a:cxn ang="0">
                  <a:pos x="990" y="482"/>
                </a:cxn>
                <a:cxn ang="0">
                  <a:pos x="1002" y="526"/>
                </a:cxn>
                <a:cxn ang="0">
                  <a:pos x="1018" y="576"/>
                </a:cxn>
                <a:cxn ang="0">
                  <a:pos x="1042" y="634"/>
                </a:cxn>
                <a:cxn ang="0">
                  <a:pos x="1072" y="696"/>
                </a:cxn>
                <a:cxn ang="0">
                  <a:pos x="1112" y="764"/>
                </a:cxn>
                <a:cxn ang="0">
                  <a:pos x="1160" y="838"/>
                </a:cxn>
                <a:cxn ang="0">
                  <a:pos x="1218" y="914"/>
                </a:cxn>
                <a:cxn ang="0">
                  <a:pos x="1288" y="992"/>
                </a:cxn>
                <a:cxn ang="0">
                  <a:pos x="0" y="992"/>
                </a:cxn>
                <a:cxn ang="0">
                  <a:pos x="4" y="988"/>
                </a:cxn>
                <a:cxn ang="0">
                  <a:pos x="14" y="976"/>
                </a:cxn>
                <a:cxn ang="0">
                  <a:pos x="30" y="958"/>
                </a:cxn>
                <a:cxn ang="0">
                  <a:pos x="50" y="934"/>
                </a:cxn>
                <a:cxn ang="0">
                  <a:pos x="74" y="906"/>
                </a:cxn>
                <a:cxn ang="0">
                  <a:pos x="102" y="870"/>
                </a:cxn>
                <a:cxn ang="0">
                  <a:pos x="132" y="832"/>
                </a:cxn>
                <a:cxn ang="0">
                  <a:pos x="162" y="790"/>
                </a:cxn>
                <a:cxn ang="0">
                  <a:pos x="192" y="746"/>
                </a:cxn>
                <a:cxn ang="0">
                  <a:pos x="222" y="700"/>
                </a:cxn>
                <a:cxn ang="0">
                  <a:pos x="250" y="652"/>
                </a:cxn>
                <a:cxn ang="0">
                  <a:pos x="276" y="604"/>
                </a:cxn>
                <a:cxn ang="0">
                  <a:pos x="300" y="556"/>
                </a:cxn>
                <a:cxn ang="0">
                  <a:pos x="316" y="508"/>
                </a:cxn>
                <a:cxn ang="0">
                  <a:pos x="330" y="460"/>
                </a:cxn>
                <a:cxn ang="0">
                  <a:pos x="336" y="416"/>
                </a:cxn>
                <a:cxn ang="0">
                  <a:pos x="64" y="408"/>
                </a:cxn>
              </a:cxnLst>
              <a:rect l="0" t="0" r="r" b="b"/>
              <a:pathLst>
                <a:path w="1288" h="992">
                  <a:moveTo>
                    <a:pt x="64" y="408"/>
                  </a:moveTo>
                  <a:lnTo>
                    <a:pt x="70" y="406"/>
                  </a:lnTo>
                  <a:lnTo>
                    <a:pt x="86" y="398"/>
                  </a:lnTo>
                  <a:lnTo>
                    <a:pt x="110" y="388"/>
                  </a:lnTo>
                  <a:lnTo>
                    <a:pt x="144" y="370"/>
                  </a:lnTo>
                  <a:lnTo>
                    <a:pt x="184" y="350"/>
                  </a:lnTo>
                  <a:lnTo>
                    <a:pt x="230" y="324"/>
                  </a:lnTo>
                  <a:lnTo>
                    <a:pt x="282" y="292"/>
                  </a:lnTo>
                  <a:lnTo>
                    <a:pt x="338" y="256"/>
                  </a:lnTo>
                  <a:lnTo>
                    <a:pt x="396" y="216"/>
                  </a:lnTo>
                  <a:lnTo>
                    <a:pt x="458" y="170"/>
                  </a:lnTo>
                  <a:lnTo>
                    <a:pt x="518" y="118"/>
                  </a:lnTo>
                  <a:lnTo>
                    <a:pt x="580" y="62"/>
                  </a:lnTo>
                  <a:lnTo>
                    <a:pt x="640" y="0"/>
                  </a:lnTo>
                  <a:lnTo>
                    <a:pt x="644" y="4"/>
                  </a:lnTo>
                  <a:lnTo>
                    <a:pt x="654" y="14"/>
                  </a:lnTo>
                  <a:lnTo>
                    <a:pt x="672" y="30"/>
                  </a:lnTo>
                  <a:lnTo>
                    <a:pt x="698" y="52"/>
                  </a:lnTo>
                  <a:lnTo>
                    <a:pt x="730" y="80"/>
                  </a:lnTo>
                  <a:lnTo>
                    <a:pt x="768" y="110"/>
                  </a:lnTo>
                  <a:lnTo>
                    <a:pt x="814" y="146"/>
                  </a:lnTo>
                  <a:lnTo>
                    <a:pt x="866" y="184"/>
                  </a:lnTo>
                  <a:lnTo>
                    <a:pt x="926" y="224"/>
                  </a:lnTo>
                  <a:lnTo>
                    <a:pt x="992" y="268"/>
                  </a:lnTo>
                  <a:lnTo>
                    <a:pt x="1062" y="312"/>
                  </a:lnTo>
                  <a:lnTo>
                    <a:pt x="1140" y="356"/>
                  </a:lnTo>
                  <a:lnTo>
                    <a:pt x="1224" y="400"/>
                  </a:lnTo>
                  <a:lnTo>
                    <a:pt x="976" y="400"/>
                  </a:lnTo>
                  <a:lnTo>
                    <a:pt x="976" y="406"/>
                  </a:lnTo>
                  <a:lnTo>
                    <a:pt x="978" y="422"/>
                  </a:lnTo>
                  <a:lnTo>
                    <a:pt x="982" y="448"/>
                  </a:lnTo>
                  <a:lnTo>
                    <a:pt x="990" y="482"/>
                  </a:lnTo>
                  <a:lnTo>
                    <a:pt x="1002" y="526"/>
                  </a:lnTo>
                  <a:lnTo>
                    <a:pt x="1018" y="576"/>
                  </a:lnTo>
                  <a:lnTo>
                    <a:pt x="1042" y="634"/>
                  </a:lnTo>
                  <a:lnTo>
                    <a:pt x="1072" y="696"/>
                  </a:lnTo>
                  <a:lnTo>
                    <a:pt x="1112" y="764"/>
                  </a:lnTo>
                  <a:lnTo>
                    <a:pt x="1160" y="838"/>
                  </a:lnTo>
                  <a:lnTo>
                    <a:pt x="1218" y="914"/>
                  </a:lnTo>
                  <a:lnTo>
                    <a:pt x="1288" y="992"/>
                  </a:lnTo>
                  <a:lnTo>
                    <a:pt x="0" y="992"/>
                  </a:lnTo>
                  <a:lnTo>
                    <a:pt x="4" y="988"/>
                  </a:lnTo>
                  <a:lnTo>
                    <a:pt x="14" y="976"/>
                  </a:lnTo>
                  <a:lnTo>
                    <a:pt x="30" y="958"/>
                  </a:lnTo>
                  <a:lnTo>
                    <a:pt x="50" y="934"/>
                  </a:lnTo>
                  <a:lnTo>
                    <a:pt x="74" y="906"/>
                  </a:lnTo>
                  <a:lnTo>
                    <a:pt x="102" y="870"/>
                  </a:lnTo>
                  <a:lnTo>
                    <a:pt x="132" y="832"/>
                  </a:lnTo>
                  <a:lnTo>
                    <a:pt x="162" y="790"/>
                  </a:lnTo>
                  <a:lnTo>
                    <a:pt x="192" y="746"/>
                  </a:lnTo>
                  <a:lnTo>
                    <a:pt x="222" y="700"/>
                  </a:lnTo>
                  <a:lnTo>
                    <a:pt x="250" y="652"/>
                  </a:lnTo>
                  <a:lnTo>
                    <a:pt x="276" y="604"/>
                  </a:lnTo>
                  <a:lnTo>
                    <a:pt x="300" y="556"/>
                  </a:lnTo>
                  <a:lnTo>
                    <a:pt x="316" y="508"/>
                  </a:lnTo>
                  <a:lnTo>
                    <a:pt x="330" y="460"/>
                  </a:lnTo>
                  <a:lnTo>
                    <a:pt x="336" y="416"/>
                  </a:lnTo>
                  <a:lnTo>
                    <a:pt x="64" y="40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CAF17"/>
                </a:buCl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70C3491-694D-4C29-83E5-034D7CE25D87}"/>
                </a:ext>
              </a:extLst>
            </p:cNvPr>
            <p:cNvGrpSpPr/>
            <p:nvPr/>
          </p:nvGrpSpPr>
          <p:grpSpPr>
            <a:xfrm>
              <a:off x="3719748" y="3761452"/>
              <a:ext cx="1101473" cy="1142524"/>
              <a:chOff x="4566335" y="3527478"/>
              <a:chExt cx="912434" cy="112333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2515B60-B576-42CE-B89E-9009C9E527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93" r="72471"/>
              <a:stretch/>
            </p:blipFill>
            <p:spPr>
              <a:xfrm>
                <a:off x="4574566" y="3527478"/>
                <a:ext cx="454106" cy="54173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DA54E52-8D6B-4721-AD35-D3A87D9F0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39" r="37122"/>
              <a:stretch/>
            </p:blipFill>
            <p:spPr>
              <a:xfrm>
                <a:off x="4566335" y="4074549"/>
                <a:ext cx="462047" cy="57626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4DF529D-615F-4AA8-B6ED-FD328A0B8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302" r="1461"/>
              <a:stretch/>
            </p:blipFill>
            <p:spPr>
              <a:xfrm>
                <a:off x="5024243" y="3798097"/>
                <a:ext cx="454526" cy="54224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FF36FC-1F0B-4498-8BC1-E5A0C80558DB}"/>
                </a:ext>
              </a:extLst>
            </p:cNvPr>
            <p:cNvSpPr txBox="1"/>
            <p:nvPr/>
          </p:nvSpPr>
          <p:spPr>
            <a:xfrm>
              <a:off x="3679057" y="5024850"/>
              <a:ext cx="134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가중치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반영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F3A256-8A9F-4092-BD88-0BC54236061E}"/>
                </a:ext>
              </a:extLst>
            </p:cNvPr>
            <p:cNvGrpSpPr/>
            <p:nvPr/>
          </p:nvGrpSpPr>
          <p:grpSpPr>
            <a:xfrm>
              <a:off x="416496" y="3044630"/>
              <a:ext cx="3303849" cy="3100976"/>
              <a:chOff x="1197744" y="3005111"/>
              <a:chExt cx="3118259" cy="2931197"/>
            </a:xfrm>
          </p:grpSpPr>
          <p:sp>
            <p:nvSpPr>
              <p:cNvPr id="16" name="모서리가 둥근 직사각형 117">
                <a:extLst>
                  <a:ext uri="{FF2B5EF4-FFF2-40B4-BE49-F238E27FC236}">
                    <a16:creationId xmlns:a16="http://schemas.microsoft.com/office/drawing/2014/main" id="{06E1BBEA-424E-4C76-B50B-910A10B9F1AE}"/>
                  </a:ext>
                </a:extLst>
              </p:cNvPr>
              <p:cNvSpPr/>
              <p:nvPr/>
            </p:nvSpPr>
            <p:spPr>
              <a:xfrm>
                <a:off x="1668183" y="3408092"/>
                <a:ext cx="2647820" cy="2528216"/>
              </a:xfrm>
              <a:prstGeom prst="roundRect">
                <a:avLst>
                  <a:gd name="adj" fmla="val 2599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7" name="모서리가 둥근 직사각형 118">
                <a:extLst>
                  <a:ext uri="{FF2B5EF4-FFF2-40B4-BE49-F238E27FC236}">
                    <a16:creationId xmlns:a16="http://schemas.microsoft.com/office/drawing/2014/main" id="{50AD05B3-E8FF-4C22-9130-6DF848EC2781}"/>
                  </a:ext>
                </a:extLst>
              </p:cNvPr>
              <p:cNvSpPr/>
              <p:nvPr/>
            </p:nvSpPr>
            <p:spPr>
              <a:xfrm>
                <a:off x="1715355" y="546690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" name="모서리가 둥근 직사각형 120">
                <a:extLst>
                  <a:ext uri="{FF2B5EF4-FFF2-40B4-BE49-F238E27FC236}">
                    <a16:creationId xmlns:a16="http://schemas.microsoft.com/office/drawing/2014/main" id="{5E1FDE70-3CC2-42D7-9DFF-91F5FD4CBAE9}"/>
                  </a:ext>
                </a:extLst>
              </p:cNvPr>
              <p:cNvSpPr/>
              <p:nvPr/>
            </p:nvSpPr>
            <p:spPr>
              <a:xfrm>
                <a:off x="2149548" y="546690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2,000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9" name="모서리가 둥근 직사각형 127">
                <a:extLst>
                  <a:ext uri="{FF2B5EF4-FFF2-40B4-BE49-F238E27FC236}">
                    <a16:creationId xmlns:a16="http://schemas.microsoft.com/office/drawing/2014/main" id="{958CA7DC-BD28-4417-89B2-A7D850ADBCD5}"/>
                  </a:ext>
                </a:extLst>
              </p:cNvPr>
              <p:cNvSpPr/>
              <p:nvPr/>
            </p:nvSpPr>
            <p:spPr>
              <a:xfrm>
                <a:off x="2583740" y="546690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0" name="모서리가 둥근 직사각형 128">
                <a:extLst>
                  <a:ext uri="{FF2B5EF4-FFF2-40B4-BE49-F238E27FC236}">
                    <a16:creationId xmlns:a16="http://schemas.microsoft.com/office/drawing/2014/main" id="{8A1D3ED2-5474-4E94-A8D7-A83BAC986EB5}"/>
                  </a:ext>
                </a:extLst>
              </p:cNvPr>
              <p:cNvSpPr/>
              <p:nvPr/>
            </p:nvSpPr>
            <p:spPr>
              <a:xfrm>
                <a:off x="3452125" y="546690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1" name="모서리가 둥근 직사각형 129">
                <a:extLst>
                  <a:ext uri="{FF2B5EF4-FFF2-40B4-BE49-F238E27FC236}">
                    <a16:creationId xmlns:a16="http://schemas.microsoft.com/office/drawing/2014/main" id="{A5FE5F6D-EA96-4DD9-8326-B7430A8C8B1C}"/>
                  </a:ext>
                </a:extLst>
              </p:cNvPr>
              <p:cNvSpPr/>
              <p:nvPr/>
            </p:nvSpPr>
            <p:spPr>
              <a:xfrm>
                <a:off x="3886317" y="5466909"/>
                <a:ext cx="393751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2" name="모서리가 둥근 직사각형 135">
                <a:extLst>
                  <a:ext uri="{FF2B5EF4-FFF2-40B4-BE49-F238E27FC236}">
                    <a16:creationId xmlns:a16="http://schemas.microsoft.com/office/drawing/2014/main" id="{1D90E3B6-E0E0-4DE6-9E81-68FEF2E24CDB}"/>
                  </a:ext>
                </a:extLst>
              </p:cNvPr>
              <p:cNvSpPr/>
              <p:nvPr/>
            </p:nvSpPr>
            <p:spPr>
              <a:xfrm>
                <a:off x="1715355" y="494316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1,500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3" name="모서리가 둥근 직사각형 139">
                <a:extLst>
                  <a:ext uri="{FF2B5EF4-FFF2-40B4-BE49-F238E27FC236}">
                    <a16:creationId xmlns:a16="http://schemas.microsoft.com/office/drawing/2014/main" id="{047C371D-9836-42F1-9D51-F4800B172158}"/>
                  </a:ext>
                </a:extLst>
              </p:cNvPr>
              <p:cNvSpPr/>
              <p:nvPr/>
            </p:nvSpPr>
            <p:spPr>
              <a:xfrm>
                <a:off x="2149548" y="494316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10,000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4" name="모서리가 둥근 직사각형 140">
                <a:extLst>
                  <a:ext uri="{FF2B5EF4-FFF2-40B4-BE49-F238E27FC236}">
                    <a16:creationId xmlns:a16="http://schemas.microsoft.com/office/drawing/2014/main" id="{E69E466A-C6C3-4000-97FC-B4E77F55E0DA}"/>
                  </a:ext>
                </a:extLst>
              </p:cNvPr>
              <p:cNvSpPr/>
              <p:nvPr/>
            </p:nvSpPr>
            <p:spPr>
              <a:xfrm>
                <a:off x="2583740" y="494316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300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5" name="모서리가 둥근 직사각형 141">
                <a:extLst>
                  <a:ext uri="{FF2B5EF4-FFF2-40B4-BE49-F238E27FC236}">
                    <a16:creationId xmlns:a16="http://schemas.microsoft.com/office/drawing/2014/main" id="{D9D5746E-056D-4723-AA6A-4A0FE54CECF0}"/>
                  </a:ext>
                </a:extLst>
              </p:cNvPr>
              <p:cNvSpPr/>
              <p:nvPr/>
            </p:nvSpPr>
            <p:spPr>
              <a:xfrm>
                <a:off x="3017932" y="494316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1,500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6" name="모서리가 둥근 직사각형 142">
                <a:extLst>
                  <a:ext uri="{FF2B5EF4-FFF2-40B4-BE49-F238E27FC236}">
                    <a16:creationId xmlns:a16="http://schemas.microsoft.com/office/drawing/2014/main" id="{C0CC7A49-FE82-4E0B-B7AB-D3260A1AEBE9}"/>
                  </a:ext>
                </a:extLst>
              </p:cNvPr>
              <p:cNvSpPr/>
              <p:nvPr/>
            </p:nvSpPr>
            <p:spPr>
              <a:xfrm>
                <a:off x="3452126" y="494316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5,000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7" name="모서리가 둥근 직사각형 143">
                <a:extLst>
                  <a:ext uri="{FF2B5EF4-FFF2-40B4-BE49-F238E27FC236}">
                    <a16:creationId xmlns:a16="http://schemas.microsoft.com/office/drawing/2014/main" id="{39A79117-618C-468E-835C-68D338A6441A}"/>
                  </a:ext>
                </a:extLst>
              </p:cNvPr>
              <p:cNvSpPr/>
              <p:nvPr/>
            </p:nvSpPr>
            <p:spPr>
              <a:xfrm>
                <a:off x="3886319" y="494316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700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8" name="모서리가 둥근 직사각형 144">
                <a:extLst>
                  <a:ext uri="{FF2B5EF4-FFF2-40B4-BE49-F238E27FC236}">
                    <a16:creationId xmlns:a16="http://schemas.microsoft.com/office/drawing/2014/main" id="{ADA1EA6F-4236-4F7E-9140-81D0C78CE922}"/>
                  </a:ext>
                </a:extLst>
              </p:cNvPr>
              <p:cNvSpPr/>
              <p:nvPr/>
            </p:nvSpPr>
            <p:spPr>
              <a:xfrm>
                <a:off x="2149548" y="439964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9" name="모서리가 둥근 직사각형 145">
                <a:extLst>
                  <a:ext uri="{FF2B5EF4-FFF2-40B4-BE49-F238E27FC236}">
                    <a16:creationId xmlns:a16="http://schemas.microsoft.com/office/drawing/2014/main" id="{F7208FF5-65FD-4D38-9B02-16674752AC9E}"/>
                  </a:ext>
                </a:extLst>
              </p:cNvPr>
              <p:cNvSpPr/>
              <p:nvPr/>
            </p:nvSpPr>
            <p:spPr>
              <a:xfrm>
                <a:off x="2583740" y="439964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0" name="모서리가 둥근 직사각형 146">
                <a:extLst>
                  <a:ext uri="{FF2B5EF4-FFF2-40B4-BE49-F238E27FC236}">
                    <a16:creationId xmlns:a16="http://schemas.microsoft.com/office/drawing/2014/main" id="{B8C02116-B5B0-4B94-83B1-69DA8DB2E822}"/>
                  </a:ext>
                </a:extLst>
              </p:cNvPr>
              <p:cNvSpPr/>
              <p:nvPr/>
            </p:nvSpPr>
            <p:spPr>
              <a:xfrm>
                <a:off x="3017932" y="439964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1" name="모서리가 둥근 직사각형 147">
                <a:extLst>
                  <a:ext uri="{FF2B5EF4-FFF2-40B4-BE49-F238E27FC236}">
                    <a16:creationId xmlns:a16="http://schemas.microsoft.com/office/drawing/2014/main" id="{27AAAB42-4F69-49AB-91B6-8A1FAB2B4691}"/>
                  </a:ext>
                </a:extLst>
              </p:cNvPr>
              <p:cNvSpPr/>
              <p:nvPr/>
            </p:nvSpPr>
            <p:spPr>
              <a:xfrm>
                <a:off x="3452126" y="439964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3,000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2" name="모서리가 둥근 직사각형 148">
                <a:extLst>
                  <a:ext uri="{FF2B5EF4-FFF2-40B4-BE49-F238E27FC236}">
                    <a16:creationId xmlns:a16="http://schemas.microsoft.com/office/drawing/2014/main" id="{1BA0ED25-8FB4-4C0F-833F-7D003F8B1B37}"/>
                  </a:ext>
                </a:extLst>
              </p:cNvPr>
              <p:cNvSpPr/>
              <p:nvPr/>
            </p:nvSpPr>
            <p:spPr>
              <a:xfrm>
                <a:off x="3886319" y="439964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3" name="모서리가 둥근 직사각형 149">
                <a:extLst>
                  <a:ext uri="{FF2B5EF4-FFF2-40B4-BE49-F238E27FC236}">
                    <a16:creationId xmlns:a16="http://schemas.microsoft.com/office/drawing/2014/main" id="{D12B0F25-EB52-4F57-A95D-64BD0EFAB3D7}"/>
                  </a:ext>
                </a:extLst>
              </p:cNvPr>
              <p:cNvSpPr/>
              <p:nvPr/>
            </p:nvSpPr>
            <p:spPr>
              <a:xfrm>
                <a:off x="1715355" y="394544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2,000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4" name="모서리가 둥근 직사각형 150">
                <a:extLst>
                  <a:ext uri="{FF2B5EF4-FFF2-40B4-BE49-F238E27FC236}">
                    <a16:creationId xmlns:a16="http://schemas.microsoft.com/office/drawing/2014/main" id="{BFE6BBEF-0D4F-4A49-BF9C-8295F277FF77}"/>
                  </a:ext>
                </a:extLst>
              </p:cNvPr>
              <p:cNvSpPr/>
              <p:nvPr/>
            </p:nvSpPr>
            <p:spPr>
              <a:xfrm>
                <a:off x="2149548" y="394544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5" name="모서리가 둥근 직사각형 151">
                <a:extLst>
                  <a:ext uri="{FF2B5EF4-FFF2-40B4-BE49-F238E27FC236}">
                    <a16:creationId xmlns:a16="http://schemas.microsoft.com/office/drawing/2014/main" id="{2692AA15-3D8B-40F7-8545-8BAFE12C903D}"/>
                  </a:ext>
                </a:extLst>
              </p:cNvPr>
              <p:cNvSpPr/>
              <p:nvPr/>
            </p:nvSpPr>
            <p:spPr>
              <a:xfrm>
                <a:off x="2583740" y="394544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6" name="모서리가 둥근 직사각형 152">
                <a:extLst>
                  <a:ext uri="{FF2B5EF4-FFF2-40B4-BE49-F238E27FC236}">
                    <a16:creationId xmlns:a16="http://schemas.microsoft.com/office/drawing/2014/main" id="{91A409A4-1501-4347-9996-62DA728FD11F}"/>
                  </a:ext>
                </a:extLst>
              </p:cNvPr>
              <p:cNvSpPr/>
              <p:nvPr/>
            </p:nvSpPr>
            <p:spPr>
              <a:xfrm>
                <a:off x="3017932" y="394544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7" name="모서리가 둥근 직사각형 153">
                <a:extLst>
                  <a:ext uri="{FF2B5EF4-FFF2-40B4-BE49-F238E27FC236}">
                    <a16:creationId xmlns:a16="http://schemas.microsoft.com/office/drawing/2014/main" id="{BE235112-6C79-45BC-BCF8-FB0050989CF7}"/>
                  </a:ext>
                </a:extLst>
              </p:cNvPr>
              <p:cNvSpPr/>
              <p:nvPr/>
            </p:nvSpPr>
            <p:spPr>
              <a:xfrm>
                <a:off x="3452126" y="394544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8" name="모서리가 둥근 직사각형 154">
                <a:extLst>
                  <a:ext uri="{FF2B5EF4-FFF2-40B4-BE49-F238E27FC236}">
                    <a16:creationId xmlns:a16="http://schemas.microsoft.com/office/drawing/2014/main" id="{CD82E60F-0556-4BAE-BDF1-35BF288B7817}"/>
                  </a:ext>
                </a:extLst>
              </p:cNvPr>
              <p:cNvSpPr/>
              <p:nvPr/>
            </p:nvSpPr>
            <p:spPr>
              <a:xfrm>
                <a:off x="3886319" y="3945450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9" name="모서리가 둥근 직사각형 155">
                <a:extLst>
                  <a:ext uri="{FF2B5EF4-FFF2-40B4-BE49-F238E27FC236}">
                    <a16:creationId xmlns:a16="http://schemas.microsoft.com/office/drawing/2014/main" id="{A294B1D8-1E0C-4891-AA76-25D20F3EFB6D}"/>
                  </a:ext>
                </a:extLst>
              </p:cNvPr>
              <p:cNvSpPr/>
              <p:nvPr/>
            </p:nvSpPr>
            <p:spPr>
              <a:xfrm>
                <a:off x="1715355" y="351243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0" name="모서리가 둥근 직사각형 156">
                <a:extLst>
                  <a:ext uri="{FF2B5EF4-FFF2-40B4-BE49-F238E27FC236}">
                    <a16:creationId xmlns:a16="http://schemas.microsoft.com/office/drawing/2014/main" id="{B10337A5-DAD3-443C-B23D-689AB3D65913}"/>
                  </a:ext>
                </a:extLst>
              </p:cNvPr>
              <p:cNvSpPr/>
              <p:nvPr/>
            </p:nvSpPr>
            <p:spPr>
              <a:xfrm>
                <a:off x="2149548" y="351243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1" name="모서리가 둥근 직사각형 157">
                <a:extLst>
                  <a:ext uri="{FF2B5EF4-FFF2-40B4-BE49-F238E27FC236}">
                    <a16:creationId xmlns:a16="http://schemas.microsoft.com/office/drawing/2014/main" id="{754A91AC-DE42-4B4D-B02B-F642860AB560}"/>
                  </a:ext>
                </a:extLst>
              </p:cNvPr>
              <p:cNvSpPr/>
              <p:nvPr/>
            </p:nvSpPr>
            <p:spPr>
              <a:xfrm>
                <a:off x="2583740" y="351243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2" name="모서리가 둥근 직사각형 158">
                <a:extLst>
                  <a:ext uri="{FF2B5EF4-FFF2-40B4-BE49-F238E27FC236}">
                    <a16:creationId xmlns:a16="http://schemas.microsoft.com/office/drawing/2014/main" id="{0584EF3E-761F-4FA3-9C66-118E293D69E1}"/>
                  </a:ext>
                </a:extLst>
              </p:cNvPr>
              <p:cNvSpPr/>
              <p:nvPr/>
            </p:nvSpPr>
            <p:spPr>
              <a:xfrm>
                <a:off x="3017931" y="351243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3" name="모서리가 둥근 직사각형 159">
                <a:extLst>
                  <a:ext uri="{FF2B5EF4-FFF2-40B4-BE49-F238E27FC236}">
                    <a16:creationId xmlns:a16="http://schemas.microsoft.com/office/drawing/2014/main" id="{435C2AE1-FB9A-4A78-B0EC-3082BCAACF48}"/>
                  </a:ext>
                </a:extLst>
              </p:cNvPr>
              <p:cNvSpPr/>
              <p:nvPr/>
            </p:nvSpPr>
            <p:spPr>
              <a:xfrm>
                <a:off x="3452126" y="3512434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7,000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모서리가 둥근 직사각형 160">
                <a:extLst>
                  <a:ext uri="{FF2B5EF4-FFF2-40B4-BE49-F238E27FC236}">
                    <a16:creationId xmlns:a16="http://schemas.microsoft.com/office/drawing/2014/main" id="{7BC43FBB-71A1-42A8-85A8-1FC4AF11FE47}"/>
                  </a:ext>
                </a:extLst>
              </p:cNvPr>
              <p:cNvSpPr/>
              <p:nvPr/>
            </p:nvSpPr>
            <p:spPr>
              <a:xfrm>
                <a:off x="3886316" y="351243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200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E412146-6DBA-494F-B78A-D1C6E970B4B4}"/>
                  </a:ext>
                </a:extLst>
              </p:cNvPr>
              <p:cNvGrpSpPr/>
              <p:nvPr/>
            </p:nvGrpSpPr>
            <p:grpSpPr>
              <a:xfrm>
                <a:off x="1718225" y="3005111"/>
                <a:ext cx="2546167" cy="372817"/>
                <a:chOff x="5817096" y="2603437"/>
                <a:chExt cx="3600400" cy="476250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5C8591DD-7ED8-43AD-90E8-02BEC664A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7096" y="2618893"/>
                  <a:ext cx="561127" cy="445339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36B1CB41-DA88-49C6-B4BC-FD627BF25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6757" y="2603437"/>
                  <a:ext cx="433833" cy="476250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42DB8BFD-7231-4AEE-B443-D33A76DDF1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33616" y="2603437"/>
                  <a:ext cx="571500" cy="476250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75E9ECC4-B968-4F4A-8363-7B08762248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4571" y="2603437"/>
                  <a:ext cx="542925" cy="476250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79ED70BF-FECD-472F-AC80-E610BBB40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03650" y="2603437"/>
                  <a:ext cx="466725" cy="476250"/>
                </a:xfrm>
                <a:prstGeom prst="rect">
                  <a:avLst/>
                </a:prstGeom>
              </p:spPr>
            </p:pic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20A02DDB-DC6B-40D5-BFBC-A5BF1EE99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4991" y="2603437"/>
                  <a:ext cx="352425" cy="476250"/>
                </a:xfrm>
                <a:prstGeom prst="rect">
                  <a:avLst/>
                </a:prstGeom>
              </p:spPr>
            </p:pic>
          </p:grp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57B9C231-F512-4AFA-AB9D-C8C295C23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830" y="3520512"/>
                <a:ext cx="444575" cy="372817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5BD54C3-6832-45D8-967A-0FD68C1EB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830" y="3951369"/>
                <a:ext cx="444575" cy="372817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F8F3A19-7603-4A71-9EB9-EE3EDEF64E71}"/>
                  </a:ext>
                </a:extLst>
              </p:cNvPr>
              <p:cNvGrpSpPr/>
              <p:nvPr/>
            </p:nvGrpSpPr>
            <p:grpSpPr>
              <a:xfrm>
                <a:off x="1197744" y="5450753"/>
                <a:ext cx="454747" cy="372817"/>
                <a:chOff x="4972422" y="5401022"/>
                <a:chExt cx="643034" cy="476250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8C9F556F-9F5A-482E-8BF8-FC5BCEC09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2422" y="5401022"/>
                  <a:ext cx="628650" cy="476250"/>
                </a:xfrm>
                <a:prstGeom prst="rect">
                  <a:avLst/>
                </a:prstGeom>
              </p:spPr>
            </p:pic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FD5C6CC8-6326-4FD7-8A8C-A122323C7B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1032" y="5548830"/>
                  <a:ext cx="374424" cy="328442"/>
                </a:xfrm>
                <a:prstGeom prst="rect">
                  <a:avLst/>
                </a:prstGeom>
              </p:spPr>
            </p:pic>
          </p:grp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363A2A83-0DE8-4C9D-A8AB-E44582332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830" y="4943430"/>
                <a:ext cx="444575" cy="372817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CBB100-82BD-4336-865D-B7A56DFB67D2}"/>
                  </a:ext>
                </a:extLst>
              </p:cNvPr>
              <p:cNvSpPr txBox="1"/>
              <p:nvPr/>
            </p:nvSpPr>
            <p:spPr>
              <a:xfrm>
                <a:off x="1228795" y="3641712"/>
                <a:ext cx="392647" cy="19274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1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563CE9-B935-4098-B65A-1581D2BBC737}"/>
                  </a:ext>
                </a:extLst>
              </p:cNvPr>
              <p:cNvSpPr txBox="1"/>
              <p:nvPr/>
            </p:nvSpPr>
            <p:spPr>
              <a:xfrm>
                <a:off x="1228795" y="4084762"/>
                <a:ext cx="392647" cy="19274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2</a:t>
                </a:r>
                <a:endParaRPr lang="ko-KR" altLang="en-US" sz="1000" dirty="0">
                  <a:latin typeface="+mn-ea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43E4777-8282-4D11-8ED7-062D76B12F95}"/>
                  </a:ext>
                </a:extLst>
              </p:cNvPr>
              <p:cNvGrpSpPr/>
              <p:nvPr/>
            </p:nvGrpSpPr>
            <p:grpSpPr>
              <a:xfrm>
                <a:off x="1202830" y="4383491"/>
                <a:ext cx="444575" cy="372817"/>
                <a:chOff x="140694" y="4335209"/>
                <a:chExt cx="628650" cy="476250"/>
              </a:xfrm>
            </p:grpSpPr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6C75EC50-8EF2-4259-B7BD-8757FFD44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694" y="4335209"/>
                  <a:ext cx="628650" cy="47625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2929D06-F897-40A5-A6B5-EE1EFDD83944}"/>
                    </a:ext>
                  </a:extLst>
                </p:cNvPr>
                <p:cNvSpPr txBox="1"/>
                <p:nvPr/>
              </p:nvSpPr>
              <p:spPr>
                <a:xfrm>
                  <a:off x="177409" y="4520153"/>
                  <a:ext cx="555221" cy="24622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+mn-ea"/>
                    </a:rPr>
                    <a:t>3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D10C10-8A11-4817-8EC8-68B28A99ED99}"/>
                  </a:ext>
                </a:extLst>
              </p:cNvPr>
              <p:cNvSpPr txBox="1"/>
              <p:nvPr/>
            </p:nvSpPr>
            <p:spPr>
              <a:xfrm>
                <a:off x="1228795" y="5065624"/>
                <a:ext cx="392647" cy="19274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100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99C053-D41B-4937-B5AB-04E36EFE29CC}"/>
                  </a:ext>
                </a:extLst>
              </p:cNvPr>
              <p:cNvSpPr txBox="1"/>
              <p:nvPr/>
            </p:nvSpPr>
            <p:spPr>
              <a:xfrm>
                <a:off x="1228795" y="5598094"/>
                <a:ext cx="392647" cy="246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1,835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F402DF-BE12-4758-BB0F-5C4258D3C0AB}"/>
                  </a:ext>
                </a:extLst>
              </p:cNvPr>
              <p:cNvSpPr txBox="1"/>
              <p:nvPr/>
            </p:nvSpPr>
            <p:spPr>
              <a:xfrm>
                <a:off x="1280592" y="4694560"/>
                <a:ext cx="176991" cy="19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BEC5EE-D167-4207-A514-48FF61E4B5CD}"/>
                  </a:ext>
                </a:extLst>
              </p:cNvPr>
              <p:cNvSpPr txBox="1"/>
              <p:nvPr/>
            </p:nvSpPr>
            <p:spPr>
              <a:xfrm>
                <a:off x="2484726" y="5202162"/>
                <a:ext cx="192153" cy="192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C99AD4-87E2-4E34-9456-BD035DE579D1}"/>
                  </a:ext>
                </a:extLst>
              </p:cNvPr>
              <p:cNvSpPr txBox="1"/>
              <p:nvPr/>
            </p:nvSpPr>
            <p:spPr>
              <a:xfrm>
                <a:off x="1306702" y="5219690"/>
                <a:ext cx="192153" cy="19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17D42C-7D1E-4B11-9BCA-0D771822ABC4}"/>
                  </a:ext>
                </a:extLst>
              </p:cNvPr>
              <p:cNvSpPr txBox="1"/>
              <p:nvPr/>
            </p:nvSpPr>
            <p:spPr>
              <a:xfrm>
                <a:off x="2500242" y="4677438"/>
                <a:ext cx="192153" cy="192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A799C6-AAA9-45DF-940C-2AB5CB099ED3}"/>
                  </a:ext>
                </a:extLst>
              </p:cNvPr>
              <p:cNvSpPr txBox="1"/>
              <p:nvPr/>
            </p:nvSpPr>
            <p:spPr>
              <a:xfrm>
                <a:off x="3392695" y="4675622"/>
                <a:ext cx="192153" cy="192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3904A7-6346-4D7C-8827-50492954D033}"/>
                  </a:ext>
                </a:extLst>
              </p:cNvPr>
              <p:cNvSpPr txBox="1"/>
              <p:nvPr/>
            </p:nvSpPr>
            <p:spPr>
              <a:xfrm>
                <a:off x="3392695" y="5213531"/>
                <a:ext cx="192153" cy="192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61" name="모서리가 둥근 직사각형 177">
                <a:extLst>
                  <a:ext uri="{FF2B5EF4-FFF2-40B4-BE49-F238E27FC236}">
                    <a16:creationId xmlns:a16="http://schemas.microsoft.com/office/drawing/2014/main" id="{8A7A2365-BAFC-44E6-90AA-8C11EDDE1174}"/>
                  </a:ext>
                </a:extLst>
              </p:cNvPr>
              <p:cNvSpPr/>
              <p:nvPr/>
            </p:nvSpPr>
            <p:spPr>
              <a:xfrm>
                <a:off x="1703415" y="4399646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5,000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62" name="모서리가 둥근 직사각형 178">
                <a:extLst>
                  <a:ext uri="{FF2B5EF4-FFF2-40B4-BE49-F238E27FC236}">
                    <a16:creationId xmlns:a16="http://schemas.microsoft.com/office/drawing/2014/main" id="{A8185EC2-CE9C-4561-B019-AF6668F91C0A}"/>
                  </a:ext>
                </a:extLst>
              </p:cNvPr>
              <p:cNvSpPr/>
              <p:nvPr/>
            </p:nvSpPr>
            <p:spPr>
              <a:xfrm>
                <a:off x="3027421" y="5466909"/>
                <a:ext cx="393752" cy="340506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5,000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740B44-76BB-45E7-83FE-CC85238E46FD}"/>
                </a:ext>
              </a:extLst>
            </p:cNvPr>
            <p:cNvSpPr txBox="1"/>
            <p:nvPr/>
          </p:nvSpPr>
          <p:spPr>
            <a:xfrm>
              <a:off x="426639" y="2597528"/>
              <a:ext cx="4120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[ POS </a:t>
              </a:r>
              <a:r>
                <a:rPr lang="ko-KR" altLang="en-US" sz="1400" b="1" dirty="0">
                  <a:latin typeface="+mn-ea"/>
                </a:rPr>
                <a:t>일일 판매실적 집계 </a:t>
              </a:r>
              <a:r>
                <a:rPr lang="en-US" altLang="ko-KR" sz="1400" b="1" dirty="0">
                  <a:latin typeface="+mn-ea"/>
                </a:rPr>
                <a:t>: descriptive</a:t>
              </a:r>
              <a:r>
                <a:rPr lang="ko-KR" altLang="en-US" sz="1400" b="1" dirty="0">
                  <a:latin typeface="+mn-ea"/>
                </a:rPr>
                <a:t> </a:t>
              </a:r>
              <a:r>
                <a:rPr lang="en-US" altLang="ko-KR" sz="1400" b="1" dirty="0">
                  <a:latin typeface="+mn-ea"/>
                </a:rPr>
                <a:t>]</a:t>
              </a:r>
              <a:endParaRPr lang="ko-KR" altLang="en-US" sz="1400" b="1" dirty="0">
                <a:latin typeface="+mn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F9AD6BB-1B6A-4CAD-8B24-792B0690F909}"/>
                </a:ext>
              </a:extLst>
            </p:cNvPr>
            <p:cNvGrpSpPr/>
            <p:nvPr/>
          </p:nvGrpSpPr>
          <p:grpSpPr>
            <a:xfrm>
              <a:off x="4998468" y="3359119"/>
              <a:ext cx="4680520" cy="2674654"/>
              <a:chOff x="5097016" y="3284984"/>
              <a:chExt cx="4680520" cy="2674654"/>
            </a:xfrm>
          </p:grpSpPr>
          <p:sp>
            <p:nvSpPr>
              <p:cNvPr id="75" name="모서리가 둥근 직사각형 191">
                <a:extLst>
                  <a:ext uri="{FF2B5EF4-FFF2-40B4-BE49-F238E27FC236}">
                    <a16:creationId xmlns:a16="http://schemas.microsoft.com/office/drawing/2014/main" id="{5D6F612E-1AFD-4F93-8067-1027FE22BBD1}"/>
                  </a:ext>
                </a:extLst>
              </p:cNvPr>
              <p:cNvSpPr/>
              <p:nvPr/>
            </p:nvSpPr>
            <p:spPr>
              <a:xfrm>
                <a:off x="5595454" y="3284984"/>
                <a:ext cx="4182082" cy="2674654"/>
              </a:xfrm>
              <a:prstGeom prst="roundRect">
                <a:avLst>
                  <a:gd name="adj" fmla="val 2599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6" name="모서리가 둥근 직사각형 192">
                <a:extLst>
                  <a:ext uri="{FF2B5EF4-FFF2-40B4-BE49-F238E27FC236}">
                    <a16:creationId xmlns:a16="http://schemas.microsoft.com/office/drawing/2014/main" id="{237CD070-4474-4816-92B3-C00D4BF11AD2}"/>
                  </a:ext>
                </a:extLst>
              </p:cNvPr>
              <p:cNvSpPr/>
              <p:nvPr/>
            </p:nvSpPr>
            <p:spPr>
              <a:xfrm>
                <a:off x="6052470" y="5475311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7" name="모서리가 둥근 직사각형 193">
                <a:extLst>
                  <a:ext uri="{FF2B5EF4-FFF2-40B4-BE49-F238E27FC236}">
                    <a16:creationId xmlns:a16="http://schemas.microsoft.com/office/drawing/2014/main" id="{02E09895-D05D-445F-B76E-177AA736B707}"/>
                  </a:ext>
                </a:extLst>
              </p:cNvPr>
              <p:cNvSpPr/>
              <p:nvPr/>
            </p:nvSpPr>
            <p:spPr>
              <a:xfrm>
                <a:off x="6798093" y="5475311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2,000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8" name="모서리가 둥근 직사각형 195">
                <a:extLst>
                  <a:ext uri="{FF2B5EF4-FFF2-40B4-BE49-F238E27FC236}">
                    <a16:creationId xmlns:a16="http://schemas.microsoft.com/office/drawing/2014/main" id="{7CD8C2E2-469A-4FFD-82AB-EFC695E2C27B}"/>
                  </a:ext>
                </a:extLst>
              </p:cNvPr>
              <p:cNvSpPr/>
              <p:nvPr/>
            </p:nvSpPr>
            <p:spPr>
              <a:xfrm>
                <a:off x="8252988" y="5475311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79" name="모서리가 둥근 직사각형 197">
                <a:extLst>
                  <a:ext uri="{FF2B5EF4-FFF2-40B4-BE49-F238E27FC236}">
                    <a16:creationId xmlns:a16="http://schemas.microsoft.com/office/drawing/2014/main" id="{E40844B3-795A-43B6-90EF-FDB581F13643}"/>
                  </a:ext>
                </a:extLst>
              </p:cNvPr>
              <p:cNvSpPr/>
              <p:nvPr/>
            </p:nvSpPr>
            <p:spPr>
              <a:xfrm>
                <a:off x="5972354" y="4908547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1,500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80" name="모서리가 둥근 직사각형 198">
                <a:extLst>
                  <a:ext uri="{FF2B5EF4-FFF2-40B4-BE49-F238E27FC236}">
                    <a16:creationId xmlns:a16="http://schemas.microsoft.com/office/drawing/2014/main" id="{077986EE-CFDD-4925-A2DA-F5B96A1684B5}"/>
                  </a:ext>
                </a:extLst>
              </p:cNvPr>
              <p:cNvSpPr/>
              <p:nvPr/>
            </p:nvSpPr>
            <p:spPr>
              <a:xfrm>
                <a:off x="6619113" y="4908547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10,000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1" name="모서리가 둥근 직사각형 199">
                <a:extLst>
                  <a:ext uri="{FF2B5EF4-FFF2-40B4-BE49-F238E27FC236}">
                    <a16:creationId xmlns:a16="http://schemas.microsoft.com/office/drawing/2014/main" id="{6B77988F-D734-46F5-9A65-0A676663365B}"/>
                  </a:ext>
                </a:extLst>
              </p:cNvPr>
              <p:cNvSpPr/>
              <p:nvPr/>
            </p:nvSpPr>
            <p:spPr>
              <a:xfrm>
                <a:off x="7416133" y="4908547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300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2" name="모서리가 둥근 직사각형 200">
                <a:extLst>
                  <a:ext uri="{FF2B5EF4-FFF2-40B4-BE49-F238E27FC236}">
                    <a16:creationId xmlns:a16="http://schemas.microsoft.com/office/drawing/2014/main" id="{C48B7718-D7C2-486C-97E3-99E2D9094657}"/>
                  </a:ext>
                </a:extLst>
              </p:cNvPr>
              <p:cNvSpPr/>
              <p:nvPr/>
            </p:nvSpPr>
            <p:spPr>
              <a:xfrm>
                <a:off x="8040429" y="4908547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1,500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83" name="모서리가 둥근 직사각형 201">
                <a:extLst>
                  <a:ext uri="{FF2B5EF4-FFF2-40B4-BE49-F238E27FC236}">
                    <a16:creationId xmlns:a16="http://schemas.microsoft.com/office/drawing/2014/main" id="{B0FA96CD-4E86-4D8B-9E9B-6A477441419E}"/>
                  </a:ext>
                </a:extLst>
              </p:cNvPr>
              <p:cNvSpPr/>
              <p:nvPr/>
            </p:nvSpPr>
            <p:spPr>
              <a:xfrm>
                <a:off x="8626191" y="4908547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5,000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4" name="모서리가 둥근 직사각형 202">
                <a:extLst>
                  <a:ext uri="{FF2B5EF4-FFF2-40B4-BE49-F238E27FC236}">
                    <a16:creationId xmlns:a16="http://schemas.microsoft.com/office/drawing/2014/main" id="{D611D2DF-E600-4D46-B7CF-9F2F568A9AC7}"/>
                  </a:ext>
                </a:extLst>
              </p:cNvPr>
              <p:cNvSpPr/>
              <p:nvPr/>
            </p:nvSpPr>
            <p:spPr>
              <a:xfrm>
                <a:off x="9345488" y="4908547"/>
                <a:ext cx="369442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700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5" name="모서리가 둥근 직사각형 203">
                <a:extLst>
                  <a:ext uri="{FF2B5EF4-FFF2-40B4-BE49-F238E27FC236}">
                    <a16:creationId xmlns:a16="http://schemas.microsoft.com/office/drawing/2014/main" id="{FABAFF57-5CE4-4EB1-879B-27960EFA8F25}"/>
                  </a:ext>
                </a:extLst>
              </p:cNvPr>
              <p:cNvSpPr/>
              <p:nvPr/>
            </p:nvSpPr>
            <p:spPr>
              <a:xfrm>
                <a:off x="6750489" y="4342203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6" name="모서리가 둥근 직사각형 205">
                <a:extLst>
                  <a:ext uri="{FF2B5EF4-FFF2-40B4-BE49-F238E27FC236}">
                    <a16:creationId xmlns:a16="http://schemas.microsoft.com/office/drawing/2014/main" id="{9CDE0D64-3F6D-48BE-AEAD-F3ACE1425BF2}"/>
                  </a:ext>
                </a:extLst>
              </p:cNvPr>
              <p:cNvSpPr/>
              <p:nvPr/>
            </p:nvSpPr>
            <p:spPr>
              <a:xfrm>
                <a:off x="7510118" y="4328215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7" name="모서리가 둥근 직사각형 206">
                <a:extLst>
                  <a:ext uri="{FF2B5EF4-FFF2-40B4-BE49-F238E27FC236}">
                    <a16:creationId xmlns:a16="http://schemas.microsoft.com/office/drawing/2014/main" id="{BDBE241F-BFE6-4645-8416-E6BC7A6F8588}"/>
                  </a:ext>
                </a:extLst>
              </p:cNvPr>
              <p:cNvSpPr/>
              <p:nvPr/>
            </p:nvSpPr>
            <p:spPr>
              <a:xfrm>
                <a:off x="8184104" y="4321569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3,000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8" name="모서리가 둥근 직사각형 207">
                <a:extLst>
                  <a:ext uri="{FF2B5EF4-FFF2-40B4-BE49-F238E27FC236}">
                    <a16:creationId xmlns:a16="http://schemas.microsoft.com/office/drawing/2014/main" id="{F7FFB382-8C12-42CC-94FD-D0B92B5D562C}"/>
                  </a:ext>
                </a:extLst>
              </p:cNvPr>
              <p:cNvSpPr/>
              <p:nvPr/>
            </p:nvSpPr>
            <p:spPr>
              <a:xfrm>
                <a:off x="9000829" y="4312204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89" name="모서리가 둥근 직사각형 208">
                <a:extLst>
                  <a:ext uri="{FF2B5EF4-FFF2-40B4-BE49-F238E27FC236}">
                    <a16:creationId xmlns:a16="http://schemas.microsoft.com/office/drawing/2014/main" id="{9BF3AD2F-808B-470B-9909-8BE35E624EE3}"/>
                  </a:ext>
                </a:extLst>
              </p:cNvPr>
              <p:cNvSpPr/>
              <p:nvPr/>
            </p:nvSpPr>
            <p:spPr>
              <a:xfrm>
                <a:off x="6101769" y="3873689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2,000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0" name="모서리가 둥근 직사각형 212">
                <a:extLst>
                  <a:ext uri="{FF2B5EF4-FFF2-40B4-BE49-F238E27FC236}">
                    <a16:creationId xmlns:a16="http://schemas.microsoft.com/office/drawing/2014/main" id="{50E559D1-DFBC-408B-9396-FF21F5269C72}"/>
                  </a:ext>
                </a:extLst>
              </p:cNvPr>
              <p:cNvSpPr/>
              <p:nvPr/>
            </p:nvSpPr>
            <p:spPr>
              <a:xfrm>
                <a:off x="6988991" y="3873689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1" name="모서리가 둥근 직사각형 214">
                <a:extLst>
                  <a:ext uri="{FF2B5EF4-FFF2-40B4-BE49-F238E27FC236}">
                    <a16:creationId xmlns:a16="http://schemas.microsoft.com/office/drawing/2014/main" id="{EEDA1528-E8F4-49CD-95CC-F03F6674E906}"/>
                  </a:ext>
                </a:extLst>
              </p:cNvPr>
              <p:cNvSpPr/>
              <p:nvPr/>
            </p:nvSpPr>
            <p:spPr>
              <a:xfrm>
                <a:off x="6078527" y="3412292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2" name="모서리가 둥근 직사각형 216">
                <a:extLst>
                  <a:ext uri="{FF2B5EF4-FFF2-40B4-BE49-F238E27FC236}">
                    <a16:creationId xmlns:a16="http://schemas.microsoft.com/office/drawing/2014/main" id="{0A848DCB-0A5E-4754-9910-300DD45B885F}"/>
                  </a:ext>
                </a:extLst>
              </p:cNvPr>
              <p:cNvSpPr/>
              <p:nvPr/>
            </p:nvSpPr>
            <p:spPr>
              <a:xfrm>
                <a:off x="6982690" y="3412292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100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3" name="모서리가 둥근 직사각형 218">
                <a:extLst>
                  <a:ext uri="{FF2B5EF4-FFF2-40B4-BE49-F238E27FC236}">
                    <a16:creationId xmlns:a16="http://schemas.microsoft.com/office/drawing/2014/main" id="{CFA176A2-763C-4DA6-BE72-C27A90BE3965}"/>
                  </a:ext>
                </a:extLst>
              </p:cNvPr>
              <p:cNvSpPr/>
              <p:nvPr/>
            </p:nvSpPr>
            <p:spPr>
              <a:xfrm>
                <a:off x="7697967" y="3412292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7,000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4" name="모서리가 둥근 직사각형 219">
                <a:extLst>
                  <a:ext uri="{FF2B5EF4-FFF2-40B4-BE49-F238E27FC236}">
                    <a16:creationId xmlns:a16="http://schemas.microsoft.com/office/drawing/2014/main" id="{40B695E7-27AA-44C0-BB58-D5AFE817EA7C}"/>
                  </a:ext>
                </a:extLst>
              </p:cNvPr>
              <p:cNvSpPr/>
              <p:nvPr/>
            </p:nvSpPr>
            <p:spPr>
              <a:xfrm>
                <a:off x="8589568" y="3412292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200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8170A17D-98AF-448A-883F-22C9BB110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9658" y="4904255"/>
                <a:ext cx="420441" cy="368812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D4A33888-CAB3-4BBE-919E-E6DD0CE7F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1796" y="4891456"/>
                <a:ext cx="268551" cy="394411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9FC7DDED-451E-4A76-9E00-15E05DFC3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5066" y="4891456"/>
                <a:ext cx="428214" cy="394411"/>
              </a:xfrm>
              <a:prstGeom prst="rect">
                <a:avLst/>
              </a:prstGeom>
            </p:spPr>
          </p:pic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947296B1-E2D3-43BC-963A-967192511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633" y="4891456"/>
                <a:ext cx="406803" cy="394411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FCCD8C0A-F60E-4AFC-A560-E929FF37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8466" y="4891456"/>
                <a:ext cx="349708" cy="394411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0917624D-29D0-4225-A914-CECE0384D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09871" y="4891456"/>
                <a:ext cx="264065" cy="394411"/>
              </a:xfrm>
              <a:prstGeom prst="rect">
                <a:avLst/>
              </a:prstGeom>
            </p:spPr>
          </p:pic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FC5354E-950F-4A95-9538-2B9F503726B2}"/>
                  </a:ext>
                </a:extLst>
              </p:cNvPr>
              <p:cNvGrpSpPr/>
              <p:nvPr/>
            </p:nvGrpSpPr>
            <p:grpSpPr>
              <a:xfrm>
                <a:off x="5102405" y="3395201"/>
                <a:ext cx="471035" cy="394411"/>
                <a:chOff x="5390437" y="3403916"/>
                <a:chExt cx="471035" cy="39441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E1FD1DA9-2A40-4F96-8B66-EE942C0B9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0437" y="3403916"/>
                  <a:ext cx="471035" cy="394411"/>
                </a:xfrm>
                <a:prstGeom prst="rect">
                  <a:avLst/>
                </a:prstGeom>
              </p:spPr>
            </p:pic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1618530-284B-47FF-B663-5763DE8E9FB3}"/>
                    </a:ext>
                  </a:extLst>
                </p:cNvPr>
                <p:cNvSpPr txBox="1"/>
                <p:nvPr/>
              </p:nvSpPr>
              <p:spPr>
                <a:xfrm>
                  <a:off x="5417947" y="3532136"/>
                  <a:ext cx="416016" cy="20391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+mn-ea"/>
                    </a:rPr>
                    <a:t>1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304E63C1-8BCC-432D-A70E-18D3EC196751}"/>
                  </a:ext>
                </a:extLst>
              </p:cNvPr>
              <p:cNvGrpSpPr/>
              <p:nvPr/>
            </p:nvGrpSpPr>
            <p:grpSpPr>
              <a:xfrm>
                <a:off x="5102405" y="3856598"/>
                <a:ext cx="471035" cy="394411"/>
                <a:chOff x="5390437" y="3859729"/>
                <a:chExt cx="471035" cy="394411"/>
              </a:xfrm>
            </p:grpSpPr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B2532A01-1587-4988-9031-75CEBE7F7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0437" y="3859729"/>
                  <a:ext cx="471035" cy="394411"/>
                </a:xfrm>
                <a:prstGeom prst="rect">
                  <a:avLst/>
                </a:prstGeom>
              </p:spPr>
            </p:pic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F5EE081-6A9F-45B3-90AD-51D130FC313C}"/>
                    </a:ext>
                  </a:extLst>
                </p:cNvPr>
                <p:cNvSpPr txBox="1"/>
                <p:nvPr/>
              </p:nvSpPr>
              <p:spPr>
                <a:xfrm>
                  <a:off x="5417947" y="4000848"/>
                  <a:ext cx="416016" cy="20391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+mn-ea"/>
                    </a:rPr>
                    <a:t>2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32D8CAC-917A-492B-8134-B51D8776831A}"/>
                  </a:ext>
                </a:extLst>
              </p:cNvPr>
              <p:cNvGrpSpPr/>
              <p:nvPr/>
            </p:nvGrpSpPr>
            <p:grpSpPr>
              <a:xfrm>
                <a:off x="5102405" y="4316880"/>
                <a:ext cx="471035" cy="394411"/>
                <a:chOff x="140694" y="4335209"/>
                <a:chExt cx="628650" cy="476250"/>
              </a:xfrm>
            </p:grpSpPr>
            <p:pic>
              <p:nvPicPr>
                <p:cNvPr id="135" name="그림 134">
                  <a:extLst>
                    <a:ext uri="{FF2B5EF4-FFF2-40B4-BE49-F238E27FC236}">
                      <a16:creationId xmlns:a16="http://schemas.microsoft.com/office/drawing/2014/main" id="{EECF996E-B256-4CAE-86E9-42A240B44E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694" y="4335209"/>
                  <a:ext cx="628650" cy="476250"/>
                </a:xfrm>
                <a:prstGeom prst="rect">
                  <a:avLst/>
                </a:prstGeom>
              </p:spPr>
            </p:pic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4359F3F-73F1-4008-9C84-E1D2395F55DE}"/>
                    </a:ext>
                  </a:extLst>
                </p:cNvPr>
                <p:cNvSpPr txBox="1"/>
                <p:nvPr/>
              </p:nvSpPr>
              <p:spPr>
                <a:xfrm>
                  <a:off x="177409" y="4520153"/>
                  <a:ext cx="555221" cy="24622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+mn-ea"/>
                    </a:rPr>
                    <a:t>3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596229A-D831-429C-8A24-BBCA6592B0C5}"/>
                  </a:ext>
                </a:extLst>
              </p:cNvPr>
              <p:cNvGrpSpPr/>
              <p:nvPr/>
            </p:nvGrpSpPr>
            <p:grpSpPr>
              <a:xfrm>
                <a:off x="5102405" y="4891456"/>
                <a:ext cx="471035" cy="394411"/>
                <a:chOff x="5102405" y="4909251"/>
                <a:chExt cx="471035" cy="394411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F0259A89-A15C-40EB-BB48-87B4A87E9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405" y="4909251"/>
                  <a:ext cx="471035" cy="394411"/>
                </a:xfrm>
                <a:prstGeom prst="rect">
                  <a:avLst/>
                </a:prstGeom>
              </p:spPr>
            </p:pic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572C478-FA10-4DC6-A582-AAFFA1E28178}"/>
                    </a:ext>
                  </a:extLst>
                </p:cNvPr>
                <p:cNvSpPr txBox="1"/>
                <p:nvPr/>
              </p:nvSpPr>
              <p:spPr>
                <a:xfrm>
                  <a:off x="5129915" y="5038523"/>
                  <a:ext cx="416016" cy="20391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+mn-ea"/>
                    </a:rPr>
                    <a:t>100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5F45381E-F47A-4476-ABA0-0E708ED9CB4D}"/>
                  </a:ext>
                </a:extLst>
              </p:cNvPr>
              <p:cNvGrpSpPr/>
              <p:nvPr/>
            </p:nvGrpSpPr>
            <p:grpSpPr>
              <a:xfrm>
                <a:off x="5097016" y="5447247"/>
                <a:ext cx="481812" cy="416357"/>
                <a:chOff x="5097016" y="5445959"/>
                <a:chExt cx="481812" cy="416357"/>
              </a:xfrm>
            </p:grpSpPr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A5E58CA7-44B8-4C19-AB2B-41DFA4AB4F17}"/>
                    </a:ext>
                  </a:extLst>
                </p:cNvPr>
                <p:cNvGrpSpPr/>
                <p:nvPr/>
              </p:nvGrpSpPr>
              <p:grpSpPr>
                <a:xfrm>
                  <a:off x="5097016" y="5445959"/>
                  <a:ext cx="481812" cy="394411"/>
                  <a:chOff x="4972422" y="5401022"/>
                  <a:chExt cx="643034" cy="476250"/>
                </a:xfrm>
              </p:grpSpPr>
              <p:pic>
                <p:nvPicPr>
                  <p:cNvPr id="131" name="그림 130">
                    <a:extLst>
                      <a:ext uri="{FF2B5EF4-FFF2-40B4-BE49-F238E27FC236}">
                        <a16:creationId xmlns:a16="http://schemas.microsoft.com/office/drawing/2014/main" id="{7BCEF081-D6DF-452D-A904-1FF994FFD3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2422" y="5401022"/>
                    <a:ext cx="628650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그림 131">
                    <a:extLst>
                      <a:ext uri="{FF2B5EF4-FFF2-40B4-BE49-F238E27FC236}">
                        <a16:creationId xmlns:a16="http://schemas.microsoft.com/office/drawing/2014/main" id="{4AC50C97-8177-490A-AB70-FC6B07E29A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41032" y="5548830"/>
                    <a:ext cx="374424" cy="3284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7AA2EF7-9FDE-4A02-B601-4409CB73DC17}"/>
                    </a:ext>
                  </a:extLst>
                </p:cNvPr>
                <p:cNvSpPr txBox="1"/>
                <p:nvPr/>
              </p:nvSpPr>
              <p:spPr>
                <a:xfrm>
                  <a:off x="5129915" y="5601834"/>
                  <a:ext cx="416016" cy="26048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+mn-ea"/>
                    </a:rPr>
                    <a:t>1,835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81D75FD-0B99-40D0-92CB-837F5588A74F}"/>
                  </a:ext>
                </a:extLst>
              </p:cNvPr>
              <p:cNvSpPr txBox="1"/>
              <p:nvPr/>
            </p:nvSpPr>
            <p:spPr>
              <a:xfrm>
                <a:off x="5184795" y="4645966"/>
                <a:ext cx="187525" cy="2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A7A99B5-E8D3-4197-9253-775939F01B44}"/>
                  </a:ext>
                </a:extLst>
              </p:cNvPr>
              <p:cNvSpPr txBox="1"/>
              <p:nvPr/>
            </p:nvSpPr>
            <p:spPr>
              <a:xfrm>
                <a:off x="6460596" y="5182969"/>
                <a:ext cx="203589" cy="2039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56CDDB-8139-4F7F-ABBD-06DEC4B5E6F9}"/>
                  </a:ext>
                </a:extLst>
              </p:cNvPr>
              <p:cNvSpPr txBox="1"/>
              <p:nvPr/>
            </p:nvSpPr>
            <p:spPr>
              <a:xfrm>
                <a:off x="5212459" y="5201512"/>
                <a:ext cx="203589" cy="2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9B18CB8-A865-47C6-B3D1-9F0AE65386A3}"/>
                  </a:ext>
                </a:extLst>
              </p:cNvPr>
              <p:cNvSpPr txBox="1"/>
              <p:nvPr/>
            </p:nvSpPr>
            <p:spPr>
              <a:xfrm>
                <a:off x="6477035" y="4627853"/>
                <a:ext cx="203589" cy="2039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32CA3B6-80D9-43A1-846A-F3BCFC7D4553}"/>
                  </a:ext>
                </a:extLst>
              </p:cNvPr>
              <p:cNvSpPr txBox="1"/>
              <p:nvPr/>
            </p:nvSpPr>
            <p:spPr>
              <a:xfrm>
                <a:off x="7422604" y="4625931"/>
                <a:ext cx="203589" cy="2039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D9B54B3-C018-4924-B019-B6D92A02E0C1}"/>
                  </a:ext>
                </a:extLst>
              </p:cNvPr>
              <p:cNvSpPr txBox="1"/>
              <p:nvPr/>
            </p:nvSpPr>
            <p:spPr>
              <a:xfrm>
                <a:off x="7422604" y="5194997"/>
                <a:ext cx="203589" cy="2039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000" dirty="0">
                    <a:latin typeface="+mn-ea"/>
                  </a:rPr>
                  <a:t>…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12" name="모서리가 둥근 직사각형 236">
                <a:extLst>
                  <a:ext uri="{FF2B5EF4-FFF2-40B4-BE49-F238E27FC236}">
                    <a16:creationId xmlns:a16="http://schemas.microsoft.com/office/drawing/2014/main" id="{EBB89ED5-C95C-42D7-9367-FDB38AE9A7B6}"/>
                  </a:ext>
                </a:extLst>
              </p:cNvPr>
              <p:cNvSpPr/>
              <p:nvPr/>
            </p:nvSpPr>
            <p:spPr>
              <a:xfrm>
                <a:off x="6015506" y="4339484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5,000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13" name="모서리가 둥근 직사각형 237">
                <a:extLst>
                  <a:ext uri="{FF2B5EF4-FFF2-40B4-BE49-F238E27FC236}">
                    <a16:creationId xmlns:a16="http://schemas.microsoft.com/office/drawing/2014/main" id="{7E5C0BB5-6EAD-424C-B6BF-609C827CF586}"/>
                  </a:ext>
                </a:extLst>
              </p:cNvPr>
              <p:cNvSpPr/>
              <p:nvPr/>
            </p:nvSpPr>
            <p:spPr>
              <a:xfrm>
                <a:off x="7568362" y="5475311"/>
                <a:ext cx="417187" cy="360229"/>
              </a:xfrm>
              <a:prstGeom prst="roundRect">
                <a:avLst>
                  <a:gd name="adj" fmla="val 7315"/>
                </a:avLst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BBE0E3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+mn-ea"/>
                  </a:rPr>
                  <a:t>5,000</a:t>
                </a:r>
                <a:endPara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8A32F585-2FD1-493E-8655-600635EFA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8005" y="3408000"/>
                <a:ext cx="420441" cy="368812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98C4B29D-15FC-422D-8E2B-15F4FCAAB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232" y="3395201"/>
                <a:ext cx="428214" cy="394411"/>
              </a:xfrm>
              <a:prstGeom prst="rect">
                <a:avLst/>
              </a:prstGeom>
            </p:spPr>
          </p:pic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47C387-0064-47A2-809F-77C1A86C7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170" y="3395201"/>
                <a:ext cx="264065" cy="394411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2FF24435-EEF1-4BA2-B06A-25D4B5A7D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8959" y="3395201"/>
                <a:ext cx="406803" cy="394411"/>
              </a:xfrm>
              <a:prstGeom prst="rect">
                <a:avLst/>
              </a:prstGeom>
            </p:spPr>
          </p:pic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682CECF1-BFEF-4331-9ECD-F5372B2AF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1749" y="3869397"/>
                <a:ext cx="420441" cy="368812"/>
              </a:xfrm>
              <a:prstGeom prst="rect">
                <a:avLst/>
              </a:prstGeom>
            </p:spPr>
          </p:pic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3FA60FE2-1465-4CED-B96F-C967D8452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6492" y="3856598"/>
                <a:ext cx="264065" cy="394411"/>
              </a:xfrm>
              <a:prstGeom prst="rect">
                <a:avLst/>
              </a:prstGeom>
            </p:spPr>
          </p:pic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ABAF06C4-2DE3-4DE8-9EA3-30C447BDB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7658" y="4312204"/>
                <a:ext cx="406803" cy="394411"/>
              </a:xfrm>
              <a:prstGeom prst="rect">
                <a:avLst/>
              </a:prstGeom>
            </p:spPr>
          </p:pic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78E70216-4B05-4D6D-9841-78C68357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3672" y="4321989"/>
                <a:ext cx="264065" cy="394411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C231E55-40F8-4C67-A6F5-30D5A363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043" y="4328215"/>
                <a:ext cx="349708" cy="394411"/>
              </a:xfrm>
              <a:prstGeom prst="rect">
                <a:avLst/>
              </a:prstGeom>
            </p:spPr>
          </p:pic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A1FE4DB5-DAB7-4BEA-93B7-853D6C4F3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9060" y="4330596"/>
                <a:ext cx="325062" cy="394411"/>
              </a:xfrm>
              <a:prstGeom prst="rect">
                <a:avLst/>
              </a:prstGeom>
            </p:spPr>
          </p:pic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786BF7BD-3FD5-44F9-9159-82B53451E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698" y="4339241"/>
                <a:ext cx="420441" cy="368812"/>
              </a:xfrm>
              <a:prstGeom prst="rect">
                <a:avLst/>
              </a:prstGeom>
            </p:spPr>
          </p:pic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74D39BDC-0B44-451D-A745-6137E9206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7236" y="5458220"/>
                <a:ext cx="264065" cy="394411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7FFE3A00-A81A-4761-8648-DAEB01FD4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967" y="5458220"/>
                <a:ext cx="349708" cy="394411"/>
              </a:xfrm>
              <a:prstGeom prst="rect">
                <a:avLst/>
              </a:prstGeom>
            </p:spPr>
          </p:pic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CE3203FB-B0E9-41B1-A780-EDC306417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344" y="5458220"/>
                <a:ext cx="325062" cy="394411"/>
              </a:xfrm>
              <a:prstGeom prst="rect">
                <a:avLst/>
              </a:prstGeom>
            </p:spPr>
          </p:pic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28E026DF-E24E-4B39-A0BE-0300AFFFE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0342" y="5471019"/>
                <a:ext cx="420441" cy="368812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11395A3-A1AF-4B86-A0C2-27D1A0F19778}"/>
                </a:ext>
              </a:extLst>
            </p:cNvPr>
            <p:cNvSpPr txBox="1"/>
            <p:nvPr/>
          </p:nvSpPr>
          <p:spPr>
            <a:xfrm>
              <a:off x="1464523" y="4089091"/>
              <a:ext cx="1267722" cy="2616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>
                  <a:shade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판매 실적 </a:t>
              </a:r>
              <a:r>
                <a:rPr lang="ko-KR" altLang="en-US" sz="1100" kern="0" dirty="0">
                  <a:solidFill>
                    <a:srgbClr val="000000"/>
                  </a:solidFill>
                  <a:latin typeface="+mn-ea"/>
                </a:rPr>
                <a:t>집계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3BE90FA-D072-4BD8-929D-AE9104036E9C}"/>
              </a:ext>
            </a:extLst>
          </p:cNvPr>
          <p:cNvSpPr txBox="1"/>
          <p:nvPr/>
        </p:nvSpPr>
        <p:spPr>
          <a:xfrm>
            <a:off x="407987" y="1268760"/>
            <a:ext cx="840820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통계적인 문서 분류기법인 </a:t>
            </a:r>
            <a:r>
              <a:rPr lang="en-US" altLang="ko-KR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Topic modeling </a:t>
            </a:r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기법을 고객 분류에 사용 가능함</a:t>
            </a:r>
            <a:r>
              <a:rPr lang="en-US" altLang="ko-KR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l">
              <a:lnSpc>
                <a:spcPct val="50000"/>
              </a:lnSpc>
            </a:pPr>
            <a:endParaRPr lang="en-US" altLang="ko-KR" sz="11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이러한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Machine Learning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기법을 잠재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디리클레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할당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(LDA, Latent </a:t>
            </a:r>
            <a:r>
              <a:rPr lang="en-US" altLang="ko-KR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Dirichlet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Allocation)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하는데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pPr algn="l"/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문서의 주제 내지는 유형 부류구분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(Classification)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하여 이를 번호로 나타내 주는 기법임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1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2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3D4F12-5E97-4254-BA25-0C2A50EA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761C677-4F68-42C7-BB39-ABCCC8330189}"/>
              </a:ext>
            </a:extLst>
          </p:cNvPr>
          <p:cNvGrpSpPr/>
          <p:nvPr/>
        </p:nvGrpSpPr>
        <p:grpSpPr>
          <a:xfrm>
            <a:off x="378586" y="1953650"/>
            <a:ext cx="8532498" cy="4233588"/>
            <a:chOff x="292325" y="2324568"/>
            <a:chExt cx="9535827" cy="4233588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7D471C88-3F3E-4BA4-B930-982AD6E85562}"/>
                </a:ext>
              </a:extLst>
            </p:cNvPr>
            <p:cNvSpPr/>
            <p:nvPr/>
          </p:nvSpPr>
          <p:spPr>
            <a:xfrm>
              <a:off x="6329943" y="3068960"/>
              <a:ext cx="563297" cy="3226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" name="오각형 136">
              <a:extLst>
                <a:ext uri="{FF2B5EF4-FFF2-40B4-BE49-F238E27FC236}">
                  <a16:creationId xmlns:a16="http://schemas.microsoft.com/office/drawing/2014/main" id="{F1108B27-90A6-4E51-8B5A-748C34F58DD4}"/>
                </a:ext>
              </a:extLst>
            </p:cNvPr>
            <p:cNvSpPr/>
            <p:nvPr/>
          </p:nvSpPr>
          <p:spPr>
            <a:xfrm>
              <a:off x="3250310" y="2842927"/>
              <a:ext cx="3656345" cy="553951"/>
            </a:xfrm>
            <a:prstGeom prst="homePlate">
              <a:avLst/>
            </a:prstGeom>
            <a:solidFill>
              <a:srgbClr val="8099C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" name="Freeform 26">
              <a:extLst>
                <a:ext uri="{FF2B5EF4-FFF2-40B4-BE49-F238E27FC236}">
                  <a16:creationId xmlns:a16="http://schemas.microsoft.com/office/drawing/2014/main" id="{D950569B-405A-405C-B3BE-2FCD46892E11}"/>
                </a:ext>
              </a:extLst>
            </p:cNvPr>
            <p:cNvSpPr>
              <a:spLocks/>
            </p:cNvSpPr>
            <p:nvPr/>
          </p:nvSpPr>
          <p:spPr bwMode="gray">
            <a:xfrm rot="5400000" flipH="1">
              <a:off x="461260" y="2777755"/>
              <a:ext cx="3528858" cy="3822304"/>
            </a:xfrm>
            <a:custGeom>
              <a:avLst/>
              <a:gdLst/>
              <a:ahLst/>
              <a:cxnLst>
                <a:cxn ang="0">
                  <a:pos x="64" y="408"/>
                </a:cxn>
                <a:cxn ang="0">
                  <a:pos x="70" y="406"/>
                </a:cxn>
                <a:cxn ang="0">
                  <a:pos x="86" y="398"/>
                </a:cxn>
                <a:cxn ang="0">
                  <a:pos x="110" y="388"/>
                </a:cxn>
                <a:cxn ang="0">
                  <a:pos x="144" y="370"/>
                </a:cxn>
                <a:cxn ang="0">
                  <a:pos x="184" y="350"/>
                </a:cxn>
                <a:cxn ang="0">
                  <a:pos x="230" y="324"/>
                </a:cxn>
                <a:cxn ang="0">
                  <a:pos x="282" y="292"/>
                </a:cxn>
                <a:cxn ang="0">
                  <a:pos x="338" y="256"/>
                </a:cxn>
                <a:cxn ang="0">
                  <a:pos x="396" y="216"/>
                </a:cxn>
                <a:cxn ang="0">
                  <a:pos x="458" y="170"/>
                </a:cxn>
                <a:cxn ang="0">
                  <a:pos x="518" y="118"/>
                </a:cxn>
                <a:cxn ang="0">
                  <a:pos x="580" y="62"/>
                </a:cxn>
                <a:cxn ang="0">
                  <a:pos x="640" y="0"/>
                </a:cxn>
                <a:cxn ang="0">
                  <a:pos x="644" y="4"/>
                </a:cxn>
                <a:cxn ang="0">
                  <a:pos x="654" y="14"/>
                </a:cxn>
                <a:cxn ang="0">
                  <a:pos x="672" y="30"/>
                </a:cxn>
                <a:cxn ang="0">
                  <a:pos x="698" y="52"/>
                </a:cxn>
                <a:cxn ang="0">
                  <a:pos x="730" y="80"/>
                </a:cxn>
                <a:cxn ang="0">
                  <a:pos x="768" y="110"/>
                </a:cxn>
                <a:cxn ang="0">
                  <a:pos x="814" y="146"/>
                </a:cxn>
                <a:cxn ang="0">
                  <a:pos x="866" y="184"/>
                </a:cxn>
                <a:cxn ang="0">
                  <a:pos x="926" y="224"/>
                </a:cxn>
                <a:cxn ang="0">
                  <a:pos x="992" y="268"/>
                </a:cxn>
                <a:cxn ang="0">
                  <a:pos x="1062" y="312"/>
                </a:cxn>
                <a:cxn ang="0">
                  <a:pos x="1140" y="356"/>
                </a:cxn>
                <a:cxn ang="0">
                  <a:pos x="1224" y="400"/>
                </a:cxn>
                <a:cxn ang="0">
                  <a:pos x="976" y="400"/>
                </a:cxn>
                <a:cxn ang="0">
                  <a:pos x="976" y="406"/>
                </a:cxn>
                <a:cxn ang="0">
                  <a:pos x="978" y="422"/>
                </a:cxn>
                <a:cxn ang="0">
                  <a:pos x="982" y="448"/>
                </a:cxn>
                <a:cxn ang="0">
                  <a:pos x="990" y="482"/>
                </a:cxn>
                <a:cxn ang="0">
                  <a:pos x="1002" y="526"/>
                </a:cxn>
                <a:cxn ang="0">
                  <a:pos x="1018" y="576"/>
                </a:cxn>
                <a:cxn ang="0">
                  <a:pos x="1042" y="634"/>
                </a:cxn>
                <a:cxn ang="0">
                  <a:pos x="1072" y="696"/>
                </a:cxn>
                <a:cxn ang="0">
                  <a:pos x="1112" y="764"/>
                </a:cxn>
                <a:cxn ang="0">
                  <a:pos x="1160" y="838"/>
                </a:cxn>
                <a:cxn ang="0">
                  <a:pos x="1218" y="914"/>
                </a:cxn>
                <a:cxn ang="0">
                  <a:pos x="1288" y="992"/>
                </a:cxn>
                <a:cxn ang="0">
                  <a:pos x="0" y="992"/>
                </a:cxn>
                <a:cxn ang="0">
                  <a:pos x="4" y="988"/>
                </a:cxn>
                <a:cxn ang="0">
                  <a:pos x="14" y="976"/>
                </a:cxn>
                <a:cxn ang="0">
                  <a:pos x="30" y="958"/>
                </a:cxn>
                <a:cxn ang="0">
                  <a:pos x="50" y="934"/>
                </a:cxn>
                <a:cxn ang="0">
                  <a:pos x="74" y="906"/>
                </a:cxn>
                <a:cxn ang="0">
                  <a:pos x="102" y="870"/>
                </a:cxn>
                <a:cxn ang="0">
                  <a:pos x="132" y="832"/>
                </a:cxn>
                <a:cxn ang="0">
                  <a:pos x="162" y="790"/>
                </a:cxn>
                <a:cxn ang="0">
                  <a:pos x="192" y="746"/>
                </a:cxn>
                <a:cxn ang="0">
                  <a:pos x="222" y="700"/>
                </a:cxn>
                <a:cxn ang="0">
                  <a:pos x="250" y="652"/>
                </a:cxn>
                <a:cxn ang="0">
                  <a:pos x="276" y="604"/>
                </a:cxn>
                <a:cxn ang="0">
                  <a:pos x="300" y="556"/>
                </a:cxn>
                <a:cxn ang="0">
                  <a:pos x="316" y="508"/>
                </a:cxn>
                <a:cxn ang="0">
                  <a:pos x="330" y="460"/>
                </a:cxn>
                <a:cxn ang="0">
                  <a:pos x="336" y="416"/>
                </a:cxn>
                <a:cxn ang="0">
                  <a:pos x="64" y="408"/>
                </a:cxn>
              </a:cxnLst>
              <a:rect l="0" t="0" r="r" b="b"/>
              <a:pathLst>
                <a:path w="1288" h="992">
                  <a:moveTo>
                    <a:pt x="64" y="408"/>
                  </a:moveTo>
                  <a:lnTo>
                    <a:pt x="70" y="406"/>
                  </a:lnTo>
                  <a:lnTo>
                    <a:pt x="86" y="398"/>
                  </a:lnTo>
                  <a:lnTo>
                    <a:pt x="110" y="388"/>
                  </a:lnTo>
                  <a:lnTo>
                    <a:pt x="144" y="370"/>
                  </a:lnTo>
                  <a:lnTo>
                    <a:pt x="184" y="350"/>
                  </a:lnTo>
                  <a:lnTo>
                    <a:pt x="230" y="324"/>
                  </a:lnTo>
                  <a:lnTo>
                    <a:pt x="282" y="292"/>
                  </a:lnTo>
                  <a:lnTo>
                    <a:pt x="338" y="256"/>
                  </a:lnTo>
                  <a:lnTo>
                    <a:pt x="396" y="216"/>
                  </a:lnTo>
                  <a:lnTo>
                    <a:pt x="458" y="170"/>
                  </a:lnTo>
                  <a:lnTo>
                    <a:pt x="518" y="118"/>
                  </a:lnTo>
                  <a:lnTo>
                    <a:pt x="580" y="62"/>
                  </a:lnTo>
                  <a:lnTo>
                    <a:pt x="640" y="0"/>
                  </a:lnTo>
                  <a:lnTo>
                    <a:pt x="644" y="4"/>
                  </a:lnTo>
                  <a:lnTo>
                    <a:pt x="654" y="14"/>
                  </a:lnTo>
                  <a:lnTo>
                    <a:pt x="672" y="30"/>
                  </a:lnTo>
                  <a:lnTo>
                    <a:pt x="698" y="52"/>
                  </a:lnTo>
                  <a:lnTo>
                    <a:pt x="730" y="80"/>
                  </a:lnTo>
                  <a:lnTo>
                    <a:pt x="768" y="110"/>
                  </a:lnTo>
                  <a:lnTo>
                    <a:pt x="814" y="146"/>
                  </a:lnTo>
                  <a:lnTo>
                    <a:pt x="866" y="184"/>
                  </a:lnTo>
                  <a:lnTo>
                    <a:pt x="926" y="224"/>
                  </a:lnTo>
                  <a:lnTo>
                    <a:pt x="992" y="268"/>
                  </a:lnTo>
                  <a:lnTo>
                    <a:pt x="1062" y="312"/>
                  </a:lnTo>
                  <a:lnTo>
                    <a:pt x="1140" y="356"/>
                  </a:lnTo>
                  <a:lnTo>
                    <a:pt x="1224" y="400"/>
                  </a:lnTo>
                  <a:lnTo>
                    <a:pt x="976" y="400"/>
                  </a:lnTo>
                  <a:lnTo>
                    <a:pt x="976" y="406"/>
                  </a:lnTo>
                  <a:lnTo>
                    <a:pt x="978" y="422"/>
                  </a:lnTo>
                  <a:lnTo>
                    <a:pt x="982" y="448"/>
                  </a:lnTo>
                  <a:lnTo>
                    <a:pt x="990" y="482"/>
                  </a:lnTo>
                  <a:lnTo>
                    <a:pt x="1002" y="526"/>
                  </a:lnTo>
                  <a:lnTo>
                    <a:pt x="1018" y="576"/>
                  </a:lnTo>
                  <a:lnTo>
                    <a:pt x="1042" y="634"/>
                  </a:lnTo>
                  <a:lnTo>
                    <a:pt x="1072" y="696"/>
                  </a:lnTo>
                  <a:lnTo>
                    <a:pt x="1112" y="764"/>
                  </a:lnTo>
                  <a:lnTo>
                    <a:pt x="1160" y="838"/>
                  </a:lnTo>
                  <a:lnTo>
                    <a:pt x="1218" y="914"/>
                  </a:lnTo>
                  <a:lnTo>
                    <a:pt x="1288" y="992"/>
                  </a:lnTo>
                  <a:lnTo>
                    <a:pt x="0" y="992"/>
                  </a:lnTo>
                  <a:lnTo>
                    <a:pt x="4" y="988"/>
                  </a:lnTo>
                  <a:lnTo>
                    <a:pt x="14" y="976"/>
                  </a:lnTo>
                  <a:lnTo>
                    <a:pt x="30" y="958"/>
                  </a:lnTo>
                  <a:lnTo>
                    <a:pt x="50" y="934"/>
                  </a:lnTo>
                  <a:lnTo>
                    <a:pt x="74" y="906"/>
                  </a:lnTo>
                  <a:lnTo>
                    <a:pt x="102" y="870"/>
                  </a:lnTo>
                  <a:lnTo>
                    <a:pt x="132" y="832"/>
                  </a:lnTo>
                  <a:lnTo>
                    <a:pt x="162" y="790"/>
                  </a:lnTo>
                  <a:lnTo>
                    <a:pt x="192" y="746"/>
                  </a:lnTo>
                  <a:lnTo>
                    <a:pt x="222" y="700"/>
                  </a:lnTo>
                  <a:lnTo>
                    <a:pt x="250" y="652"/>
                  </a:lnTo>
                  <a:lnTo>
                    <a:pt x="276" y="604"/>
                  </a:lnTo>
                  <a:lnTo>
                    <a:pt x="300" y="556"/>
                  </a:lnTo>
                  <a:lnTo>
                    <a:pt x="316" y="508"/>
                  </a:lnTo>
                  <a:lnTo>
                    <a:pt x="330" y="460"/>
                  </a:lnTo>
                  <a:lnTo>
                    <a:pt x="336" y="416"/>
                  </a:lnTo>
                  <a:lnTo>
                    <a:pt x="64" y="40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CAF17"/>
                </a:buClr>
                <a:defRPr/>
              </a:pPr>
              <a:endParaRPr lang="ko-KR" altLang="en-US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7B92AB-E1BA-4A48-8CA1-A776541014D7}"/>
                </a:ext>
              </a:extLst>
            </p:cNvPr>
            <p:cNvGrpSpPr/>
            <p:nvPr/>
          </p:nvGrpSpPr>
          <p:grpSpPr>
            <a:xfrm>
              <a:off x="6354307" y="3976188"/>
              <a:ext cx="521117" cy="363806"/>
              <a:chOff x="4975911" y="3063878"/>
              <a:chExt cx="640233" cy="49373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032804E-8DA0-489B-AC1E-F2C180955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911" y="3063878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B45454A-F794-4A46-A8DD-1CDD792FA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992" y="3223322"/>
                <a:ext cx="401152" cy="334293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22753EC-40B5-40B2-AC40-00DE6E7BCFF9}"/>
                </a:ext>
              </a:extLst>
            </p:cNvPr>
            <p:cNvGrpSpPr/>
            <p:nvPr/>
          </p:nvGrpSpPr>
          <p:grpSpPr>
            <a:xfrm>
              <a:off x="6359020" y="4874380"/>
              <a:ext cx="511689" cy="350921"/>
              <a:chOff x="4987494" y="4335209"/>
              <a:chExt cx="628650" cy="47625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E51EA79-8419-49A8-A962-0B0BED0B8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7494" y="4335209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E7FADED-5F11-4072-B130-280F67E6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040" y="4437112"/>
                <a:ext cx="288032" cy="35507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7C1D4E-C77A-455F-9287-E423ABC45E1A}"/>
                </a:ext>
              </a:extLst>
            </p:cNvPr>
            <p:cNvGrpSpPr/>
            <p:nvPr/>
          </p:nvGrpSpPr>
          <p:grpSpPr>
            <a:xfrm>
              <a:off x="6359020" y="4413204"/>
              <a:ext cx="511689" cy="352272"/>
              <a:chOff x="4987494" y="3773688"/>
              <a:chExt cx="628650" cy="478084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F9C3DBB-3468-451A-8697-D74ED2A34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7494" y="3773688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FC1C4CBE-1A6B-4A8F-8F23-1A7FE34B1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769" y="3921497"/>
                <a:ext cx="363303" cy="330275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653E2D-D65F-4E79-A04E-0AEF29C3B757}"/>
                </a:ext>
              </a:extLst>
            </p:cNvPr>
            <p:cNvGrpSpPr/>
            <p:nvPr/>
          </p:nvGrpSpPr>
          <p:grpSpPr>
            <a:xfrm>
              <a:off x="6353167" y="5796864"/>
              <a:ext cx="523396" cy="350921"/>
              <a:chOff x="4972422" y="5401022"/>
              <a:chExt cx="643034" cy="47625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D26D8163-F81A-46E2-A3B8-033F7C78B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422" y="5401022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43705A5-6ED5-4B0A-8F01-B93917912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1032" y="5548830"/>
                <a:ext cx="374424" cy="328442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B5A4C17-6464-4770-9CA7-A66A9BCBC697}"/>
                </a:ext>
              </a:extLst>
            </p:cNvPr>
            <p:cNvGrpSpPr/>
            <p:nvPr/>
          </p:nvGrpSpPr>
          <p:grpSpPr>
            <a:xfrm>
              <a:off x="6359020" y="5351907"/>
              <a:ext cx="511689" cy="361699"/>
              <a:chOff x="4979958" y="4868115"/>
              <a:chExt cx="628650" cy="490877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3BBA9B54-0A41-470B-9BB0-A3B77FD66EA5}"/>
                  </a:ext>
                </a:extLst>
              </p:cNvPr>
              <p:cNvGrpSpPr/>
              <p:nvPr/>
            </p:nvGrpSpPr>
            <p:grpSpPr>
              <a:xfrm>
                <a:off x="4979958" y="4868115"/>
                <a:ext cx="628650" cy="490877"/>
                <a:chOff x="4972422" y="4868115"/>
                <a:chExt cx="628650" cy="490877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AF2B8512-D1EA-4B45-A616-C6B194761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2422" y="4868115"/>
                  <a:ext cx="628650" cy="47625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69E69A58-B3A8-4D5B-B120-043AC1561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6732" y="4988262"/>
                  <a:ext cx="274340" cy="37073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5">
                <a:extLst>
                  <a:ext uri="{FF2B5EF4-FFF2-40B4-BE49-F238E27FC236}">
                    <a16:creationId xmlns:a16="http://schemas.microsoft.com/office/drawing/2014/main" id="{6E4867FA-4635-4254-BF05-5CAF72C8AA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9958" y="4982020"/>
                <a:ext cx="339508" cy="376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모서리가 둥근 직사각형 30">
              <a:extLst>
                <a:ext uri="{FF2B5EF4-FFF2-40B4-BE49-F238E27FC236}">
                  <a16:creationId xmlns:a16="http://schemas.microsoft.com/office/drawing/2014/main" id="{E4653A09-2C78-40C7-8147-20BD5110422C}"/>
                </a:ext>
              </a:extLst>
            </p:cNvPr>
            <p:cNvSpPr/>
            <p:nvPr/>
          </p:nvSpPr>
          <p:spPr>
            <a:xfrm>
              <a:off x="6979822" y="3900715"/>
              <a:ext cx="2694475" cy="2394996"/>
            </a:xfrm>
            <a:prstGeom prst="roundRect">
              <a:avLst>
                <a:gd name="adj" fmla="val 2599"/>
              </a:avLst>
            </a:prstGeom>
            <a:solidFill>
              <a:srgbClr val="00B050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4" name="모서리가 둥근 직사각형 31">
              <a:extLst>
                <a:ext uri="{FF2B5EF4-FFF2-40B4-BE49-F238E27FC236}">
                  <a16:creationId xmlns:a16="http://schemas.microsoft.com/office/drawing/2014/main" id="{36446720-43FC-4BCD-ABCC-8B528C685650}"/>
                </a:ext>
              </a:extLst>
            </p:cNvPr>
            <p:cNvSpPr/>
            <p:nvPr/>
          </p:nvSpPr>
          <p:spPr>
            <a:xfrm>
              <a:off x="7027826" y="5838614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5" name="모서리가 둥근 직사각형 32">
              <a:extLst>
                <a:ext uri="{FF2B5EF4-FFF2-40B4-BE49-F238E27FC236}">
                  <a16:creationId xmlns:a16="http://schemas.microsoft.com/office/drawing/2014/main" id="{41B40AB5-2409-4941-B976-F8DA3FC6A0B1}"/>
                </a:ext>
              </a:extLst>
            </p:cNvPr>
            <p:cNvSpPr/>
            <p:nvPr/>
          </p:nvSpPr>
          <p:spPr>
            <a:xfrm>
              <a:off x="7469669" y="5838614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6" name="모서리가 둥근 직사각형 33">
              <a:extLst>
                <a:ext uri="{FF2B5EF4-FFF2-40B4-BE49-F238E27FC236}">
                  <a16:creationId xmlns:a16="http://schemas.microsoft.com/office/drawing/2014/main" id="{FAD11304-6321-4540-B9D5-5A8F2028AF39}"/>
                </a:ext>
              </a:extLst>
            </p:cNvPr>
            <p:cNvSpPr/>
            <p:nvPr/>
          </p:nvSpPr>
          <p:spPr>
            <a:xfrm>
              <a:off x="7911512" y="5838614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0.5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7" name="모서리가 둥근 직사각형 34">
              <a:extLst>
                <a:ext uri="{FF2B5EF4-FFF2-40B4-BE49-F238E27FC236}">
                  <a16:creationId xmlns:a16="http://schemas.microsoft.com/office/drawing/2014/main" id="{246E8D30-AA9A-47F6-B492-F70B761F6A18}"/>
                </a:ext>
              </a:extLst>
            </p:cNvPr>
            <p:cNvSpPr/>
            <p:nvPr/>
          </p:nvSpPr>
          <p:spPr>
            <a:xfrm>
              <a:off x="8795197" y="5838614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15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8" name="모서리가 둥근 직사각형 35">
              <a:extLst>
                <a:ext uri="{FF2B5EF4-FFF2-40B4-BE49-F238E27FC236}">
                  <a16:creationId xmlns:a16="http://schemas.microsoft.com/office/drawing/2014/main" id="{B09DC390-D791-477E-9819-0BF6F55CF9D5}"/>
                </a:ext>
              </a:extLst>
            </p:cNvPr>
            <p:cNvSpPr/>
            <p:nvPr/>
          </p:nvSpPr>
          <p:spPr>
            <a:xfrm>
              <a:off x="9237040" y="5838614"/>
              <a:ext cx="400689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9" name="모서리가 둥근 직사각형 36">
              <a:extLst>
                <a:ext uri="{FF2B5EF4-FFF2-40B4-BE49-F238E27FC236}">
                  <a16:creationId xmlns:a16="http://schemas.microsoft.com/office/drawing/2014/main" id="{3D7036F1-494D-457D-B89F-94DE949F7E99}"/>
                </a:ext>
              </a:extLst>
            </p:cNvPr>
            <p:cNvSpPr/>
            <p:nvPr/>
          </p:nvSpPr>
          <p:spPr>
            <a:xfrm>
              <a:off x="7027826" y="5399045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0" name="모서리가 둥근 직사각형 37">
              <a:extLst>
                <a:ext uri="{FF2B5EF4-FFF2-40B4-BE49-F238E27FC236}">
                  <a16:creationId xmlns:a16="http://schemas.microsoft.com/office/drawing/2014/main" id="{F6D09844-2199-4165-B106-B16EB1CE6ADA}"/>
                </a:ext>
              </a:extLst>
            </p:cNvPr>
            <p:cNvSpPr/>
            <p:nvPr/>
          </p:nvSpPr>
          <p:spPr>
            <a:xfrm>
              <a:off x="7469669" y="5399045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id="{F8B72815-D7CC-4C8F-97E1-224E86E566B3}"/>
                </a:ext>
              </a:extLst>
            </p:cNvPr>
            <p:cNvSpPr/>
            <p:nvPr/>
          </p:nvSpPr>
          <p:spPr>
            <a:xfrm>
              <a:off x="7911512" y="5399045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0.5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2" name="모서리가 둥근 직사각형 39">
              <a:extLst>
                <a:ext uri="{FF2B5EF4-FFF2-40B4-BE49-F238E27FC236}">
                  <a16:creationId xmlns:a16="http://schemas.microsoft.com/office/drawing/2014/main" id="{5EB18A56-2FF5-464E-8D3F-E01008080BE7}"/>
                </a:ext>
              </a:extLst>
            </p:cNvPr>
            <p:cNvSpPr/>
            <p:nvPr/>
          </p:nvSpPr>
          <p:spPr>
            <a:xfrm>
              <a:off x="8353355" y="5399045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3" name="모서리가 둥근 직사각형 40">
              <a:extLst>
                <a:ext uri="{FF2B5EF4-FFF2-40B4-BE49-F238E27FC236}">
                  <a16:creationId xmlns:a16="http://schemas.microsoft.com/office/drawing/2014/main" id="{9F891D5F-FC78-4BA3-BC83-DB4C449A8094}"/>
                </a:ext>
              </a:extLst>
            </p:cNvPr>
            <p:cNvSpPr/>
            <p:nvPr/>
          </p:nvSpPr>
          <p:spPr>
            <a:xfrm>
              <a:off x="8795198" y="5399045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25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4" name="모서리가 둥근 직사각형 41">
              <a:extLst>
                <a:ext uri="{FF2B5EF4-FFF2-40B4-BE49-F238E27FC236}">
                  <a16:creationId xmlns:a16="http://schemas.microsoft.com/office/drawing/2014/main" id="{D90F0D3D-D1F8-4956-BB1A-E71A51E2063B}"/>
                </a:ext>
              </a:extLst>
            </p:cNvPr>
            <p:cNvSpPr/>
            <p:nvPr/>
          </p:nvSpPr>
          <p:spPr>
            <a:xfrm>
              <a:off x="9237041" y="5399045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5" name="모서리가 둥근 직사각형 42">
              <a:extLst>
                <a:ext uri="{FF2B5EF4-FFF2-40B4-BE49-F238E27FC236}">
                  <a16:creationId xmlns:a16="http://schemas.microsoft.com/office/drawing/2014/main" id="{5678990F-DFF7-4764-8C22-91D5B7206238}"/>
                </a:ext>
              </a:extLst>
            </p:cNvPr>
            <p:cNvSpPr/>
            <p:nvPr/>
          </p:nvSpPr>
          <p:spPr>
            <a:xfrm>
              <a:off x="7469669" y="490912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0.9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6" name="모서리가 둥근 직사각형 43">
              <a:extLst>
                <a:ext uri="{FF2B5EF4-FFF2-40B4-BE49-F238E27FC236}">
                  <a16:creationId xmlns:a16="http://schemas.microsoft.com/office/drawing/2014/main" id="{1D163798-F79F-46A6-A3A3-D87E6CC9B6A4}"/>
                </a:ext>
              </a:extLst>
            </p:cNvPr>
            <p:cNvSpPr/>
            <p:nvPr/>
          </p:nvSpPr>
          <p:spPr>
            <a:xfrm>
              <a:off x="7911512" y="490912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7" name="모서리가 둥근 직사각형 44">
              <a:extLst>
                <a:ext uri="{FF2B5EF4-FFF2-40B4-BE49-F238E27FC236}">
                  <a16:creationId xmlns:a16="http://schemas.microsoft.com/office/drawing/2014/main" id="{9D20DBFB-2DC5-491A-9949-1532EE4CE608}"/>
                </a:ext>
              </a:extLst>
            </p:cNvPr>
            <p:cNvSpPr/>
            <p:nvPr/>
          </p:nvSpPr>
          <p:spPr>
            <a:xfrm>
              <a:off x="8353355" y="490912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0.3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8" name="모서리가 둥근 직사각형 45">
              <a:extLst>
                <a:ext uri="{FF2B5EF4-FFF2-40B4-BE49-F238E27FC236}">
                  <a16:creationId xmlns:a16="http://schemas.microsoft.com/office/drawing/2014/main" id="{47616225-6D73-46A4-869B-81B2CE745038}"/>
                </a:ext>
              </a:extLst>
            </p:cNvPr>
            <p:cNvSpPr/>
            <p:nvPr/>
          </p:nvSpPr>
          <p:spPr>
            <a:xfrm>
              <a:off x="8795198" y="490912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9" name="모서리가 둥근 직사각형 46">
              <a:extLst>
                <a:ext uri="{FF2B5EF4-FFF2-40B4-BE49-F238E27FC236}">
                  <a16:creationId xmlns:a16="http://schemas.microsoft.com/office/drawing/2014/main" id="{B264807E-D936-4C42-9D9C-71A6CF511635}"/>
                </a:ext>
              </a:extLst>
            </p:cNvPr>
            <p:cNvSpPr/>
            <p:nvPr/>
          </p:nvSpPr>
          <p:spPr>
            <a:xfrm>
              <a:off x="9237041" y="490912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0" name="모서리가 둥근 직사각형 47">
              <a:extLst>
                <a:ext uri="{FF2B5EF4-FFF2-40B4-BE49-F238E27FC236}">
                  <a16:creationId xmlns:a16="http://schemas.microsoft.com/office/drawing/2014/main" id="{93804EC8-BDBE-492E-8F53-4F673882C895}"/>
                </a:ext>
              </a:extLst>
            </p:cNvPr>
            <p:cNvSpPr/>
            <p:nvPr/>
          </p:nvSpPr>
          <p:spPr>
            <a:xfrm>
              <a:off x="7027826" y="445563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srgbClr val="0070C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1" name="모서리가 둥근 직사각형 48">
              <a:extLst>
                <a:ext uri="{FF2B5EF4-FFF2-40B4-BE49-F238E27FC236}">
                  <a16:creationId xmlns:a16="http://schemas.microsoft.com/office/drawing/2014/main" id="{155F5A3D-85DA-4196-8FEC-C4100A5C9317}"/>
                </a:ext>
              </a:extLst>
            </p:cNvPr>
            <p:cNvSpPr/>
            <p:nvPr/>
          </p:nvSpPr>
          <p:spPr>
            <a:xfrm>
              <a:off x="7469669" y="445563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2" name="모서리가 둥근 직사각형 49">
              <a:extLst>
                <a:ext uri="{FF2B5EF4-FFF2-40B4-BE49-F238E27FC236}">
                  <a16:creationId xmlns:a16="http://schemas.microsoft.com/office/drawing/2014/main" id="{E1E53576-9A43-4453-96F1-9A07023A3754}"/>
                </a:ext>
              </a:extLst>
            </p:cNvPr>
            <p:cNvSpPr/>
            <p:nvPr/>
          </p:nvSpPr>
          <p:spPr>
            <a:xfrm>
              <a:off x="7911512" y="445563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0.7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3" name="모서리가 둥근 직사각형 50">
              <a:extLst>
                <a:ext uri="{FF2B5EF4-FFF2-40B4-BE49-F238E27FC236}">
                  <a16:creationId xmlns:a16="http://schemas.microsoft.com/office/drawing/2014/main" id="{8D2C48A2-E82B-408C-8179-FE60922F7DB3}"/>
                </a:ext>
              </a:extLst>
            </p:cNvPr>
            <p:cNvSpPr/>
            <p:nvPr/>
          </p:nvSpPr>
          <p:spPr>
            <a:xfrm>
              <a:off x="8353355" y="445563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0.7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4" name="모서리가 둥근 직사각형 51">
              <a:extLst>
                <a:ext uri="{FF2B5EF4-FFF2-40B4-BE49-F238E27FC236}">
                  <a16:creationId xmlns:a16="http://schemas.microsoft.com/office/drawing/2014/main" id="{6B2B3125-7F12-43B6-9D00-6A8EC4A40A55}"/>
                </a:ext>
              </a:extLst>
            </p:cNvPr>
            <p:cNvSpPr/>
            <p:nvPr/>
          </p:nvSpPr>
          <p:spPr>
            <a:xfrm>
              <a:off x="8795198" y="445563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5" name="모서리가 둥근 직사각형 52">
              <a:extLst>
                <a:ext uri="{FF2B5EF4-FFF2-40B4-BE49-F238E27FC236}">
                  <a16:creationId xmlns:a16="http://schemas.microsoft.com/office/drawing/2014/main" id="{C66B5C3D-760E-48AC-9F23-B13C04250695}"/>
                </a:ext>
              </a:extLst>
            </p:cNvPr>
            <p:cNvSpPr/>
            <p:nvPr/>
          </p:nvSpPr>
          <p:spPr>
            <a:xfrm>
              <a:off x="9237041" y="445563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6" name="모서리가 둥근 직사각형 53">
              <a:extLst>
                <a:ext uri="{FF2B5EF4-FFF2-40B4-BE49-F238E27FC236}">
                  <a16:creationId xmlns:a16="http://schemas.microsoft.com/office/drawing/2014/main" id="{8058AA13-0D99-4813-97FF-3952A9497A0E}"/>
                </a:ext>
              </a:extLst>
            </p:cNvPr>
            <p:cNvSpPr/>
            <p:nvPr/>
          </p:nvSpPr>
          <p:spPr>
            <a:xfrm>
              <a:off x="7027826" y="402438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0.5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7" name="모서리가 둥근 직사각형 54">
              <a:extLst>
                <a:ext uri="{FF2B5EF4-FFF2-40B4-BE49-F238E27FC236}">
                  <a16:creationId xmlns:a16="http://schemas.microsoft.com/office/drawing/2014/main" id="{3F44722A-C266-483A-A3F5-9FF366C3F622}"/>
                </a:ext>
              </a:extLst>
            </p:cNvPr>
            <p:cNvSpPr/>
            <p:nvPr/>
          </p:nvSpPr>
          <p:spPr>
            <a:xfrm>
              <a:off x="7469669" y="402438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8" name="모서리가 둥근 직사각형 55">
              <a:extLst>
                <a:ext uri="{FF2B5EF4-FFF2-40B4-BE49-F238E27FC236}">
                  <a16:creationId xmlns:a16="http://schemas.microsoft.com/office/drawing/2014/main" id="{7F7C49C8-F207-49E7-ABF0-D3D394FB47EB}"/>
                </a:ext>
              </a:extLst>
            </p:cNvPr>
            <p:cNvSpPr/>
            <p:nvPr/>
          </p:nvSpPr>
          <p:spPr>
            <a:xfrm>
              <a:off x="7911512" y="402438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9" name="모서리가 둥근 직사각형 56">
              <a:extLst>
                <a:ext uri="{FF2B5EF4-FFF2-40B4-BE49-F238E27FC236}">
                  <a16:creationId xmlns:a16="http://schemas.microsoft.com/office/drawing/2014/main" id="{1EC3DAFB-5615-43E4-A732-52750BFB5D2E}"/>
                </a:ext>
              </a:extLst>
            </p:cNvPr>
            <p:cNvSpPr/>
            <p:nvPr/>
          </p:nvSpPr>
          <p:spPr>
            <a:xfrm>
              <a:off x="8353353" y="402438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0" name="모서리가 둥근 직사각형 57">
              <a:extLst>
                <a:ext uri="{FF2B5EF4-FFF2-40B4-BE49-F238E27FC236}">
                  <a16:creationId xmlns:a16="http://schemas.microsoft.com/office/drawing/2014/main" id="{7C1992D5-8279-46D5-958A-82EB6F0E6975}"/>
                </a:ext>
              </a:extLst>
            </p:cNvPr>
            <p:cNvSpPr/>
            <p:nvPr/>
          </p:nvSpPr>
          <p:spPr>
            <a:xfrm>
              <a:off x="8795198" y="402438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1" name="모서리가 둥근 직사각형 58">
              <a:extLst>
                <a:ext uri="{FF2B5EF4-FFF2-40B4-BE49-F238E27FC236}">
                  <a16:creationId xmlns:a16="http://schemas.microsoft.com/office/drawing/2014/main" id="{6EF1334D-0C5A-4CC6-A262-8187467CBC24}"/>
                </a:ext>
              </a:extLst>
            </p:cNvPr>
            <p:cNvSpPr/>
            <p:nvPr/>
          </p:nvSpPr>
          <p:spPr>
            <a:xfrm>
              <a:off x="9237039" y="402438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2" name="모서리가 둥근 직사각형 59">
              <a:extLst>
                <a:ext uri="{FF2B5EF4-FFF2-40B4-BE49-F238E27FC236}">
                  <a16:creationId xmlns:a16="http://schemas.microsoft.com/office/drawing/2014/main" id="{A8A4E4D8-5F12-45F3-8835-C459CCFDF8DE}"/>
                </a:ext>
              </a:extLst>
            </p:cNvPr>
            <p:cNvSpPr/>
            <p:nvPr/>
          </p:nvSpPr>
          <p:spPr>
            <a:xfrm>
              <a:off x="7015674" y="4909120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3" name="모서리가 둥근 직사각형 60">
              <a:extLst>
                <a:ext uri="{FF2B5EF4-FFF2-40B4-BE49-F238E27FC236}">
                  <a16:creationId xmlns:a16="http://schemas.microsoft.com/office/drawing/2014/main" id="{9FDA0879-6C63-4C32-9FEC-AD2356E17AAC}"/>
                </a:ext>
              </a:extLst>
            </p:cNvPr>
            <p:cNvSpPr/>
            <p:nvPr/>
          </p:nvSpPr>
          <p:spPr>
            <a:xfrm>
              <a:off x="8363010" y="5838614"/>
              <a:ext cx="400690" cy="320507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30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4" name="모서리가 둥근 직사각형 17">
              <a:extLst>
                <a:ext uri="{FF2B5EF4-FFF2-40B4-BE49-F238E27FC236}">
                  <a16:creationId xmlns:a16="http://schemas.microsoft.com/office/drawing/2014/main" id="{6B35586D-A33C-4AA2-B39A-E43BE95D50A4}"/>
                </a:ext>
              </a:extLst>
            </p:cNvPr>
            <p:cNvSpPr/>
            <p:nvPr/>
          </p:nvSpPr>
          <p:spPr>
            <a:xfrm>
              <a:off x="3794665" y="3432424"/>
              <a:ext cx="2449749" cy="2559988"/>
            </a:xfrm>
            <a:prstGeom prst="roundRect">
              <a:avLst>
                <a:gd name="adj" fmla="val 2599"/>
              </a:avLst>
            </a:prstGeom>
            <a:solidFill>
              <a:srgbClr val="92D050"/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655A2C7-8944-4BD4-9F69-C55B02A45D72}"/>
                </a:ext>
              </a:extLst>
            </p:cNvPr>
            <p:cNvGrpSpPr/>
            <p:nvPr/>
          </p:nvGrpSpPr>
          <p:grpSpPr>
            <a:xfrm>
              <a:off x="3278203" y="3467808"/>
              <a:ext cx="477012" cy="384333"/>
              <a:chOff x="3278203" y="3402240"/>
              <a:chExt cx="477012" cy="384333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068F70EC-DE10-463E-A2F0-C4126A953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203" y="3402240"/>
                <a:ext cx="477012" cy="377502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D847C0-A689-47C2-AFD8-601EB717C86E}"/>
                  </a:ext>
                </a:extLst>
              </p:cNvPr>
              <p:cNvSpPr txBox="1"/>
              <p:nvPr/>
            </p:nvSpPr>
            <p:spPr>
              <a:xfrm>
                <a:off x="3306062" y="3524963"/>
                <a:ext cx="421295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1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4497E92-71EB-4A1F-8D9D-10C4F989DF1F}"/>
                </a:ext>
              </a:extLst>
            </p:cNvPr>
            <p:cNvGrpSpPr/>
            <p:nvPr/>
          </p:nvGrpSpPr>
          <p:grpSpPr>
            <a:xfrm>
              <a:off x="3278203" y="3933056"/>
              <a:ext cx="477012" cy="396680"/>
              <a:chOff x="3278203" y="3982528"/>
              <a:chExt cx="477012" cy="396680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4024B580-5DB4-44FC-935D-546B241F6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203" y="3982528"/>
                <a:ext cx="477012" cy="377502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759AA3-DAC8-4C1F-A8C1-8527EB3F1D92}"/>
                  </a:ext>
                </a:extLst>
              </p:cNvPr>
              <p:cNvSpPr txBox="1"/>
              <p:nvPr/>
            </p:nvSpPr>
            <p:spPr>
              <a:xfrm>
                <a:off x="3306062" y="4117598"/>
                <a:ext cx="421295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2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ABE819E-E515-4F29-9FCC-CCC530ADD12C}"/>
                </a:ext>
              </a:extLst>
            </p:cNvPr>
            <p:cNvGrpSpPr/>
            <p:nvPr/>
          </p:nvGrpSpPr>
          <p:grpSpPr>
            <a:xfrm>
              <a:off x="3278203" y="4420083"/>
              <a:ext cx="477012" cy="408208"/>
              <a:chOff x="140694" y="4335209"/>
              <a:chExt cx="628650" cy="514987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068B0E9-10DB-4B55-B6AE-F3FE45916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694" y="4335209"/>
                <a:ext cx="628650" cy="476250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467B9BB-2134-47C4-A9B2-4E65D581E33D}"/>
                  </a:ext>
                </a:extLst>
              </p:cNvPr>
              <p:cNvSpPr txBox="1"/>
              <p:nvPr/>
            </p:nvSpPr>
            <p:spPr>
              <a:xfrm>
                <a:off x="177410" y="4520154"/>
                <a:ext cx="555220" cy="33004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3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6A7CACE-9736-426F-8C03-D71382DC7A5E}"/>
                </a:ext>
              </a:extLst>
            </p:cNvPr>
            <p:cNvGrpSpPr/>
            <p:nvPr/>
          </p:nvGrpSpPr>
          <p:grpSpPr>
            <a:xfrm>
              <a:off x="3278203" y="4986924"/>
              <a:ext cx="477012" cy="377502"/>
              <a:chOff x="3278203" y="4987057"/>
              <a:chExt cx="477012" cy="377502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9956116A-A375-4053-B2CF-F91825601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203" y="4987057"/>
                <a:ext cx="477012" cy="377502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F7C48-1118-4580-91E1-E2DC5B47506C}"/>
                  </a:ext>
                </a:extLst>
              </p:cNvPr>
              <p:cNvSpPr txBox="1"/>
              <p:nvPr/>
            </p:nvSpPr>
            <p:spPr>
              <a:xfrm>
                <a:off x="3306062" y="5093517"/>
                <a:ext cx="421295" cy="2154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100</a:t>
                </a:r>
                <a:endParaRPr lang="ko-KR" altLang="en-US" sz="8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C0015E69-F93F-465F-9793-8C9CCA0CE330}"/>
                </a:ext>
              </a:extLst>
            </p:cNvPr>
            <p:cNvGrpSpPr/>
            <p:nvPr/>
          </p:nvGrpSpPr>
          <p:grpSpPr>
            <a:xfrm>
              <a:off x="3272746" y="5500756"/>
              <a:ext cx="487926" cy="410802"/>
              <a:chOff x="3272746" y="5500756"/>
              <a:chExt cx="487926" cy="410802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71A2A11-DBC9-4EC8-AB41-657023D3909C}"/>
                  </a:ext>
                </a:extLst>
              </p:cNvPr>
              <p:cNvGrpSpPr/>
              <p:nvPr/>
            </p:nvGrpSpPr>
            <p:grpSpPr>
              <a:xfrm>
                <a:off x="3272746" y="5500756"/>
                <a:ext cx="487926" cy="377502"/>
                <a:chOff x="4972422" y="5401022"/>
                <a:chExt cx="643034" cy="476250"/>
              </a:xfrm>
            </p:grpSpPr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7F4C8DAE-471F-4EA6-924B-293D858539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2422" y="5401022"/>
                  <a:ext cx="628650" cy="476250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86E7D752-3274-4153-B710-58F32CF442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1032" y="5548830"/>
                  <a:ext cx="374424" cy="328442"/>
                </a:xfrm>
                <a:prstGeom prst="rect">
                  <a:avLst/>
                </a:prstGeom>
              </p:spPr>
            </p:pic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8317608-7404-43DE-A128-78D21BB0853E}"/>
                  </a:ext>
                </a:extLst>
              </p:cNvPr>
              <p:cNvSpPr txBox="1"/>
              <p:nvPr/>
            </p:nvSpPr>
            <p:spPr>
              <a:xfrm>
                <a:off x="3306062" y="5649948"/>
                <a:ext cx="421295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1,835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C98675C-E11E-4155-9E41-BF78C67E990C}"/>
                </a:ext>
              </a:extLst>
            </p:cNvPr>
            <p:cNvSpPr txBox="1"/>
            <p:nvPr/>
          </p:nvSpPr>
          <p:spPr>
            <a:xfrm>
              <a:off x="3389703" y="4728635"/>
              <a:ext cx="189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86211D-69EC-4EB6-9E8D-88181B0FCD15}"/>
                </a:ext>
              </a:extLst>
            </p:cNvPr>
            <p:cNvSpPr txBox="1"/>
            <p:nvPr/>
          </p:nvSpPr>
          <p:spPr>
            <a:xfrm>
              <a:off x="3381611" y="5258507"/>
              <a:ext cx="2061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4" name="모서리가 둥근 직사각형 64">
              <a:extLst>
                <a:ext uri="{FF2B5EF4-FFF2-40B4-BE49-F238E27FC236}">
                  <a16:creationId xmlns:a16="http://schemas.microsoft.com/office/drawing/2014/main" id="{0EDDA607-B2E5-4F8C-B389-EADE636D7BA7}"/>
                </a:ext>
              </a:extLst>
            </p:cNvPr>
            <p:cNvSpPr/>
            <p:nvPr/>
          </p:nvSpPr>
          <p:spPr>
            <a:xfrm>
              <a:off x="3837807" y="5543673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5" name="모서리가 둥근 직사각형 65">
              <a:extLst>
                <a:ext uri="{FF2B5EF4-FFF2-40B4-BE49-F238E27FC236}">
                  <a16:creationId xmlns:a16="http://schemas.microsoft.com/office/drawing/2014/main" id="{EB5C86CA-161C-4DA8-A07C-29B0FF3EF3D4}"/>
                </a:ext>
              </a:extLst>
            </p:cNvPr>
            <p:cNvSpPr/>
            <p:nvPr/>
          </p:nvSpPr>
          <p:spPr>
            <a:xfrm>
              <a:off x="4320648" y="5543673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0.4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6" name="모서리가 둥근 직사각형 66">
              <a:extLst>
                <a:ext uri="{FF2B5EF4-FFF2-40B4-BE49-F238E27FC236}">
                  <a16:creationId xmlns:a16="http://schemas.microsoft.com/office/drawing/2014/main" id="{32A3700A-A950-4A33-87CB-989D4717362B}"/>
                </a:ext>
              </a:extLst>
            </p:cNvPr>
            <p:cNvSpPr/>
            <p:nvPr/>
          </p:nvSpPr>
          <p:spPr>
            <a:xfrm>
              <a:off x="4803490" y="5543673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0.5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7" name="모서리가 둥근 직사각형 67">
              <a:extLst>
                <a:ext uri="{FF2B5EF4-FFF2-40B4-BE49-F238E27FC236}">
                  <a16:creationId xmlns:a16="http://schemas.microsoft.com/office/drawing/2014/main" id="{D64A4A81-A5AE-4487-A0B0-F5420867F8F4}"/>
                </a:ext>
              </a:extLst>
            </p:cNvPr>
            <p:cNvSpPr/>
            <p:nvPr/>
          </p:nvSpPr>
          <p:spPr>
            <a:xfrm>
              <a:off x="5769172" y="5543673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8" name="모서리가 둥근 직사각형 68">
              <a:extLst>
                <a:ext uri="{FF2B5EF4-FFF2-40B4-BE49-F238E27FC236}">
                  <a16:creationId xmlns:a16="http://schemas.microsoft.com/office/drawing/2014/main" id="{92B1732C-D3CF-4C57-8B77-39E08331B795}"/>
                </a:ext>
              </a:extLst>
            </p:cNvPr>
            <p:cNvSpPr/>
            <p:nvPr/>
          </p:nvSpPr>
          <p:spPr>
            <a:xfrm>
              <a:off x="3837807" y="5008475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9" name="모서리가 둥근 직사각형 69">
              <a:extLst>
                <a:ext uri="{FF2B5EF4-FFF2-40B4-BE49-F238E27FC236}">
                  <a16:creationId xmlns:a16="http://schemas.microsoft.com/office/drawing/2014/main" id="{2A5A6A88-DD80-40A7-B366-3B6829D6F858}"/>
                </a:ext>
              </a:extLst>
            </p:cNvPr>
            <p:cNvSpPr/>
            <p:nvPr/>
          </p:nvSpPr>
          <p:spPr>
            <a:xfrm>
              <a:off x="4320648" y="5008475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모서리가 둥근 직사각형 70">
              <a:extLst>
                <a:ext uri="{FF2B5EF4-FFF2-40B4-BE49-F238E27FC236}">
                  <a16:creationId xmlns:a16="http://schemas.microsoft.com/office/drawing/2014/main" id="{79C47D7F-CE15-4B4E-8FA7-D696A7FFEF9F}"/>
                </a:ext>
              </a:extLst>
            </p:cNvPr>
            <p:cNvSpPr/>
            <p:nvPr/>
          </p:nvSpPr>
          <p:spPr>
            <a:xfrm>
              <a:off x="4803490" y="5008475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1" name="모서리가 둥근 직사각형 71">
              <a:extLst>
                <a:ext uri="{FF2B5EF4-FFF2-40B4-BE49-F238E27FC236}">
                  <a16:creationId xmlns:a16="http://schemas.microsoft.com/office/drawing/2014/main" id="{F5D43434-63F4-40CF-93A4-1EAEFFA2B416}"/>
                </a:ext>
              </a:extLst>
            </p:cNvPr>
            <p:cNvSpPr/>
            <p:nvPr/>
          </p:nvSpPr>
          <p:spPr>
            <a:xfrm>
              <a:off x="5286331" y="5008475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2" name="모서리가 둥근 직사각형 72">
              <a:extLst>
                <a:ext uri="{FF2B5EF4-FFF2-40B4-BE49-F238E27FC236}">
                  <a16:creationId xmlns:a16="http://schemas.microsoft.com/office/drawing/2014/main" id="{1CA16B6F-C15E-4BDB-905D-C817D8A6E77A}"/>
                </a:ext>
              </a:extLst>
            </p:cNvPr>
            <p:cNvSpPr/>
            <p:nvPr/>
          </p:nvSpPr>
          <p:spPr>
            <a:xfrm>
              <a:off x="5769173" y="5008475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3" name="모서리가 둥근 직사각형 73">
              <a:extLst>
                <a:ext uri="{FF2B5EF4-FFF2-40B4-BE49-F238E27FC236}">
                  <a16:creationId xmlns:a16="http://schemas.microsoft.com/office/drawing/2014/main" id="{FAC4B731-33A0-403B-AF89-7AC35DF6432A}"/>
                </a:ext>
              </a:extLst>
            </p:cNvPr>
            <p:cNvSpPr/>
            <p:nvPr/>
          </p:nvSpPr>
          <p:spPr>
            <a:xfrm>
              <a:off x="4320648" y="446170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모서리가 둥근 직사각형 74">
              <a:extLst>
                <a:ext uri="{FF2B5EF4-FFF2-40B4-BE49-F238E27FC236}">
                  <a16:creationId xmlns:a16="http://schemas.microsoft.com/office/drawing/2014/main" id="{3F3DDEE1-9CD7-4B89-A841-99E2EE624AC7}"/>
                </a:ext>
              </a:extLst>
            </p:cNvPr>
            <p:cNvSpPr/>
            <p:nvPr/>
          </p:nvSpPr>
          <p:spPr>
            <a:xfrm>
              <a:off x="4803490" y="446170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5" name="모서리가 둥근 직사각형 75">
              <a:extLst>
                <a:ext uri="{FF2B5EF4-FFF2-40B4-BE49-F238E27FC236}">
                  <a16:creationId xmlns:a16="http://schemas.microsoft.com/office/drawing/2014/main" id="{93DFBB7E-D364-4EE7-87EE-862671831E9F}"/>
                </a:ext>
              </a:extLst>
            </p:cNvPr>
            <p:cNvSpPr/>
            <p:nvPr/>
          </p:nvSpPr>
          <p:spPr>
            <a:xfrm>
              <a:off x="5286331" y="446170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6" name="모서리가 둥근 직사각형 76">
              <a:extLst>
                <a:ext uri="{FF2B5EF4-FFF2-40B4-BE49-F238E27FC236}">
                  <a16:creationId xmlns:a16="http://schemas.microsoft.com/office/drawing/2014/main" id="{F2D3AC64-8DD5-454D-8732-8251511298F7}"/>
                </a:ext>
              </a:extLst>
            </p:cNvPr>
            <p:cNvSpPr/>
            <p:nvPr/>
          </p:nvSpPr>
          <p:spPr>
            <a:xfrm>
              <a:off x="5769173" y="446170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7" name="모서리가 둥근 직사각형 77">
              <a:extLst>
                <a:ext uri="{FF2B5EF4-FFF2-40B4-BE49-F238E27FC236}">
                  <a16:creationId xmlns:a16="http://schemas.microsoft.com/office/drawing/2014/main" id="{C390A668-DF71-4C06-A714-75C1A2F0B135}"/>
                </a:ext>
              </a:extLst>
            </p:cNvPr>
            <p:cNvSpPr/>
            <p:nvPr/>
          </p:nvSpPr>
          <p:spPr>
            <a:xfrm>
              <a:off x="3837807" y="3968912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8" name="모서리가 둥근 직사각형 78">
              <a:extLst>
                <a:ext uri="{FF2B5EF4-FFF2-40B4-BE49-F238E27FC236}">
                  <a16:creationId xmlns:a16="http://schemas.microsoft.com/office/drawing/2014/main" id="{43740047-345E-4A07-A9CC-FF58453A3B21}"/>
                </a:ext>
              </a:extLst>
            </p:cNvPr>
            <p:cNvSpPr/>
            <p:nvPr/>
          </p:nvSpPr>
          <p:spPr>
            <a:xfrm>
              <a:off x="4320648" y="3968912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0.33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9" name="모서리가 둥근 직사각형 79">
              <a:extLst>
                <a:ext uri="{FF2B5EF4-FFF2-40B4-BE49-F238E27FC236}">
                  <a16:creationId xmlns:a16="http://schemas.microsoft.com/office/drawing/2014/main" id="{3FFE5EBD-2CBC-4F82-967E-0D6655D4DA86}"/>
                </a:ext>
              </a:extLst>
            </p:cNvPr>
            <p:cNvSpPr/>
            <p:nvPr/>
          </p:nvSpPr>
          <p:spPr>
            <a:xfrm>
              <a:off x="4803490" y="3968912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0" name="모서리가 둥근 직사각형 80">
              <a:extLst>
                <a:ext uri="{FF2B5EF4-FFF2-40B4-BE49-F238E27FC236}">
                  <a16:creationId xmlns:a16="http://schemas.microsoft.com/office/drawing/2014/main" id="{62585B66-AA40-4544-BB15-6AEB74F86B9B}"/>
                </a:ext>
              </a:extLst>
            </p:cNvPr>
            <p:cNvSpPr/>
            <p:nvPr/>
          </p:nvSpPr>
          <p:spPr>
            <a:xfrm>
              <a:off x="5286331" y="3968912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0.67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1" name="모서리가 둥근 직사각형 81">
              <a:extLst>
                <a:ext uri="{FF2B5EF4-FFF2-40B4-BE49-F238E27FC236}">
                  <a16:creationId xmlns:a16="http://schemas.microsoft.com/office/drawing/2014/main" id="{271E94EA-F603-40B0-A3B7-79E4AAE90454}"/>
                </a:ext>
              </a:extLst>
            </p:cNvPr>
            <p:cNvSpPr/>
            <p:nvPr/>
          </p:nvSpPr>
          <p:spPr>
            <a:xfrm>
              <a:off x="5769173" y="3968912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2" name="모서리가 둥근 직사각형 82">
              <a:extLst>
                <a:ext uri="{FF2B5EF4-FFF2-40B4-BE49-F238E27FC236}">
                  <a16:creationId xmlns:a16="http://schemas.microsoft.com/office/drawing/2014/main" id="{A58AAEF4-9003-4553-8743-CBED8BE11D13}"/>
                </a:ext>
              </a:extLst>
            </p:cNvPr>
            <p:cNvSpPr/>
            <p:nvPr/>
          </p:nvSpPr>
          <p:spPr>
            <a:xfrm>
              <a:off x="3837807" y="349749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3" name="모서리가 둥근 직사각형 83">
              <a:extLst>
                <a:ext uri="{FF2B5EF4-FFF2-40B4-BE49-F238E27FC236}">
                  <a16:creationId xmlns:a16="http://schemas.microsoft.com/office/drawing/2014/main" id="{E247F1B7-C3DB-4FDE-BCD8-F10912AF8DDD}"/>
                </a:ext>
              </a:extLst>
            </p:cNvPr>
            <p:cNvSpPr/>
            <p:nvPr/>
          </p:nvSpPr>
          <p:spPr>
            <a:xfrm>
              <a:off x="4320648" y="349749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4" name="모서리가 둥근 직사각형 84">
              <a:extLst>
                <a:ext uri="{FF2B5EF4-FFF2-40B4-BE49-F238E27FC236}">
                  <a16:creationId xmlns:a16="http://schemas.microsoft.com/office/drawing/2014/main" id="{FCD67048-CDCB-4334-A3B5-22783C9E77E3}"/>
                </a:ext>
              </a:extLst>
            </p:cNvPr>
            <p:cNvSpPr/>
            <p:nvPr/>
          </p:nvSpPr>
          <p:spPr>
            <a:xfrm>
              <a:off x="4803490" y="349749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5" name="모서리가 둥근 직사각형 85">
              <a:extLst>
                <a:ext uri="{FF2B5EF4-FFF2-40B4-BE49-F238E27FC236}">
                  <a16:creationId xmlns:a16="http://schemas.microsoft.com/office/drawing/2014/main" id="{2EE998FB-5874-4F3D-A0B6-AA59DDFD121B}"/>
                </a:ext>
              </a:extLst>
            </p:cNvPr>
            <p:cNvSpPr/>
            <p:nvPr/>
          </p:nvSpPr>
          <p:spPr>
            <a:xfrm>
              <a:off x="5286329" y="349749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6" name="모서리가 둥근 직사각형 86">
              <a:extLst>
                <a:ext uri="{FF2B5EF4-FFF2-40B4-BE49-F238E27FC236}">
                  <a16:creationId xmlns:a16="http://schemas.microsoft.com/office/drawing/2014/main" id="{3CFDCCA3-B360-461E-8F40-5ABE75481D9A}"/>
                </a:ext>
              </a:extLst>
            </p:cNvPr>
            <p:cNvSpPr/>
            <p:nvPr/>
          </p:nvSpPr>
          <p:spPr>
            <a:xfrm>
              <a:off x="5769173" y="349749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703E98-6636-4F0E-8780-3D637F2FE9B3}"/>
                </a:ext>
              </a:extLst>
            </p:cNvPr>
            <p:cNvSpPr txBox="1"/>
            <p:nvPr/>
          </p:nvSpPr>
          <p:spPr>
            <a:xfrm>
              <a:off x="4747447" y="5256940"/>
              <a:ext cx="21368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DA4585A-0205-4237-B318-C2833C5BF9C2}"/>
                </a:ext>
              </a:extLst>
            </p:cNvPr>
            <p:cNvSpPr txBox="1"/>
            <p:nvPr/>
          </p:nvSpPr>
          <p:spPr>
            <a:xfrm>
              <a:off x="4733221" y="4700184"/>
              <a:ext cx="21368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BA23A6-8B49-4163-8698-06C316DADDD9}"/>
                </a:ext>
              </a:extLst>
            </p:cNvPr>
            <p:cNvSpPr txBox="1"/>
            <p:nvPr/>
          </p:nvSpPr>
          <p:spPr>
            <a:xfrm>
              <a:off x="5685209" y="4722620"/>
              <a:ext cx="21368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2BBEBAC-0D74-4399-B180-CBEB5D2C3B22}"/>
                </a:ext>
              </a:extLst>
            </p:cNvPr>
            <p:cNvSpPr txBox="1"/>
            <p:nvPr/>
          </p:nvSpPr>
          <p:spPr>
            <a:xfrm>
              <a:off x="5700505" y="5252270"/>
              <a:ext cx="21368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1" name="모서리가 둥근 직사각형 91">
              <a:extLst>
                <a:ext uri="{FF2B5EF4-FFF2-40B4-BE49-F238E27FC236}">
                  <a16:creationId xmlns:a16="http://schemas.microsoft.com/office/drawing/2014/main" id="{1C33CA61-F3FD-48BC-BF72-5C0DACD6A556}"/>
                </a:ext>
              </a:extLst>
            </p:cNvPr>
            <p:cNvSpPr/>
            <p:nvPr/>
          </p:nvSpPr>
          <p:spPr>
            <a:xfrm>
              <a:off x="3824528" y="4461700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2" name="모서리가 둥근 직사각형 92">
              <a:extLst>
                <a:ext uri="{FF2B5EF4-FFF2-40B4-BE49-F238E27FC236}">
                  <a16:creationId xmlns:a16="http://schemas.microsoft.com/office/drawing/2014/main" id="{3B521733-0AF0-40D6-91C4-2C1F0D4DDE59}"/>
                </a:ext>
              </a:extLst>
            </p:cNvPr>
            <p:cNvSpPr/>
            <p:nvPr/>
          </p:nvSpPr>
          <p:spPr>
            <a:xfrm>
              <a:off x="5296883" y="5543673"/>
              <a:ext cx="437870" cy="344785"/>
            </a:xfrm>
            <a:prstGeom prst="roundRect">
              <a:avLst>
                <a:gd name="adj" fmla="val 7315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0.1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A8BC5BD-783B-4A39-9B13-92D317860F57}"/>
                </a:ext>
              </a:extLst>
            </p:cNvPr>
            <p:cNvGrpSpPr/>
            <p:nvPr/>
          </p:nvGrpSpPr>
          <p:grpSpPr>
            <a:xfrm>
              <a:off x="3829750" y="2924478"/>
              <a:ext cx="441742" cy="391363"/>
              <a:chOff x="4975911" y="3063878"/>
              <a:chExt cx="640233" cy="493737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8CCB1C55-3A9A-4312-B6F4-8DF31544C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911" y="3063878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43609B42-ABB1-40E9-9A63-4AC47EADD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992" y="3223322"/>
                <a:ext cx="401152" cy="334293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58B3DA2F-93AD-4B7A-99A5-9FCF39CB1332}"/>
                </a:ext>
              </a:extLst>
            </p:cNvPr>
            <p:cNvGrpSpPr/>
            <p:nvPr/>
          </p:nvGrpSpPr>
          <p:grpSpPr>
            <a:xfrm>
              <a:off x="4819241" y="2938572"/>
              <a:ext cx="433750" cy="377502"/>
              <a:chOff x="4987494" y="4335209"/>
              <a:chExt cx="628650" cy="476250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8DEB3DAE-3191-4811-9371-1F058B028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7494" y="4335209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049A8740-DD8D-4276-80D6-40B4EDB76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040" y="4437112"/>
                <a:ext cx="288032" cy="355070"/>
              </a:xfrm>
              <a:prstGeom prst="rect">
                <a:avLst/>
              </a:prstGeom>
            </p:spPr>
          </p:pic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C57831A-87A7-474C-B113-EBC31B9EDC5F}"/>
                </a:ext>
              </a:extLst>
            </p:cNvPr>
            <p:cNvGrpSpPr/>
            <p:nvPr/>
          </p:nvGrpSpPr>
          <p:grpSpPr>
            <a:xfrm>
              <a:off x="4330870" y="2936886"/>
              <a:ext cx="433750" cy="378956"/>
              <a:chOff x="4987494" y="3773688"/>
              <a:chExt cx="628650" cy="478084"/>
            </a:xfrm>
          </p:grpSpPr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34CCABBF-5694-465C-A7AA-769DC90E1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7494" y="3773688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CB7B4F45-10E2-4CDB-A151-B9F2362DA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769" y="3921497"/>
                <a:ext cx="363303" cy="330275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2ED2738-01E9-4606-870D-449D31617FEC}"/>
                </a:ext>
              </a:extLst>
            </p:cNvPr>
            <p:cNvGrpSpPr/>
            <p:nvPr/>
          </p:nvGrpSpPr>
          <p:grpSpPr>
            <a:xfrm>
              <a:off x="5800740" y="2936886"/>
              <a:ext cx="443674" cy="377502"/>
              <a:chOff x="4972422" y="5401022"/>
              <a:chExt cx="643034" cy="476250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CDC52452-B825-4876-AB0B-695037E8F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422" y="5401022"/>
                <a:ext cx="628650" cy="47625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6EE9F280-10B4-49E5-BDB3-B2693A9F2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1032" y="5548830"/>
                <a:ext cx="374424" cy="328442"/>
              </a:xfrm>
              <a:prstGeom prst="rect">
                <a:avLst/>
              </a:prstGeom>
            </p:spPr>
          </p:pic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D1116EB-6115-4FFF-B673-9A1CC17807A3}"/>
                </a:ext>
              </a:extLst>
            </p:cNvPr>
            <p:cNvGrpSpPr/>
            <p:nvPr/>
          </p:nvGrpSpPr>
          <p:grpSpPr>
            <a:xfrm>
              <a:off x="5301970" y="2936886"/>
              <a:ext cx="433750" cy="389097"/>
              <a:chOff x="4979958" y="4868115"/>
              <a:chExt cx="628650" cy="490877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F359088C-4859-4678-BE6B-5F124255AFFF}"/>
                  </a:ext>
                </a:extLst>
              </p:cNvPr>
              <p:cNvGrpSpPr/>
              <p:nvPr/>
            </p:nvGrpSpPr>
            <p:grpSpPr>
              <a:xfrm>
                <a:off x="4979958" y="4868115"/>
                <a:ext cx="628650" cy="490877"/>
                <a:chOff x="4972422" y="4868115"/>
                <a:chExt cx="628650" cy="490877"/>
              </a:xfrm>
            </p:grpSpPr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11BA0E55-9147-41C9-A53A-396DDE6E2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2422" y="4868115"/>
                  <a:ext cx="628650" cy="476250"/>
                </a:xfrm>
                <a:prstGeom prst="rect">
                  <a:avLst/>
                </a:prstGeom>
              </p:spPr>
            </p:pic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1F7610EE-76D3-430C-B9A8-7524A99C1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6732" y="4988262"/>
                  <a:ext cx="274340" cy="370730"/>
                </a:xfrm>
                <a:prstGeom prst="rect">
                  <a:avLst/>
                </a:prstGeom>
              </p:spPr>
            </p:pic>
          </p:grpSp>
          <p:pic>
            <p:nvPicPr>
              <p:cNvPr id="117" name="Picture 5">
                <a:extLst>
                  <a:ext uri="{FF2B5EF4-FFF2-40B4-BE49-F238E27FC236}">
                    <a16:creationId xmlns:a16="http://schemas.microsoft.com/office/drawing/2014/main" id="{D8AD108F-E1C0-4BA8-A0AB-35024B69C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9958" y="4982020"/>
                <a:ext cx="339508" cy="376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78F9B190-F567-4146-939E-0960F4914876}"/>
                </a:ext>
              </a:extLst>
            </p:cNvPr>
            <p:cNvGrpSpPr/>
            <p:nvPr/>
          </p:nvGrpSpPr>
          <p:grpSpPr>
            <a:xfrm>
              <a:off x="315272" y="3646777"/>
              <a:ext cx="2741450" cy="1545386"/>
              <a:chOff x="170577" y="3765224"/>
              <a:chExt cx="2452608" cy="1314557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0BA1BB97-5659-4463-899D-8D694F982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60" y="3765224"/>
                <a:ext cx="2425131" cy="1314557"/>
              </a:xfrm>
              <a:prstGeom prst="rect">
                <a:avLst/>
              </a:prstGeom>
            </p:spPr>
          </p:pic>
          <p:sp>
            <p:nvSpPr>
              <p:cNvPr id="122" name="모서리가 둥근 직사각형 135">
                <a:extLst>
                  <a:ext uri="{FF2B5EF4-FFF2-40B4-BE49-F238E27FC236}">
                    <a16:creationId xmlns:a16="http://schemas.microsoft.com/office/drawing/2014/main" id="{8911F164-EE40-4726-91A0-7675E710A1D9}"/>
                  </a:ext>
                </a:extLst>
              </p:cNvPr>
              <p:cNvSpPr/>
              <p:nvPr/>
            </p:nvSpPr>
            <p:spPr>
              <a:xfrm>
                <a:off x="170577" y="3765224"/>
                <a:ext cx="2452608" cy="1314557"/>
              </a:xfrm>
              <a:prstGeom prst="roundRect">
                <a:avLst>
                  <a:gd name="adj" fmla="val 56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123" name="오각형 136">
              <a:extLst>
                <a:ext uri="{FF2B5EF4-FFF2-40B4-BE49-F238E27FC236}">
                  <a16:creationId xmlns:a16="http://schemas.microsoft.com/office/drawing/2014/main" id="{B6EF744F-35E4-48CC-A453-8A955AE117D2}"/>
                </a:ext>
              </a:extLst>
            </p:cNvPr>
            <p:cNvSpPr/>
            <p:nvPr/>
          </p:nvSpPr>
          <p:spPr>
            <a:xfrm>
              <a:off x="321961" y="2349500"/>
              <a:ext cx="3405395" cy="503438"/>
            </a:xfrm>
            <a:prstGeom prst="homePlate">
              <a:avLst/>
            </a:prstGeom>
            <a:solidFill>
              <a:srgbClr val="8099C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판매량집계표에 </a:t>
              </a:r>
              <a:endParaRPr lang="en-US" altLang="ko-KR" sz="12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기계학습</a:t>
              </a:r>
              <a:r>
                <a:rPr lang="en-US" altLang="ko-KR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(Machine Learning)</a:t>
              </a:r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적용</a:t>
              </a:r>
            </a:p>
          </p:txBody>
        </p:sp>
        <p:sp>
          <p:nvSpPr>
            <p:cNvPr id="124" name="Freeform 84">
              <a:extLst>
                <a:ext uri="{FF2B5EF4-FFF2-40B4-BE49-F238E27FC236}">
                  <a16:creationId xmlns:a16="http://schemas.microsoft.com/office/drawing/2014/main" id="{1682CFCB-44C2-4293-9439-944CBCCAE3D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232122" y="5220723"/>
              <a:ext cx="845665" cy="988367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125" name="Picture 2" descr="R logo">
              <a:hlinkClick r:id="rId10"/>
              <a:extLst>
                <a:ext uri="{FF2B5EF4-FFF2-40B4-BE49-F238E27FC236}">
                  <a16:creationId xmlns:a16="http://schemas.microsoft.com/office/drawing/2014/main" id="{36D9A56E-1499-43AC-A0C0-25947A9AD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94" y="2924945"/>
              <a:ext cx="836971" cy="63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DA6B75-A138-4DB5-B2A2-6F5DC8757A2C}"/>
                </a:ext>
              </a:extLst>
            </p:cNvPr>
            <p:cNvSpPr txBox="1"/>
            <p:nvPr/>
          </p:nvSpPr>
          <p:spPr>
            <a:xfrm>
              <a:off x="292325" y="5373216"/>
              <a:ext cx="2140395" cy="11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b="1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참고자료</a:t>
              </a:r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</a:p>
            <a:p>
              <a:pPr algn="l"/>
              <a:r>
                <a: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토픽모형을 이용한 빅데이터 </a:t>
              </a:r>
              <a:endPara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l"/>
              <a:r>
                <a: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마이크로 </a:t>
              </a:r>
              <a:endPara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l"/>
              <a:r>
                <a:rPr lang="ko-KR" altLang="en-US" sz="11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세그멘테이션</a:t>
              </a:r>
              <a:r>
                <a: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방법론 연구 </a:t>
              </a:r>
              <a:endPara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l"/>
              <a:endParaRPr lang="en-US" altLang="ko-KR" sz="5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l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※ </a:t>
              </a:r>
              <a:r>
                <a: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통계연구</a:t>
              </a:r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2016, </a:t>
              </a:r>
            </a:p>
            <a:p>
              <a:pPr algn="l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</a:t>
              </a:r>
              <a:r>
                <a: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김용대</a:t>
              </a:r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1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정구환</a:t>
              </a:r>
              <a:r>
                <a: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공저 </a:t>
              </a: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B094AF33-38A8-498D-9C0F-EBB053E2E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232" y="6116162"/>
              <a:ext cx="24592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171450" indent="-171450">
                <a:spcBef>
                  <a:spcPct val="0"/>
                </a:spcBef>
                <a:buFont typeface="Symbol" panose="05050102010706020507" pitchFamily="18" charset="2"/>
                <a:buChar char="Þ"/>
              </a:pPr>
              <a:r>
                <a:rPr lang="ko-KR" altLang="en-US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유형별 분포 확률 </a:t>
              </a:r>
              <a:endParaRPr lang="en-US" altLang="ko-KR" sz="10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ko-KR" altLang="en-US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   파이</a:t>
              </a:r>
              <a:r>
                <a:rPr lang="en-US" altLang="ko-KR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(phi) </a:t>
              </a:r>
              <a:r>
                <a:rPr lang="ko-KR" altLang="en-US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추출</a:t>
              </a:r>
              <a:endParaRPr lang="en-US" altLang="ko-KR" sz="10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C567663-2E71-4D48-9A52-DC9A808F27C2}"/>
                </a:ext>
              </a:extLst>
            </p:cNvPr>
            <p:cNvSpPr txBox="1"/>
            <p:nvPr/>
          </p:nvSpPr>
          <p:spPr>
            <a:xfrm>
              <a:off x="3214162" y="2888701"/>
              <a:ext cx="605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고객</a:t>
              </a:r>
              <a:endParaRPr lang="en-US" altLang="ko-KR" sz="12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번호</a:t>
              </a:r>
            </a:p>
          </p:txBody>
        </p:sp>
        <p:sp>
          <p:nvSpPr>
            <p:cNvPr id="129" name="오각형 136">
              <a:extLst>
                <a:ext uri="{FF2B5EF4-FFF2-40B4-BE49-F238E27FC236}">
                  <a16:creationId xmlns:a16="http://schemas.microsoft.com/office/drawing/2014/main" id="{CF822E27-5273-4616-8B6F-D3B0ABCBE80B}"/>
                </a:ext>
              </a:extLst>
            </p:cNvPr>
            <p:cNvSpPr/>
            <p:nvPr/>
          </p:nvSpPr>
          <p:spPr>
            <a:xfrm>
              <a:off x="6918566" y="3362706"/>
              <a:ext cx="2755731" cy="553951"/>
            </a:xfrm>
            <a:prstGeom prst="homePlate">
              <a:avLst>
                <a:gd name="adj" fmla="val 0"/>
              </a:avLst>
            </a:prstGeom>
            <a:solidFill>
              <a:srgbClr val="8099C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E7D4B6E-27CB-4EDE-91E2-F17F2B04143D}"/>
                </a:ext>
              </a:extLst>
            </p:cNvPr>
            <p:cNvSpPr txBox="1"/>
            <p:nvPr/>
          </p:nvSpPr>
          <p:spPr>
            <a:xfrm>
              <a:off x="6321152" y="3407896"/>
              <a:ext cx="601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고객</a:t>
              </a:r>
              <a:endParaRPr lang="en-US" altLang="ko-KR" sz="12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유형</a:t>
              </a: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3A6B5C6-FBBF-473F-8A0A-5E3324FC1C57}"/>
                </a:ext>
              </a:extLst>
            </p:cNvPr>
            <p:cNvGrpSpPr/>
            <p:nvPr/>
          </p:nvGrpSpPr>
          <p:grpSpPr>
            <a:xfrm>
              <a:off x="7046699" y="3490263"/>
              <a:ext cx="2591030" cy="350921"/>
              <a:chOff x="5817096" y="2603437"/>
              <a:chExt cx="3600400" cy="476250"/>
            </a:xfrm>
          </p:grpSpPr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F103AF00-0FA5-4FB5-84FE-A2F873430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7096" y="2618893"/>
                <a:ext cx="561127" cy="445339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A9F83852-F5CF-47CC-93DE-DD6196D13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6757" y="2603437"/>
                <a:ext cx="433833" cy="476250"/>
              </a:xfrm>
              <a:prstGeom prst="rect">
                <a:avLst/>
              </a:prstGeom>
            </p:spPr>
          </p:pic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C3A68229-1A0B-47DF-806E-168E71CE5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3616" y="2603437"/>
                <a:ext cx="571500" cy="476250"/>
              </a:xfrm>
              <a:prstGeom prst="rect">
                <a:avLst/>
              </a:prstGeom>
            </p:spPr>
          </p:pic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FC5DAA31-16BF-4322-8584-130306C0E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4571" y="2603437"/>
                <a:ext cx="542925" cy="476250"/>
              </a:xfrm>
              <a:prstGeom prst="rect">
                <a:avLst/>
              </a:prstGeom>
            </p:spPr>
          </p:pic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B09F46E1-F3F4-41FE-8855-EF6D3AE39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3650" y="2603437"/>
                <a:ext cx="466725" cy="476250"/>
              </a:xfrm>
              <a:prstGeom prst="rect">
                <a:avLst/>
              </a:prstGeom>
            </p:spPr>
          </p:pic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81458185-3F6C-40E2-BCBB-3219460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4991" y="2603437"/>
                <a:ext cx="352425" cy="476250"/>
              </a:xfrm>
              <a:prstGeom prst="rect">
                <a:avLst/>
              </a:prstGeom>
            </p:spPr>
          </p:pic>
        </p:grp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EA183B86-48CD-4167-BD5B-FFA7A385D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444" y="2712120"/>
              <a:ext cx="288770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ko-KR" altLang="en-US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고객 유형별로 타 유형</a:t>
              </a:r>
              <a:r>
                <a:rPr lang="en-US" altLang="ko-KR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(</a:t>
              </a:r>
              <a:r>
                <a:rPr lang="ko-KR" altLang="en-US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군집</a:t>
              </a:r>
              <a:r>
                <a:rPr lang="en-US" altLang="ko-KR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)</a:t>
              </a:r>
              <a:r>
                <a:rPr lang="ko-KR" altLang="en-US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대비 </a:t>
              </a:r>
              <a:endParaRPr lang="en-US" altLang="ko-KR" sz="12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ko-KR" altLang="en-US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품목별 상대적인 판매 배수 자동 추출 가능</a:t>
              </a:r>
              <a:endParaRPr lang="en-US" altLang="ko-KR" sz="12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endParaRPr>
            </a:p>
          </p:txBody>
        </p:sp>
        <p:sp>
          <p:nvSpPr>
            <p:cNvPr id="139" name="Text Box 6">
              <a:extLst>
                <a:ext uri="{FF2B5EF4-FFF2-40B4-BE49-F238E27FC236}">
                  <a16:creationId xmlns:a16="http://schemas.microsoft.com/office/drawing/2014/main" id="{355B69F5-CFD6-499F-A1D7-204F22251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506" y="2324568"/>
              <a:ext cx="28877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ko-KR" altLang="en-US" sz="12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개별고객의 고객 유형별 분포 확률을 기반으로 고객 유형 구분</a:t>
              </a:r>
              <a:endParaRPr lang="en-US" altLang="ko-KR" sz="12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endParaRPr>
            </a:p>
          </p:txBody>
        </p:sp>
        <p:sp>
          <p:nvSpPr>
            <p:cNvPr id="140" name="Text Box 6">
              <a:extLst>
                <a:ext uri="{FF2B5EF4-FFF2-40B4-BE49-F238E27FC236}">
                  <a16:creationId xmlns:a16="http://schemas.microsoft.com/office/drawing/2014/main" id="{AB79B20F-AC8C-4B63-9AC6-7FC28F428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8287" y="6300828"/>
              <a:ext cx="279412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ko-KR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=&gt; </a:t>
              </a:r>
              <a:r>
                <a:rPr lang="ko-KR" altLang="en-US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상대적 판매배수 리프트</a:t>
              </a:r>
              <a:r>
                <a:rPr lang="en-US" altLang="ko-KR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(Lift) </a:t>
              </a:r>
              <a:r>
                <a:rPr lang="ko-KR" altLang="en-US" sz="1000" b="1" dirty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itchFamily="34" charset="0"/>
                </a:rPr>
                <a:t>추출</a:t>
              </a:r>
              <a:endParaRPr lang="en-US" altLang="ko-KR" sz="1000" b="1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B8CC1D-12DE-4058-A4A4-7AC667D07358}"/>
                </a:ext>
              </a:extLst>
            </p:cNvPr>
            <p:cNvSpPr txBox="1"/>
            <p:nvPr/>
          </p:nvSpPr>
          <p:spPr>
            <a:xfrm>
              <a:off x="4288610" y="4500430"/>
              <a:ext cx="1467148" cy="24622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>
                  <a:shade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유형별 분포 확률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BD34F51-D1B8-4599-BB48-BA6D32A18FD1}"/>
                </a:ext>
              </a:extLst>
            </p:cNvPr>
            <p:cNvSpPr txBox="1"/>
            <p:nvPr/>
          </p:nvSpPr>
          <p:spPr>
            <a:xfrm>
              <a:off x="7414995" y="4939508"/>
              <a:ext cx="1339048" cy="24622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1">
                  <a:shade val="50000"/>
                </a:schemeClr>
              </a:solidFill>
              <a:prstDash val="sysDash"/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상대적 판매 배수</a:t>
              </a:r>
            </a:p>
          </p:txBody>
        </p:sp>
      </p:grpSp>
      <p:sp>
        <p:nvSpPr>
          <p:cNvPr id="144" name="Text Box 54">
            <a:extLst>
              <a:ext uri="{FF2B5EF4-FFF2-40B4-BE49-F238E27FC236}">
                <a16:creationId xmlns:a16="http://schemas.microsoft.com/office/drawing/2014/main" id="{6C403B0D-028B-4826-9EF6-CE6EA47D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9" y="709799"/>
            <a:ext cx="8025153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리프트 계수</a:t>
            </a:r>
            <a:endParaRPr lang="en-US" altLang="ko-KR" sz="2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55A03D1-8C06-488A-AB6A-7C2FFDE765F4}"/>
              </a:ext>
            </a:extLst>
          </p:cNvPr>
          <p:cNvSpPr txBox="1"/>
          <p:nvPr/>
        </p:nvSpPr>
        <p:spPr>
          <a:xfrm>
            <a:off x="407987" y="1268760"/>
            <a:ext cx="8408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특정 고객군에서 다른 고객군보다 특별히 선호하는 상품을 추출하는 지표로 </a:t>
            </a:r>
            <a:r>
              <a:rPr lang="ko-KR" altLang="en-US" sz="16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활용가능함</a:t>
            </a:r>
            <a:r>
              <a:rPr lang="en-US" altLang="ko-KR" sz="16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1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2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ABB75-CC20-42A6-9A30-3B17AB0B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89F0A-7E08-4463-8113-94AF5724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5"/>
          <a:stretch/>
        </p:blipFill>
        <p:spPr>
          <a:xfrm>
            <a:off x="672860" y="1418506"/>
            <a:ext cx="7910423" cy="4954138"/>
          </a:xfrm>
          <a:prstGeom prst="rect">
            <a:avLst/>
          </a:prstGeom>
        </p:spPr>
      </p:pic>
      <p:sp>
        <p:nvSpPr>
          <p:cNvPr id="4" name="Text Box 54">
            <a:extLst>
              <a:ext uri="{FF2B5EF4-FFF2-40B4-BE49-F238E27FC236}">
                <a16:creationId xmlns:a16="http://schemas.microsoft.com/office/drawing/2014/main" id="{E7D71F85-3C47-41A9-901E-D7EFED80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9" y="709799"/>
            <a:ext cx="8025153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도서관 대출기록에 적용한 사례</a:t>
            </a:r>
            <a:endParaRPr lang="en-US" altLang="ko-KR" sz="2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55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Ⅱ.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구매 시간기준 고객 유형 구분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BEC-795B-42E8-86E4-926E605F53E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437359" y="709799"/>
            <a:ext cx="8396089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algn="l" eaLnBrk="0" hangingPunct="0"/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할인 유형별 </a:t>
            </a:r>
            <a:r>
              <a:rPr lang="en-US" altLang="ko-KR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 단위 탑승 </a:t>
            </a:r>
            <a:r>
              <a:rPr lang="ko-KR" altLang="en-US" sz="2400" b="1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고객수</a:t>
            </a:r>
            <a:r>
              <a:rPr lang="ko-KR" altLang="en-US" sz="2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추이</a:t>
            </a:r>
            <a:endParaRPr lang="en-US" altLang="ko-KR" sz="24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64A8FC-B163-48A7-B637-2E5467BACF80}"/>
              </a:ext>
            </a:extLst>
          </p:cNvPr>
          <p:cNvGrpSpPr/>
          <p:nvPr/>
        </p:nvGrpSpPr>
        <p:grpSpPr>
          <a:xfrm>
            <a:off x="544454" y="1293341"/>
            <a:ext cx="8194876" cy="5205516"/>
            <a:chOff x="387178" y="1160171"/>
            <a:chExt cx="8352152" cy="533868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84EC3A1-53F8-47DF-9583-6FAE59ED58B1}"/>
                </a:ext>
              </a:extLst>
            </p:cNvPr>
            <p:cNvGrpSpPr/>
            <p:nvPr/>
          </p:nvGrpSpPr>
          <p:grpSpPr>
            <a:xfrm>
              <a:off x="387178" y="1178011"/>
              <a:ext cx="8352152" cy="5320846"/>
              <a:chOff x="349169" y="668632"/>
              <a:chExt cx="9425880" cy="6189368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16CCE6B8-5CD0-4125-8501-C86D8DF7F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69" y="668633"/>
                <a:ext cx="4642025" cy="6189367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9ED737E6-60B1-42DB-889B-2E0D24826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3024" y="668632"/>
                <a:ext cx="4642025" cy="6189367"/>
              </a:xfrm>
              <a:prstGeom prst="rect">
                <a:avLst/>
              </a:prstGeom>
            </p:spPr>
          </p:pic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1C71F28-9947-4DED-B560-F384F9E53D15}"/>
                  </a:ext>
                </a:extLst>
              </p:cNvPr>
              <p:cNvSpPr/>
              <p:nvPr/>
            </p:nvSpPr>
            <p:spPr>
              <a:xfrm>
                <a:off x="5583084" y="1268413"/>
                <a:ext cx="450060" cy="72039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C96B0C7-1028-4960-9E50-18B222FEA25E}"/>
                  </a:ext>
                </a:extLst>
              </p:cNvPr>
              <p:cNvSpPr/>
              <p:nvPr/>
            </p:nvSpPr>
            <p:spPr>
              <a:xfrm>
                <a:off x="5537595" y="3429165"/>
                <a:ext cx="450060" cy="72039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2449559D-F8E3-460A-BA35-C51D5D37E82A}"/>
                  </a:ext>
                </a:extLst>
              </p:cNvPr>
              <p:cNvSpPr/>
              <p:nvPr/>
            </p:nvSpPr>
            <p:spPr>
              <a:xfrm>
                <a:off x="5561055" y="5679300"/>
                <a:ext cx="450060" cy="72039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31CE392-9AA1-4B84-956C-1702AE4AF437}"/>
                </a:ext>
              </a:extLst>
            </p:cNvPr>
            <p:cNvSpPr/>
            <p:nvPr/>
          </p:nvSpPr>
          <p:spPr>
            <a:xfrm>
              <a:off x="1985319" y="1161535"/>
              <a:ext cx="988539" cy="21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latin typeface="+mn-ea"/>
                </a:rPr>
                <a:t>[</a:t>
              </a:r>
              <a:r>
                <a:rPr lang="ko-KR" altLang="en-US" sz="1200" dirty="0">
                  <a:latin typeface="+mn-ea"/>
                </a:rPr>
                <a:t>일반 </a:t>
              </a:r>
              <a:r>
                <a:rPr lang="en-US" altLang="ko-KR" sz="1200" dirty="0">
                  <a:latin typeface="+mn-ea"/>
                </a:rPr>
                <a:t>(</a:t>
              </a:r>
              <a:r>
                <a:rPr lang="ko-KR" altLang="en-US" sz="1200" dirty="0">
                  <a:latin typeface="+mn-ea"/>
                </a:rPr>
                <a:t>성인</a:t>
              </a:r>
              <a:r>
                <a:rPr lang="en-US" altLang="ko-KR" sz="1200" dirty="0">
                  <a:latin typeface="+mn-ea"/>
                </a:rPr>
                <a:t>)]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FD98ACD-F376-40BA-8434-9308E06C9A17}"/>
                </a:ext>
              </a:extLst>
            </p:cNvPr>
            <p:cNvSpPr/>
            <p:nvPr/>
          </p:nvSpPr>
          <p:spPr>
            <a:xfrm>
              <a:off x="1989435" y="3818241"/>
              <a:ext cx="988539" cy="21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atin typeface="+mn-ea"/>
                </a:rPr>
                <a:t>[</a:t>
              </a:r>
              <a:r>
                <a:rPr lang="ko-KR" altLang="en-US" sz="1200" dirty="0">
                  <a:latin typeface="+mn-ea"/>
                </a:rPr>
                <a:t>어린이</a:t>
              </a:r>
              <a:r>
                <a:rPr lang="en-US" altLang="ko-KR" sz="1200" dirty="0">
                  <a:latin typeface="+mn-ea"/>
                </a:rPr>
                <a:t>]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424284-0144-47D1-A78D-6A27E9722FC2}"/>
                </a:ext>
              </a:extLst>
            </p:cNvPr>
            <p:cNvSpPr/>
            <p:nvPr/>
          </p:nvSpPr>
          <p:spPr>
            <a:xfrm>
              <a:off x="1985314" y="5156891"/>
              <a:ext cx="988539" cy="21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atin typeface="+mn-ea"/>
                </a:rPr>
                <a:t>[</a:t>
              </a:r>
              <a:r>
                <a:rPr lang="ko-KR" altLang="en-US" sz="1200" dirty="0">
                  <a:latin typeface="+mn-ea"/>
                </a:rPr>
                <a:t>청소년</a:t>
              </a:r>
              <a:r>
                <a:rPr lang="en-US" altLang="ko-KR" sz="1200" dirty="0">
                  <a:latin typeface="+mn-ea"/>
                </a:rPr>
                <a:t>]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2D17277-0364-44C2-9936-C964A65510D9}"/>
                </a:ext>
              </a:extLst>
            </p:cNvPr>
            <p:cNvSpPr/>
            <p:nvPr/>
          </p:nvSpPr>
          <p:spPr>
            <a:xfrm>
              <a:off x="6144412" y="1160171"/>
              <a:ext cx="988539" cy="21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</a:rPr>
                <a:t>[</a:t>
              </a:r>
              <a:r>
                <a:rPr lang="ko-KR" altLang="en-US" sz="1200" dirty="0">
                  <a:latin typeface="+mn-ea"/>
                </a:rPr>
                <a:t>경로 우대</a:t>
              </a:r>
              <a:r>
                <a:rPr lang="en-US" altLang="ko-KR" sz="1200" dirty="0">
                  <a:latin typeface="+mn-ea"/>
                </a:rPr>
                <a:t>]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350A72-5460-4959-8F7C-7CE2494B9C2B}"/>
                </a:ext>
              </a:extLst>
            </p:cNvPr>
            <p:cNvSpPr/>
            <p:nvPr/>
          </p:nvSpPr>
          <p:spPr>
            <a:xfrm>
              <a:off x="6148528" y="2943669"/>
              <a:ext cx="988539" cy="21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latin typeface="+mn-ea"/>
                </a:rPr>
                <a:t>[</a:t>
              </a:r>
              <a:r>
                <a:rPr lang="ko-KR" altLang="en-US" sz="1200" dirty="0">
                  <a:latin typeface="+mn-ea"/>
                </a:rPr>
                <a:t>장애인 우대</a:t>
              </a:r>
              <a:r>
                <a:rPr lang="en-US" altLang="ko-KR" sz="1200" dirty="0">
                  <a:latin typeface="+mn-ea"/>
                </a:rPr>
                <a:t>]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87787C2-57A7-4188-9E15-4DF5E28F1E97}"/>
                </a:ext>
              </a:extLst>
            </p:cNvPr>
            <p:cNvSpPr/>
            <p:nvPr/>
          </p:nvSpPr>
          <p:spPr>
            <a:xfrm>
              <a:off x="6144406" y="4710694"/>
              <a:ext cx="988539" cy="21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latin typeface="+mn-ea"/>
                </a:rPr>
                <a:t>[</a:t>
              </a:r>
              <a:r>
                <a:rPr lang="ko-KR" altLang="en-US" sz="1200" dirty="0">
                  <a:latin typeface="+mn-ea"/>
                </a:rPr>
                <a:t>국가유공자</a:t>
              </a:r>
              <a:r>
                <a:rPr lang="en-US" altLang="ko-KR" sz="1200" dirty="0">
                  <a:latin typeface="+mn-ea"/>
                </a:rPr>
                <a:t>]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79241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537</Words>
  <Application>Microsoft Office PowerPoint</Application>
  <PresentationFormat>화면 슬라이드 쇼(4:3)</PresentationFormat>
  <Paragraphs>222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KoPub돋움체 Bold</vt:lpstr>
      <vt:lpstr>KoPub돋움체 Light</vt:lpstr>
      <vt:lpstr>Arial</vt:lpstr>
      <vt:lpstr>Calibri</vt:lpstr>
      <vt:lpstr>Symbol</vt:lpstr>
      <vt:lpstr>Wingdings</vt:lpstr>
      <vt:lpstr>맑은 고딕</vt:lpstr>
      <vt:lpstr>디자인 사용자 지정</vt:lpstr>
      <vt:lpstr>빅데이터 프로젝트 – 3주차</vt:lpstr>
      <vt:lpstr>PowerPoint 프레젠테이션</vt:lpstr>
      <vt:lpstr> Ⅰ. 클러스터링</vt:lpstr>
      <vt:lpstr>PowerPoint 프레젠테이션</vt:lpstr>
      <vt:lpstr>PowerPoint 프레젠테이션</vt:lpstr>
      <vt:lpstr>PowerPoint 프레젠테이션</vt:lpstr>
      <vt:lpstr>PowerPoint 프레젠테이션</vt:lpstr>
      <vt:lpstr> Ⅱ. 구매 시간기준 고객 유형 구분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Gyun Lee</dc:creator>
  <cp:lastModifiedBy>Chang Unho</cp:lastModifiedBy>
  <cp:revision>248</cp:revision>
  <cp:lastPrinted>2016-03-03T03:01:17Z</cp:lastPrinted>
  <dcterms:created xsi:type="dcterms:W3CDTF">2016-02-12T08:50:27Z</dcterms:created>
  <dcterms:modified xsi:type="dcterms:W3CDTF">2018-09-14T23:23:25Z</dcterms:modified>
</cp:coreProperties>
</file>