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7"/>
  </p:notesMasterIdLst>
  <p:sldIdLst>
    <p:sldId id="256" r:id="rId2"/>
    <p:sldId id="782" r:id="rId3"/>
    <p:sldId id="258" r:id="rId4"/>
    <p:sldId id="786" r:id="rId5"/>
    <p:sldId id="805" r:id="rId6"/>
    <p:sldId id="806" r:id="rId7"/>
    <p:sldId id="807" r:id="rId8"/>
    <p:sldId id="774" r:id="rId9"/>
    <p:sldId id="827" r:id="rId10"/>
    <p:sldId id="815" r:id="rId11"/>
    <p:sldId id="885" r:id="rId12"/>
    <p:sldId id="884" r:id="rId13"/>
    <p:sldId id="814" r:id="rId14"/>
    <p:sldId id="810" r:id="rId15"/>
    <p:sldId id="812" r:id="rId16"/>
    <p:sldId id="811" r:id="rId17"/>
    <p:sldId id="813" r:id="rId18"/>
    <p:sldId id="824" r:id="rId19"/>
    <p:sldId id="886" r:id="rId20"/>
    <p:sldId id="888" r:id="rId21"/>
    <p:sldId id="818" r:id="rId22"/>
    <p:sldId id="819" r:id="rId23"/>
    <p:sldId id="826" r:id="rId24"/>
    <p:sldId id="829" r:id="rId25"/>
    <p:sldId id="821" r:id="rId26"/>
    <p:sldId id="823" r:id="rId27"/>
    <p:sldId id="847" r:id="rId28"/>
    <p:sldId id="845" r:id="rId29"/>
    <p:sldId id="830" r:id="rId30"/>
    <p:sldId id="831" r:id="rId31"/>
    <p:sldId id="834" r:id="rId32"/>
    <p:sldId id="833" r:id="rId33"/>
    <p:sldId id="853" r:id="rId34"/>
    <p:sldId id="837" r:id="rId35"/>
    <p:sldId id="840" r:id="rId36"/>
    <p:sldId id="836" r:id="rId37"/>
    <p:sldId id="854" r:id="rId38"/>
    <p:sldId id="838" r:id="rId39"/>
    <p:sldId id="839" r:id="rId40"/>
    <p:sldId id="842" r:id="rId41"/>
    <p:sldId id="843" r:id="rId42"/>
    <p:sldId id="850" r:id="rId43"/>
    <p:sldId id="851" r:id="rId44"/>
    <p:sldId id="859" r:id="rId45"/>
    <p:sldId id="844" r:id="rId46"/>
    <p:sldId id="855" r:id="rId47"/>
    <p:sldId id="861" r:id="rId48"/>
    <p:sldId id="858" r:id="rId49"/>
    <p:sldId id="862" r:id="rId50"/>
    <p:sldId id="863" r:id="rId51"/>
    <p:sldId id="857" r:id="rId52"/>
    <p:sldId id="864" r:id="rId53"/>
    <p:sldId id="866" r:id="rId54"/>
    <p:sldId id="867" r:id="rId55"/>
    <p:sldId id="868" r:id="rId56"/>
    <p:sldId id="871" r:id="rId57"/>
    <p:sldId id="877" r:id="rId58"/>
    <p:sldId id="874" r:id="rId59"/>
    <p:sldId id="803" r:id="rId60"/>
    <p:sldId id="875" r:id="rId61"/>
    <p:sldId id="879" r:id="rId62"/>
    <p:sldId id="880" r:id="rId63"/>
    <p:sldId id="881" r:id="rId64"/>
    <p:sldId id="882" r:id="rId65"/>
    <p:sldId id="764" r:id="rId66"/>
  </p:sldIdLst>
  <p:sldSz cx="12192000" cy="6858000"/>
  <p:notesSz cx="6858000" cy="9144000"/>
  <p:embeddedFontLst>
    <p:embeddedFont>
      <p:font typeface="나눔바른고딕" panose="020B0600000101010101" charset="-127"/>
      <p:regular r:id="rId68"/>
      <p:bold r:id="rId69"/>
    </p:embeddedFont>
    <p:embeddedFont>
      <p:font typeface="Segoe UI Black" panose="020B0A02040204020203" pitchFamily="34" charset="0"/>
      <p:bold r:id="rId70"/>
      <p:boldItalic r:id="rId71"/>
    </p:embeddedFont>
    <p:embeddedFont>
      <p:font typeface="나눔고딕" panose="020D0604000000000000" pitchFamily="50" charset="-127"/>
      <p:regular r:id="rId72"/>
      <p:bold r:id="rId73"/>
    </p:embeddedFont>
    <p:embeddedFont>
      <p:font typeface="나눔고딕 ExtraBold" panose="020D0904000000000000" pitchFamily="50" charset="-127"/>
      <p:bold r:id="rId74"/>
    </p:embeddedFont>
    <p:embeddedFont>
      <p:font typeface="맑은 고딕" panose="020B0503020000020004" pitchFamily="50" charset="-127"/>
      <p:regular r:id="rId75"/>
      <p:bold r:id="rId7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FEFEF"/>
    <a:srgbClr val="D6DCE5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ABA9E-DF15-4558-943A-43E7F969FC7E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0DBA0-6F76-41B2-849C-4BEF567CB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0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DF41B-5BD5-4F47-BC16-DE28113CC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6AC62C-3E49-49C5-A3B6-35C828644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3569C-6B71-4BD8-A121-0B154AA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CAD8-8F75-4315-97FB-19989346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6D329-804B-4F75-8203-1DC2CF01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85130-1211-43E8-BC87-D6631388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A4FA4-E8F3-40B9-8610-442CA6E7D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3AAE6-75FD-461D-8484-90C324D6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92222-F16A-4276-BC8E-EB1E828E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32510-0B54-4650-8D68-62E5C19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0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27A1E-1B7D-46BA-86E3-2DFA3FD57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84D467-EB7F-4E99-B2BB-C340B9E25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F938D-0C2B-4355-B066-F4CCCA57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C09E9-CA65-4E43-A113-69DD412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9BF6C-87A1-4A55-9AD3-B54403FB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0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4DD54-2A16-4817-9D31-344A7DC1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B7288-C1CD-4007-B3F5-5FB321DD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446DF-BE8D-4D3D-93AA-C5DF12F5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D6539-C570-43ED-BC4E-22E0CB3D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1F2D5-16E5-4B85-8F72-EE72C6EA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4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30EE4-CB5D-4031-8811-00293F60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5A334-1E1C-4CF4-9E10-88893C2E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D298E-C7EA-4662-A58A-F5E08AD9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CB46E-8A8B-4A2D-938E-047175C7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3F7D0-BB12-4877-B30F-3614F97F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8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37CB-0F78-424F-9EBE-350A2874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8967B-0BBD-4FEA-9006-6CBDDC2C0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E0DD5-4412-49B8-A628-81AC3EE33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648FB-3C50-4B32-AA09-E923A69D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78FBB-A1A7-48EF-A746-F248C5CE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58596-FD7D-4148-B6F1-CD3D9D9A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8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453C-0DE5-4A31-90C7-612050AF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10818-9810-4E4D-A72E-F86BC1344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0FD85-2BD8-45C5-925E-98DF723F9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31AE9-BF54-48B1-BE58-C563F1085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8E4579-2F13-4943-9850-B7EAFA7B1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B5195-0C17-41B5-8686-B757C0FF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A31D49-4BFF-4E8B-B59A-4ECEBBE8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C7C85-5BE7-4A4E-B883-1703FBA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7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261FC-00AE-4117-9C4C-1BA59BF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F1D2AC-3113-4984-B68D-3267DE87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4D08A6-BE6C-4A51-9819-F537E8EC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D83CEE-AD5E-4C07-9799-657E2022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3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C13BC7-51D3-43F1-A8CD-854348D1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5A1B98-08A4-4FB4-8969-82A5C8FB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4AA6D-F717-467E-A76C-3F5DD63F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8A5EB-DF87-4131-B8C7-2891D676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B5BEA-00B6-4AD8-854E-94CD4790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10EBA-831E-458C-A735-373AC3C28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2D34F-8102-4B8C-BEB5-60F0C7E2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F2816-F29D-4275-B88E-0A373FFA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EF00B-05EC-4616-A905-5B628F69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9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FE5D3-6D8D-4016-B3E5-55A4A288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E5FA0A-7FEF-4454-B358-1F0CC922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62689-CD5F-422B-8264-2CD3314A0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7D1A4-10F0-4CC5-846C-6E879EAA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54D46-CEB5-4360-96BB-2BB6F145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653B1-5DB9-44A2-B567-4C09B50D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38B19-BB88-4182-9D34-6698C514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BD026-6F88-47F9-B388-A7848FA8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10C93-0EF5-43D4-8DBF-F56DB463C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1E26-A1F8-4D09-A068-53BCEC1359CA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2F77A-CC12-4B6A-803B-18E6B7231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5445A-E7C3-43B3-874C-6C15B971F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5694-7A02-4ABF-9D3C-ED53FFB0F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6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kky14@gmail.com" TargetMode="External"/><Relationship Id="rId7" Type="http://schemas.openxmlformats.org/officeDocument/2006/relationships/hyperlink" Target="mailto:nohhyunho@outlook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akinpilla@gmail.com" TargetMode="External"/><Relationship Id="rId5" Type="http://schemas.openxmlformats.org/officeDocument/2006/relationships/hyperlink" Target="mailto:sinwing01@naver.com" TargetMode="External"/><Relationship Id="rId4" Type="http://schemas.openxmlformats.org/officeDocument/2006/relationships/hyperlink" Target="mailto:kine13@naver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높은 신뢰도로 생성된 설명">
            <a:extLst>
              <a:ext uri="{FF2B5EF4-FFF2-40B4-BE49-F238E27FC236}">
                <a16:creationId xmlns:a16="http://schemas.microsoft.com/office/drawing/2014/main" id="{97FA0141-9C3F-4434-B47C-453135736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0" t="16191" r="1338" b="5903"/>
          <a:stretch/>
        </p:blipFill>
        <p:spPr>
          <a:xfrm>
            <a:off x="-1" y="3174"/>
            <a:ext cx="12192001" cy="68548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03775F9-24E7-413C-871C-A04EA14A7E76}"/>
              </a:ext>
            </a:extLst>
          </p:cNvPr>
          <p:cNvSpPr/>
          <p:nvPr/>
        </p:nvSpPr>
        <p:spPr>
          <a:xfrm>
            <a:off x="2717079" y="1790577"/>
            <a:ext cx="6779623" cy="283263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F0907-018F-4E61-94D9-C1C1D75BC93A}"/>
              </a:ext>
            </a:extLst>
          </p:cNvPr>
          <p:cNvSpPr txBox="1"/>
          <p:nvPr/>
        </p:nvSpPr>
        <p:spPr>
          <a:xfrm>
            <a:off x="1775637" y="1998010"/>
            <a:ext cx="865490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400" b="1" spc="-150" dirty="0">
                <a:latin typeface="Segoe UI Black" panose="020B0A02040204020203" pitchFamily="34" charset="0"/>
                <a:ea typeface="Segoe UI Black" panose="020B0A02040204020203" pitchFamily="34" charset="0"/>
              </a:rPr>
              <a:t>Omni-Channel</a:t>
            </a:r>
            <a:endParaRPr lang="ko-KR" altLang="en-US" sz="6400" b="1" spc="-150" dirty="0">
              <a:latin typeface="Segoe UI Black" panose="020B0A02040204020203" pitchFamily="34" charset="0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7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</a:t>
            </a:r>
            <a:r>
              <a:rPr lang="en-US" altLang="ko-KR" sz="27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7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구매 통합 데이터 </a:t>
            </a:r>
            <a:r>
              <a:rPr lang="en-US" altLang="ko-KR" sz="27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RFM </a:t>
            </a:r>
            <a:r>
              <a:rPr lang="ko-KR" altLang="en-US" sz="27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sz="27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FB3F9-8771-42BF-991B-701DD719B305}"/>
              </a:ext>
            </a:extLst>
          </p:cNvPr>
          <p:cNvSpPr txBox="1"/>
          <p:nvPr/>
        </p:nvSpPr>
        <p:spPr>
          <a:xfrm>
            <a:off x="1781612" y="3842963"/>
            <a:ext cx="865490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2100" b="1" spc="-150" dirty="0"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</a:t>
            </a:r>
            <a:r>
              <a:rPr lang="ko-KR" altLang="en-US" sz="2100" b="1" spc="-150" dirty="0">
                <a:solidFill>
                  <a:prstClr val="black"/>
                </a:solidFill>
                <a:latin typeface="Segoe UI Black" panose="020B0A02040204020203" pitchFamily="34" charset="0"/>
              </a:rPr>
              <a:t> </a:t>
            </a:r>
            <a:r>
              <a:rPr lang="en-US" altLang="ko-KR" sz="2100" b="1" spc="-150" dirty="0"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  <a:p>
            <a:pPr algn="ctr"/>
            <a:r>
              <a:rPr lang="en-US" altLang="ko-KR" sz="16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2018. 9. 27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13181-B0FA-483B-9243-67A2B935CB40}"/>
              </a:ext>
            </a:extLst>
          </p:cNvPr>
          <p:cNvSpPr/>
          <p:nvPr/>
        </p:nvSpPr>
        <p:spPr>
          <a:xfrm>
            <a:off x="8873067" y="5631202"/>
            <a:ext cx="3437950" cy="11410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A51560-2E9E-4590-B333-BE6F86FC74CB}"/>
              </a:ext>
            </a:extLst>
          </p:cNvPr>
          <p:cNvSpPr/>
          <p:nvPr/>
        </p:nvSpPr>
        <p:spPr>
          <a:xfrm>
            <a:off x="7321012" y="5665068"/>
            <a:ext cx="488551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 : </a:t>
            </a:r>
            <a:r>
              <a:rPr lang="ko-KR" altLang="en-US" sz="1300" b="1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안중호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bakky14@gmail.com</a:t>
            </a:r>
            <a:endParaRPr lang="en-US" altLang="ko-KR" sz="13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데이터수집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정제 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전혜진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kine13@naver.com</a:t>
            </a:r>
            <a:endParaRPr lang="en-US" altLang="ko-KR" sz="13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데이터정제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배포 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b="1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신호준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sinwing01@naver.com</a:t>
            </a:r>
            <a:endParaRPr lang="en-US" altLang="ko-KR" sz="13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통계분석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300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김정규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jakinpilla@gmail.com</a:t>
            </a:r>
            <a:endParaRPr lang="en-US" altLang="ko-KR" sz="13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대시보드 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b="1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노현호</a:t>
            </a:r>
            <a:r>
              <a:rPr lang="ko-KR" altLang="en-US" sz="13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300" spc="-150" dirty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nohhyunho@outlook.com</a:t>
            </a:r>
            <a:endParaRPr lang="en-US" altLang="ko-KR" sz="13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27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43706F9-9D74-403B-94C7-ED5BEE457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68"/>
          <a:stretch/>
        </p:blipFill>
        <p:spPr>
          <a:xfrm>
            <a:off x="1778000" y="1366234"/>
            <a:ext cx="4876800" cy="1795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46331A-6F17-4F28-9370-7D524B2B8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03"/>
          <a:stretch/>
        </p:blipFill>
        <p:spPr>
          <a:xfrm>
            <a:off x="1778000" y="3962400"/>
            <a:ext cx="4876800" cy="6789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ECDB6B-22CC-48C6-A3CA-9F9BA3BA49C1}"/>
              </a:ext>
            </a:extLst>
          </p:cNvPr>
          <p:cNvSpPr/>
          <p:nvPr/>
        </p:nvSpPr>
        <p:spPr>
          <a:xfrm>
            <a:off x="6367417" y="4198039"/>
            <a:ext cx="5421086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수량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구매내역 음수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(-)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환불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환불고객 비중이 낮다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환불사유에 특이사항은 없고 다 뻔하다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불만 </a:t>
            </a:r>
            <a:r>
              <a:rPr lang="en-US" altLang="ko-KR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NA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처리해서 제외 후 분석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환불내역만 분리하여 환불 예측 모델 구성할 필요 있을까</a:t>
            </a:r>
            <a:r>
              <a:rPr lang="en-US" altLang="ko-KR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2A5D-F44B-4EBA-8B96-AB28BCA7B8A4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처리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수량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구매내역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이하는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후 제거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논의 필요</a:t>
            </a:r>
          </a:p>
        </p:txBody>
      </p:sp>
    </p:spTree>
    <p:extLst>
      <p:ext uri="{BB962C8B-B14F-4D97-AF65-F5344CB8AC3E}">
        <p14:creationId xmlns:p14="http://schemas.microsoft.com/office/powerpoint/2010/main" val="320432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6C1A56-3C07-490A-AF4E-CA64C032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359766"/>
            <a:ext cx="6486525" cy="50006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83E093-9DD7-4524-93F8-0DE30A0B883C}"/>
              </a:ext>
            </a:extLst>
          </p:cNvPr>
          <p:cNvSpPr/>
          <p:nvPr/>
        </p:nvSpPr>
        <p:spPr>
          <a:xfrm>
            <a:off x="8634551" y="5874598"/>
            <a:ext cx="1567542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훨씬 느리다</a:t>
            </a:r>
            <a:endParaRPr lang="en-US" altLang="ko-KR" spc="-150" dirty="0"/>
          </a:p>
          <a:p>
            <a:pPr algn="ctr"/>
            <a:r>
              <a:rPr lang="en-US" altLang="ko-KR" spc="-150" dirty="0"/>
              <a:t>-&gt; </a:t>
            </a:r>
            <a:r>
              <a:rPr lang="ko-KR" altLang="en-US" spc="-150" dirty="0"/>
              <a:t>개선방안</a:t>
            </a:r>
            <a:r>
              <a:rPr lang="en-US" altLang="ko-KR" spc="-150" dirty="0"/>
              <a:t>?</a:t>
            </a:r>
            <a:endParaRPr lang="ko-KR" altLang="en-US" spc="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EDACA-114D-49E8-AD28-E68C44B2EB84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개선된 상품코드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통합 테이블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읽어옴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엄청느림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why?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발표를 위해 이건 다음번에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분석자료로 진행</a:t>
            </a:r>
            <a:endParaRPr lang="en-US" altLang="ko-KR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29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8F3952-2932-4FAB-A945-4B408C467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95"/>
          <a:stretch/>
        </p:blipFill>
        <p:spPr>
          <a:xfrm>
            <a:off x="253086" y="1282848"/>
            <a:ext cx="11445855" cy="46183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BBC0D65-62A8-467C-9C14-2FCE894E2271}"/>
              </a:ext>
            </a:extLst>
          </p:cNvPr>
          <p:cNvSpPr/>
          <p:nvPr/>
        </p:nvSpPr>
        <p:spPr>
          <a:xfrm>
            <a:off x="2424313" y="5747656"/>
            <a:ext cx="4545874" cy="96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RFM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분석시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추가된 상품 세부 카테고리는 어떻게 활용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en-US" altLang="ko-KR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userRFM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테이블에 포함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 테이블로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6229D-AFB3-46B7-B044-129AF505C368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개선된 상품코드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통합 테이블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읽어옴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엄청느림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why?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발표를 위해 이건 다음번에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 분석자료로 진행</a:t>
            </a:r>
            <a:endParaRPr lang="en-US" altLang="ko-KR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8FC4D7-34CB-4182-B352-DA27D76BCD32}"/>
              </a:ext>
            </a:extLst>
          </p:cNvPr>
          <p:cNvSpPr/>
          <p:nvPr/>
        </p:nvSpPr>
        <p:spPr>
          <a:xfrm>
            <a:off x="104504" y="3261763"/>
            <a:ext cx="2782388" cy="317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A30953-B8C0-4469-9582-9BB5C49C7F8D}"/>
              </a:ext>
            </a:extLst>
          </p:cNvPr>
          <p:cNvSpPr/>
          <p:nvPr/>
        </p:nvSpPr>
        <p:spPr>
          <a:xfrm>
            <a:off x="104502" y="4067306"/>
            <a:ext cx="2782389" cy="1973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97E91C-6DF5-4D67-BA16-A81E9565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58" y="4652957"/>
            <a:ext cx="7543800" cy="19431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84E9818-F543-4626-B010-4AA9B94BCDF5}"/>
              </a:ext>
            </a:extLst>
          </p:cNvPr>
          <p:cNvGrpSpPr/>
          <p:nvPr/>
        </p:nvGrpSpPr>
        <p:grpSpPr>
          <a:xfrm>
            <a:off x="1749425" y="1340378"/>
            <a:ext cx="7560732" cy="2886075"/>
            <a:chOff x="1749425" y="1306512"/>
            <a:chExt cx="7560732" cy="28860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9ACA943-3D73-476B-8FAD-0B8CE78FD7F9}"/>
                </a:ext>
              </a:extLst>
            </p:cNvPr>
            <p:cNvGrpSpPr/>
            <p:nvPr/>
          </p:nvGrpSpPr>
          <p:grpSpPr>
            <a:xfrm>
              <a:off x="1749425" y="1306512"/>
              <a:ext cx="7560732" cy="2886075"/>
              <a:chOff x="1749425" y="1306512"/>
              <a:chExt cx="7560732" cy="2886075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B58B1E33-DAEC-4519-B104-870DBC85D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425" y="1306512"/>
                <a:ext cx="5543550" cy="109537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8092D2E-324C-4FB2-802B-31BB342EDDAD}"/>
                  </a:ext>
                </a:extLst>
              </p:cNvPr>
              <p:cNvSpPr/>
              <p:nvPr/>
            </p:nvSpPr>
            <p:spPr>
              <a:xfrm>
                <a:off x="7292974" y="1306512"/>
                <a:ext cx="2017183" cy="109537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4991850-81A7-426C-8AE2-9ED99950EDF9}"/>
                  </a:ext>
                </a:extLst>
              </p:cNvPr>
              <p:cNvSpPr/>
              <p:nvPr/>
            </p:nvSpPr>
            <p:spPr>
              <a:xfrm>
                <a:off x="6483349" y="2401887"/>
                <a:ext cx="2826808" cy="17907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3FBFC2-3DE7-4CC6-A81F-C254E56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9425" y="2401887"/>
              <a:ext cx="4733925" cy="17907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2B582AF-DCAC-42E8-A4B9-CF5ED70707E3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Date -&gt;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요일 파생 변수 생성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시간형 데이터를 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다룰때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어떤 방식이 더 장점이 있는지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개별 작업 후 코드 통합 문제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 필요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!!!!!!!!!!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260D32-E239-4091-B637-C1E65A1510E5}"/>
              </a:ext>
            </a:extLst>
          </p:cNvPr>
          <p:cNvSpPr/>
          <p:nvPr/>
        </p:nvSpPr>
        <p:spPr>
          <a:xfrm>
            <a:off x="7292973" y="1524128"/>
            <a:ext cx="1214845" cy="69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방식 </a:t>
            </a:r>
            <a:r>
              <a:rPr lang="en-US" altLang="ko-KR" spc="-150" dirty="0"/>
              <a:t>1</a:t>
            </a:r>
            <a:endParaRPr lang="ko-KR" altLang="en-US" spc="-1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611556-FEF2-47FF-908F-FC94A517BBE1}"/>
              </a:ext>
            </a:extLst>
          </p:cNvPr>
          <p:cNvSpPr/>
          <p:nvPr/>
        </p:nvSpPr>
        <p:spPr>
          <a:xfrm>
            <a:off x="7289330" y="4597329"/>
            <a:ext cx="1214845" cy="69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방식 </a:t>
            </a:r>
            <a:r>
              <a:rPr lang="en-US" altLang="ko-KR" spc="-150" dirty="0"/>
              <a:t>2</a:t>
            </a:r>
            <a:endParaRPr lang="ko-KR" altLang="en-US" spc="-1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D034B-8FD9-4286-9C14-268CA06637D3}"/>
              </a:ext>
            </a:extLst>
          </p:cNvPr>
          <p:cNvSpPr/>
          <p:nvPr/>
        </p:nvSpPr>
        <p:spPr>
          <a:xfrm>
            <a:off x="1588771" y="1776549"/>
            <a:ext cx="5543549" cy="314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5D573D-7A9F-47AC-9D87-EC018D54FBA0}"/>
              </a:ext>
            </a:extLst>
          </p:cNvPr>
          <p:cNvSpPr/>
          <p:nvPr/>
        </p:nvSpPr>
        <p:spPr>
          <a:xfrm>
            <a:off x="1588771" y="4798152"/>
            <a:ext cx="4629149" cy="80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2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21E2860B-4EF1-4ECA-900D-2AC4517F7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/>
          <a:stretch/>
        </p:blipFill>
        <p:spPr>
          <a:xfrm>
            <a:off x="4025672" y="2279115"/>
            <a:ext cx="5100826" cy="4538131"/>
          </a:xfrm>
          <a:prstGeom prst="rect">
            <a:avLst/>
          </a:prstGeom>
        </p:spPr>
      </p:pic>
      <p:pic>
        <p:nvPicPr>
          <p:cNvPr id="9" name="그림 8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5075D2EF-8EDF-4CBD-945A-BB76259B2E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r="6380"/>
          <a:stretch/>
        </p:blipFill>
        <p:spPr>
          <a:xfrm>
            <a:off x="13907321" y="1788051"/>
            <a:ext cx="4753211" cy="45381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472AB2-C73B-45F0-8AF2-76C66B9D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40" y="1350369"/>
            <a:ext cx="4972050" cy="657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4B557-82A0-4294-A33E-59E5A0601008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등급별 회원 비율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_love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등급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76%, club 17%, gold 6% 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이게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정상적인가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등급의 기여도는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등급 유지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변경정책 개선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465E32-99AC-4590-AEE9-5BE4C12AB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0" y="5432613"/>
            <a:ext cx="6112179" cy="1362014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8776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EF32E885-BA2C-4A13-96DF-4D1CF960F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/>
          <a:stretch/>
        </p:blipFill>
        <p:spPr>
          <a:xfrm>
            <a:off x="3980499" y="2279115"/>
            <a:ext cx="5100826" cy="45381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7D9571-C6F6-439C-9077-DCB1FBA2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69" y="1276214"/>
            <a:ext cx="4552950" cy="752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C86523-7405-4E81-8C7D-1564368E6373}"/>
              </a:ext>
            </a:extLst>
          </p:cNvPr>
          <p:cNvSpPr/>
          <p:nvPr/>
        </p:nvSpPr>
        <p:spPr>
          <a:xfrm>
            <a:off x="855374" y="4680449"/>
            <a:ext cx="4211411" cy="83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심하게 편중된 데이터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업샘플링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필수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r>
              <a:rPr lang="en-US" altLang="ko-KR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</a:t>
            </a:r>
            <a:r>
              <a:rPr lang="en-US" altLang="ko-KR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 예측 모델이 의미 있을까</a:t>
            </a:r>
            <a:r>
              <a:rPr lang="en-US" altLang="ko-KR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FF103-3883-46AA-AD6F-BCDBC87010DE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 구매 비율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_offline 94%, online 6% 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목적에 부합하는가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실제상황을 반영하는가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해결할 문제는 무엇인가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187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벡터그래픽이(가) 표시된 사진&#10;&#10;매우 높은 신뢰도로 생성된 설명">
            <a:extLst>
              <a:ext uri="{FF2B5EF4-FFF2-40B4-BE49-F238E27FC236}">
                <a16:creationId xmlns:a16="http://schemas.microsoft.com/office/drawing/2014/main" id="{045BA7FF-715A-47F0-A36E-C3DE4AE96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r="6380"/>
          <a:stretch/>
        </p:blipFill>
        <p:spPr>
          <a:xfrm>
            <a:off x="3974519" y="2279115"/>
            <a:ext cx="4753211" cy="45381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69069A9-0C0A-494F-B33A-0D8869255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29" y="1245326"/>
            <a:ext cx="4714875" cy="762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D545B2-615D-4D4D-9B40-F3582D143E94}"/>
              </a:ext>
            </a:extLst>
          </p:cNvPr>
          <p:cNvSpPr/>
          <p:nvPr/>
        </p:nvSpPr>
        <p:spPr>
          <a:xfrm>
            <a:off x="855374" y="4680449"/>
            <a:ext cx="4211411" cy="83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심하게 편중된 데이터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업샘플링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필수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r>
              <a:rPr lang="en-US" altLang="ko-KR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Q) </a:t>
            </a:r>
            <a:r>
              <a:rPr lang="ko-KR" altLang="en-US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 예측 모델이 의미 있을까</a:t>
            </a:r>
            <a:r>
              <a:rPr lang="en-US" altLang="ko-KR" i="1" u="sng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99AFF-494A-4AD4-B685-A79ACD6845D3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녀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성별 구매 비율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96%,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4% 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목적에 부합하는가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실제상황을 반영하는가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해결할 문제는 무엇인가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96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79CF1C93-DBD5-44CE-BBC3-EC4F76CF1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67" y="2257100"/>
            <a:ext cx="5414434" cy="43807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2FCA38-1FC3-481A-B869-819B1175A9D1}"/>
              </a:ext>
            </a:extLst>
          </p:cNvPr>
          <p:cNvSpPr/>
          <p:nvPr/>
        </p:nvSpPr>
        <p:spPr>
          <a:xfrm>
            <a:off x="7173054" y="5960533"/>
            <a:ext cx="463877" cy="5249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58A70-2013-498B-BCBF-CD0EBC1C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10" y="1297940"/>
            <a:ext cx="5715000" cy="1905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D73318-59AB-4269-A940-ED624D159CCC}"/>
              </a:ext>
            </a:extLst>
          </p:cNvPr>
          <p:cNvSpPr/>
          <p:nvPr/>
        </p:nvSpPr>
        <p:spPr>
          <a:xfrm>
            <a:off x="1652902" y="5183853"/>
            <a:ext cx="4211411" cy="830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개월치에서는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&lt;100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이상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등장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저거 순서 어떻게 조정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i="1" u="sng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70756-015E-4B30-A190-91E40EAF5B08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연령대별 구매 비율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_30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40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20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순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사용 가능한가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결과가 회사 목적에 부합하는가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해결할 문제는 무엇인가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2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5667537-9EFE-4AB8-BE88-F992024E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64" y="1563824"/>
            <a:ext cx="10404072" cy="4131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65F64F-7AF5-413B-B0B8-C0D09BCDF9A2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개수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구매액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단가 범위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VIP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이상치인가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영업인가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47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21445B92-33B2-446C-BA9C-BD061802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3" y="461548"/>
            <a:ext cx="7335274" cy="5934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94639-6D03-4061-8FC5-FF957887415B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개수 범위 시각화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대부분 소량</a:t>
            </a:r>
          </a:p>
        </p:txBody>
      </p:sp>
    </p:spTree>
    <p:extLst>
      <p:ext uri="{BB962C8B-B14F-4D97-AF65-F5344CB8AC3E}">
        <p14:creationId xmlns:p14="http://schemas.microsoft.com/office/powerpoint/2010/main" val="58564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61D8AE-CFE6-46A5-BF7E-C79869A0D183}"/>
              </a:ext>
            </a:extLst>
          </p:cNvPr>
          <p:cNvSpPr/>
          <p:nvPr/>
        </p:nvSpPr>
        <p:spPr>
          <a:xfrm>
            <a:off x="1397726" y="1024573"/>
            <a:ext cx="96578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				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2017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월부터 전년대비 매출 평균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17%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감소					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회원매출 감소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en-US" altLang="ko-KR" sz="2000" u="sng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</a:t>
            </a:r>
            <a:r>
              <a:rPr lang="ko-KR" altLang="en-US" sz="2000" u="sng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회원매출 기여도 </a:t>
            </a:r>
            <a:r>
              <a:rPr lang="en-US" altLang="ko-KR" sz="2000" u="sng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53.8% -&gt; 2018</a:t>
            </a:r>
            <a:r>
              <a:rPr lang="ko-KR" altLang="en-US" sz="2000" u="sng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기여도 </a:t>
            </a:r>
            <a:r>
              <a:rPr lang="en-US" altLang="ko-KR" sz="2000" u="sng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46.1% 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							</a:t>
            </a:r>
          </a:p>
          <a:p>
            <a:r>
              <a:rPr lang="en-US" altLang="ko-KR" sz="2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근본원인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	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만건의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영수증내역 엑셀로 데이터 처리 불가능</a:t>
            </a:r>
            <a:endParaRPr lang="en-US" altLang="ko-KR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연령대별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카테고리별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채널 등 다양한 변수에 대한  데이터 분석 부재</a:t>
            </a:r>
            <a:endParaRPr lang="en-US" altLang="ko-KR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주별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월별 분기 매출 달성 중심의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KPI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위한 단기간 분석만 실시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장기적인 구매패턴 변화에 대한 인지 부족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(Customer Lifetime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개념 도입 필요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r>
              <a:rPr lang="en-US" altLang="ko-KR" sz="2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분석방법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	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2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기간의 데이터를 탐색하여 구매변동에 요인을 주는 변수 도출	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변수의 중요도 판단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변수선택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제작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검증				</a:t>
            </a:r>
          </a:p>
          <a:p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	</a:t>
            </a:r>
          </a:p>
          <a:p>
            <a:r>
              <a:rPr lang="en-US" altLang="ko-KR" sz="2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분석결과활용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	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구매증감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변수를 통한 고객등급 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재분류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평가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멤버십제도 재편 </a:t>
            </a:r>
            <a:endParaRPr lang="en-US" altLang="ko-KR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구매증감요인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변수확인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프로모션 진행 등 비즈니스 관련 의사 결정 전반에 활용	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구매패턴 분석결과를 통해 고객의 미래 구매감소 여부를 예측하고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대응조치 가이드 마련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5CD4F-9E09-43CD-89D1-30EAEE3D3C59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정의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6C8090-75A6-41ED-8EB7-D53C8970625B}"/>
              </a:ext>
            </a:extLst>
          </p:cNvPr>
          <p:cNvSpPr/>
          <p:nvPr/>
        </p:nvSpPr>
        <p:spPr>
          <a:xfrm>
            <a:off x="8908869" y="1346798"/>
            <a:ext cx="2586446" cy="85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2018</a:t>
            </a:r>
            <a:r>
              <a:rPr lang="ko-KR" altLang="en-US" spc="-150" dirty="0"/>
              <a:t>년은 </a:t>
            </a:r>
            <a:r>
              <a:rPr lang="en-US" altLang="ko-KR" spc="-150" dirty="0"/>
              <a:t>11</a:t>
            </a:r>
            <a:r>
              <a:rPr lang="ko-KR" altLang="en-US" spc="-150" dirty="0"/>
              <a:t>월</a:t>
            </a:r>
            <a:endParaRPr lang="en-US" altLang="ko-KR" spc="-150" dirty="0"/>
          </a:p>
          <a:p>
            <a:pPr algn="ctr"/>
            <a:r>
              <a:rPr lang="ko-KR" altLang="en-US" spc="-150" dirty="0" err="1"/>
              <a:t>멤버스</a:t>
            </a:r>
            <a:r>
              <a:rPr lang="ko-KR" altLang="en-US" spc="-150" dirty="0"/>
              <a:t> 데이 데이터 </a:t>
            </a:r>
            <a:endParaRPr lang="en-US" altLang="ko-KR" spc="-150" dirty="0"/>
          </a:p>
          <a:p>
            <a:pPr algn="ctr"/>
            <a:r>
              <a:rPr lang="ko-KR" altLang="en-US" spc="-150" dirty="0"/>
              <a:t>포함되지 않음</a:t>
            </a:r>
            <a:r>
              <a:rPr lang="en-US" altLang="ko-KR" spc="-150" dirty="0"/>
              <a:t>!!</a:t>
            </a:r>
            <a:endParaRPr lang="ko-KR" altLang="en-US" spc="-1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B98685-B613-4F02-9C46-0DCA9BA9BFC8}"/>
              </a:ext>
            </a:extLst>
          </p:cNvPr>
          <p:cNvSpPr/>
          <p:nvPr/>
        </p:nvSpPr>
        <p:spPr>
          <a:xfrm>
            <a:off x="8059782" y="2692275"/>
            <a:ext cx="4075615" cy="73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2017</a:t>
            </a:r>
            <a:r>
              <a:rPr lang="ko-KR" altLang="en-US" spc="-150" dirty="0"/>
              <a:t>년 </a:t>
            </a:r>
            <a:r>
              <a:rPr lang="en-US" altLang="ko-KR" spc="-150" dirty="0"/>
              <a:t>1</a:t>
            </a:r>
            <a:r>
              <a:rPr lang="ko-KR" altLang="en-US" spc="-150" dirty="0"/>
              <a:t> </a:t>
            </a:r>
            <a:r>
              <a:rPr lang="en-US" altLang="ko-KR" spc="-150" dirty="0"/>
              <a:t>- 6</a:t>
            </a:r>
            <a:r>
              <a:rPr lang="ko-KR" altLang="en-US" spc="-150" dirty="0"/>
              <a:t>월  </a:t>
            </a:r>
            <a:r>
              <a:rPr lang="en-US" altLang="ko-KR" spc="-150" dirty="0"/>
              <a:t>: </a:t>
            </a:r>
            <a:r>
              <a:rPr lang="ko-KR" altLang="en-US" spc="-150" dirty="0"/>
              <a:t>회원 </a:t>
            </a:r>
            <a:r>
              <a:rPr lang="en-US" altLang="ko-KR" spc="-150" dirty="0"/>
              <a:t>58% </a:t>
            </a:r>
            <a:r>
              <a:rPr lang="ko-KR" altLang="en-US" spc="-150" dirty="0"/>
              <a:t>비회원 </a:t>
            </a:r>
            <a:r>
              <a:rPr lang="en-US" altLang="ko-KR" spc="-150" dirty="0"/>
              <a:t>42%</a:t>
            </a:r>
          </a:p>
          <a:p>
            <a:pPr algn="ctr"/>
            <a:r>
              <a:rPr lang="en-US" altLang="ko-KR" b="1" spc="-150" dirty="0">
                <a:solidFill>
                  <a:srgbClr val="FF0000"/>
                </a:solidFill>
              </a:rPr>
              <a:t>2018</a:t>
            </a:r>
            <a:r>
              <a:rPr lang="ko-KR" altLang="en-US" b="1" spc="-150" dirty="0">
                <a:solidFill>
                  <a:srgbClr val="FF0000"/>
                </a:solidFill>
              </a:rPr>
              <a:t>년 </a:t>
            </a:r>
            <a:r>
              <a:rPr lang="en-US" altLang="ko-KR" b="1" spc="-150" dirty="0">
                <a:solidFill>
                  <a:srgbClr val="FF0000"/>
                </a:solidFill>
              </a:rPr>
              <a:t>1</a:t>
            </a:r>
            <a:r>
              <a:rPr lang="ko-KR" altLang="en-US" b="1" spc="-150" dirty="0">
                <a:solidFill>
                  <a:srgbClr val="FF0000"/>
                </a:solidFill>
              </a:rPr>
              <a:t> </a:t>
            </a:r>
            <a:r>
              <a:rPr lang="en-US" altLang="ko-KR" b="1" spc="-150" dirty="0">
                <a:solidFill>
                  <a:srgbClr val="FF0000"/>
                </a:solidFill>
              </a:rPr>
              <a:t>- 6</a:t>
            </a:r>
            <a:r>
              <a:rPr lang="ko-KR" altLang="en-US" b="1" spc="-150" dirty="0">
                <a:solidFill>
                  <a:srgbClr val="FF0000"/>
                </a:solidFill>
              </a:rPr>
              <a:t>월  </a:t>
            </a:r>
            <a:r>
              <a:rPr lang="en-US" altLang="ko-KR" b="1" spc="-150" dirty="0">
                <a:solidFill>
                  <a:srgbClr val="FF0000"/>
                </a:solidFill>
              </a:rPr>
              <a:t>: </a:t>
            </a:r>
            <a:r>
              <a:rPr lang="ko-KR" altLang="en-US" b="1" spc="-150" dirty="0">
                <a:solidFill>
                  <a:srgbClr val="FF0000"/>
                </a:solidFill>
              </a:rPr>
              <a:t>회원 </a:t>
            </a:r>
            <a:r>
              <a:rPr lang="en-US" altLang="ko-KR" b="1" spc="-150" dirty="0">
                <a:solidFill>
                  <a:srgbClr val="FF0000"/>
                </a:solidFill>
              </a:rPr>
              <a:t>46% </a:t>
            </a:r>
            <a:r>
              <a:rPr lang="ko-KR" altLang="en-US" b="1" spc="-150" dirty="0">
                <a:solidFill>
                  <a:srgbClr val="FF0000"/>
                </a:solidFill>
              </a:rPr>
              <a:t>비회원 </a:t>
            </a:r>
            <a:r>
              <a:rPr lang="en-US" altLang="ko-KR" b="1" spc="-150" dirty="0">
                <a:solidFill>
                  <a:srgbClr val="FF0000"/>
                </a:solidFill>
              </a:rPr>
              <a:t>54%</a:t>
            </a:r>
            <a:endParaRPr lang="ko-KR" altLang="en-US" b="1" spc="-15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709D20-3C1F-4F9F-A985-E65115CA7B3F}"/>
              </a:ext>
            </a:extLst>
          </p:cNvPr>
          <p:cNvSpPr/>
          <p:nvPr/>
        </p:nvSpPr>
        <p:spPr>
          <a:xfrm>
            <a:off x="8059782" y="3918861"/>
            <a:ext cx="4075615" cy="73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/>
              <a:t>롯데 </a:t>
            </a:r>
            <a:r>
              <a:rPr lang="ko-KR" altLang="en-US" b="1" spc="-150" dirty="0" err="1"/>
              <a:t>롭스</a:t>
            </a:r>
            <a:r>
              <a:rPr lang="en-US" altLang="ko-KR" b="1" spc="-150" dirty="0"/>
              <a:t>, </a:t>
            </a:r>
            <a:r>
              <a:rPr lang="ko-KR" altLang="en-US" b="1" spc="-150" dirty="0"/>
              <a:t>신세계 </a:t>
            </a:r>
            <a:r>
              <a:rPr lang="ko-KR" altLang="en-US" b="1" spc="-150" dirty="0" err="1"/>
              <a:t>시코르</a:t>
            </a:r>
            <a:r>
              <a:rPr lang="ko-KR" altLang="en-US" b="1" spc="-150" dirty="0"/>
              <a:t> 입점</a:t>
            </a:r>
            <a:endParaRPr lang="en-US" altLang="ko-KR" b="1" spc="-150" dirty="0"/>
          </a:p>
          <a:p>
            <a:pPr algn="ctr"/>
            <a:r>
              <a:rPr lang="ko-KR" altLang="en-US" b="1" spc="-150" dirty="0">
                <a:solidFill>
                  <a:srgbClr val="FF0000"/>
                </a:solidFill>
              </a:rPr>
              <a:t>회원 유출 </a:t>
            </a:r>
            <a:r>
              <a:rPr lang="ko-KR" altLang="en-US" spc="-150" dirty="0"/>
              <a:t>정황 </a:t>
            </a:r>
            <a:r>
              <a:rPr lang="en-US" altLang="ko-KR" spc="-150" dirty="0"/>
              <a:t>(</a:t>
            </a:r>
            <a:r>
              <a:rPr lang="ko-KR" altLang="en-US" spc="-150" dirty="0"/>
              <a:t>혜택은 동일한지</a:t>
            </a:r>
            <a:r>
              <a:rPr lang="en-US" altLang="ko-KR" spc="-150" dirty="0"/>
              <a:t>??)</a:t>
            </a:r>
            <a:endParaRPr lang="ko-KR" altLang="en-US" spc="-1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02942A-A42B-4551-A72E-AC30DF8AA652}"/>
              </a:ext>
            </a:extLst>
          </p:cNvPr>
          <p:cNvSpPr/>
          <p:nvPr/>
        </p:nvSpPr>
        <p:spPr>
          <a:xfrm>
            <a:off x="8588828" y="5145447"/>
            <a:ext cx="3226527" cy="73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50" dirty="0"/>
              <a:t>But </a:t>
            </a:r>
            <a:r>
              <a:rPr lang="ko-KR" altLang="en-US" sz="2000" b="1" spc="-150" dirty="0"/>
              <a:t>타 매장</a:t>
            </a:r>
            <a:r>
              <a:rPr lang="en-US" altLang="ko-KR" sz="2000" b="1" spc="-150" dirty="0"/>
              <a:t> </a:t>
            </a:r>
            <a:r>
              <a:rPr lang="ko-KR" altLang="en-US" sz="2000" b="1" spc="-150" dirty="0"/>
              <a:t>위탁판매가 </a:t>
            </a:r>
            <a:endParaRPr lang="en-US" altLang="ko-KR" sz="2000" b="1" spc="-150" dirty="0"/>
          </a:p>
          <a:p>
            <a:pPr algn="ctr"/>
            <a:r>
              <a:rPr lang="ko-KR" altLang="en-US" sz="2000" b="1" spc="-150" dirty="0"/>
              <a:t>수익구조 좋음</a:t>
            </a:r>
          </a:p>
        </p:txBody>
      </p:sp>
    </p:spTree>
    <p:extLst>
      <p:ext uri="{BB962C8B-B14F-4D97-AF65-F5344CB8AC3E}">
        <p14:creationId xmlns:p14="http://schemas.microsoft.com/office/powerpoint/2010/main" val="42038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0275818-BA59-45F4-9225-BA47541F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3" y="461548"/>
            <a:ext cx="7335274" cy="5934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794DA-FB12-4897-A727-911FD5275D57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구매액 범위 시각화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대부분 소액</a:t>
            </a:r>
          </a:p>
        </p:txBody>
      </p:sp>
    </p:spTree>
    <p:extLst>
      <p:ext uri="{BB962C8B-B14F-4D97-AF65-F5344CB8AC3E}">
        <p14:creationId xmlns:p14="http://schemas.microsoft.com/office/powerpoint/2010/main" val="74952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3AEA8C93-D763-42CD-A46E-2AB3BEFDA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1" y="592178"/>
            <a:ext cx="7335274" cy="593490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7FF6CDD-D50B-4B1B-8CB3-B780006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7" y="1733549"/>
            <a:ext cx="4819650" cy="1695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E89D1-1141-4A7A-B817-F7A264CD7DD2}"/>
              </a:ext>
            </a:extLst>
          </p:cNvPr>
          <p:cNvSpPr txBox="1"/>
          <p:nvPr/>
        </p:nvSpPr>
        <p:spPr>
          <a:xfrm>
            <a:off x="350877" y="373961"/>
            <a:ext cx="11026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구매단가 범위 시각화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구매단가 파생변수 추가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_5000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이하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19000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원대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062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935DE5-BF50-436C-9493-44A6888C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94" y="1852613"/>
            <a:ext cx="6076950" cy="2238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36AA1B-8BBC-48C1-8BE3-77E5D9AED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94" y="4369332"/>
            <a:ext cx="4219575" cy="1743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A088A2-4878-4FCC-9AEA-C22934C8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370" y="1852613"/>
            <a:ext cx="4200114" cy="1400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4B32B2-9381-471D-A8A6-1FA8992AC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478" y="4369331"/>
            <a:ext cx="4615381" cy="1281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03EC1-801C-4935-B72B-34D623C3E826}"/>
              </a:ext>
            </a:extLst>
          </p:cNvPr>
          <p:cNvSpPr txBox="1"/>
          <p:nvPr/>
        </p:nvSpPr>
        <p:spPr>
          <a:xfrm>
            <a:off x="350877" y="373961"/>
            <a:ext cx="11026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총매출순위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10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백만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코딩의 차이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통일필요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CDE3D9-962A-4B7A-B935-0B20F1DCC2E6}"/>
              </a:ext>
            </a:extLst>
          </p:cNvPr>
          <p:cNvSpPr/>
          <p:nvPr/>
        </p:nvSpPr>
        <p:spPr>
          <a:xfrm>
            <a:off x="5633989" y="1367372"/>
            <a:ext cx="1214845" cy="69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방식 </a:t>
            </a:r>
            <a:r>
              <a:rPr lang="en-US" altLang="ko-KR" spc="-150" dirty="0"/>
              <a:t>1</a:t>
            </a:r>
            <a:endParaRPr lang="ko-KR" altLang="en-US" spc="-1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24DDC8-ABE3-4673-8271-6039AD543640}"/>
              </a:ext>
            </a:extLst>
          </p:cNvPr>
          <p:cNvSpPr/>
          <p:nvPr/>
        </p:nvSpPr>
        <p:spPr>
          <a:xfrm>
            <a:off x="10732014" y="1367372"/>
            <a:ext cx="1214845" cy="69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방식 </a:t>
            </a:r>
            <a:r>
              <a:rPr lang="en-US" altLang="ko-KR" spc="-150" dirty="0"/>
              <a:t>2</a:t>
            </a:r>
            <a:endParaRPr lang="ko-KR" altLang="en-US" spc="-1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437CB1-FA07-40D8-B6E9-E62D02777E5D}"/>
              </a:ext>
            </a:extLst>
          </p:cNvPr>
          <p:cNvSpPr/>
          <p:nvPr/>
        </p:nvSpPr>
        <p:spPr>
          <a:xfrm>
            <a:off x="4847460" y="5417833"/>
            <a:ext cx="247173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/>
              <a:t>두 방식의 차이</a:t>
            </a:r>
            <a:r>
              <a:rPr lang="en-US" altLang="ko-KR" b="1" spc="-150" dirty="0"/>
              <a:t>??</a:t>
            </a:r>
          </a:p>
          <a:p>
            <a:pPr algn="ctr"/>
            <a:r>
              <a:rPr lang="ko-KR" altLang="en-US" b="1" spc="-150" dirty="0"/>
              <a:t>코드 통일 필요</a:t>
            </a:r>
          </a:p>
        </p:txBody>
      </p:sp>
    </p:spTree>
    <p:extLst>
      <p:ext uri="{BB962C8B-B14F-4D97-AF65-F5344CB8AC3E}">
        <p14:creationId xmlns:p14="http://schemas.microsoft.com/office/powerpoint/2010/main" val="3793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디스플레이이(가) 표시된 사진&#10;&#10;높은 신뢰도로 생성된 설명">
            <a:extLst>
              <a:ext uri="{FF2B5EF4-FFF2-40B4-BE49-F238E27FC236}">
                <a16:creationId xmlns:a16="http://schemas.microsoft.com/office/drawing/2014/main" id="{F8A1442A-7686-41E1-8ED3-D350E1407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65" y="2167465"/>
            <a:ext cx="5687270" cy="46015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B5E4D6-B103-4E99-BFC1-D09ABD21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63" y="1328569"/>
            <a:ext cx="6293220" cy="1048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043A79-39B0-4B5E-824C-2BA635952527}"/>
              </a:ext>
            </a:extLst>
          </p:cNvPr>
          <p:cNvSpPr txBox="1"/>
          <p:nvPr/>
        </p:nvSpPr>
        <p:spPr>
          <a:xfrm>
            <a:off x="350877" y="373961"/>
            <a:ext cx="1102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매출 많은 요일 시각화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9B4E0C-A003-4C64-9310-9682B32D7035}"/>
              </a:ext>
            </a:extLst>
          </p:cNvPr>
          <p:cNvSpPr/>
          <p:nvPr/>
        </p:nvSpPr>
        <p:spPr>
          <a:xfrm>
            <a:off x="3781425" y="6374675"/>
            <a:ext cx="5158210" cy="375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B59A99-0E21-414E-A481-9FD73431627C}"/>
              </a:ext>
            </a:extLst>
          </p:cNvPr>
          <p:cNvSpPr/>
          <p:nvPr/>
        </p:nvSpPr>
        <p:spPr>
          <a:xfrm>
            <a:off x="1502230" y="6244046"/>
            <a:ext cx="1611628" cy="47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요일 순서</a:t>
            </a:r>
            <a:r>
              <a:rPr lang="en-US" altLang="ko-KR" spc="-150" dirty="0"/>
              <a:t>??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72132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C77EF6-A32D-4702-895C-5B83B880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35" y="1309687"/>
            <a:ext cx="6874056" cy="54429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581F42-C181-4716-8E8D-C74F51E50B7F}"/>
              </a:ext>
            </a:extLst>
          </p:cNvPr>
          <p:cNvSpPr txBox="1"/>
          <p:nvPr/>
        </p:nvSpPr>
        <p:spPr>
          <a:xfrm>
            <a:off x="350877" y="373961"/>
            <a:ext cx="1102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Frequency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 무엇인가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구매일당 구매 물품 </a:t>
            </a:r>
            <a:r>
              <a:rPr lang="ko-KR" altLang="en-US" spc="-15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종류수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ko-KR" altLang="en-US" spc="-15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기간중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 횟수로 해야 하지 않나</a:t>
            </a:r>
            <a:r>
              <a:rPr lang="en-US" altLang="ko-KR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</a:t>
            </a:r>
            <a:endParaRPr lang="ko-KR" altLang="en-US" sz="2000" spc="-15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CCA1CB-BCE3-49DC-8D7A-7E066E7194C4}"/>
              </a:ext>
            </a:extLst>
          </p:cNvPr>
          <p:cNvSpPr/>
          <p:nvPr/>
        </p:nvSpPr>
        <p:spPr>
          <a:xfrm>
            <a:off x="2501313" y="2024743"/>
            <a:ext cx="5302806" cy="470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927690-7F5E-429A-91D2-8C4661E9F0B5}"/>
              </a:ext>
            </a:extLst>
          </p:cNvPr>
          <p:cNvSpPr/>
          <p:nvPr/>
        </p:nvSpPr>
        <p:spPr>
          <a:xfrm>
            <a:off x="2468881" y="3142463"/>
            <a:ext cx="6492240" cy="3032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4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633B30-1E52-4B00-9133-BC9856AE8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21570"/>
          <a:stretch/>
        </p:blipFill>
        <p:spPr>
          <a:xfrm>
            <a:off x="2254249" y="1502228"/>
            <a:ext cx="6724773" cy="22589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0F7D27-85BD-428D-8306-1F453796D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3539" y="4480560"/>
            <a:ext cx="10256031" cy="19867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EA8F3-19B3-4648-8FB9-A07057F49A7D}"/>
              </a:ext>
            </a:extLst>
          </p:cNvPr>
          <p:cNvSpPr txBox="1"/>
          <p:nvPr/>
        </p:nvSpPr>
        <p:spPr>
          <a:xfrm>
            <a:off x="350877" y="373961"/>
            <a:ext cx="1102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Frequency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 무엇인가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추석기간중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조원 토론과 교수님께 질문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생선을 주기보다는 낚시방법을 </a:t>
            </a:r>
            <a:r>
              <a:rPr lang="ko-KR" altLang="en-US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가르쳐주심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8AD99EE-C949-4AD2-9187-E763D008D524}"/>
              </a:ext>
            </a:extLst>
          </p:cNvPr>
          <p:cNvSpPr/>
          <p:nvPr/>
        </p:nvSpPr>
        <p:spPr>
          <a:xfrm>
            <a:off x="5229497" y="3981889"/>
            <a:ext cx="1733006" cy="613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C8121-CE24-48D2-91FE-B71E8A7F1B32}"/>
              </a:ext>
            </a:extLst>
          </p:cNvPr>
          <p:cNvSpPr/>
          <p:nvPr/>
        </p:nvSpPr>
        <p:spPr>
          <a:xfrm>
            <a:off x="1280160" y="4767943"/>
            <a:ext cx="4776651" cy="300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19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A1E0F1-9ADD-4723-8860-DD278E4AEDB7}"/>
              </a:ext>
            </a:extLst>
          </p:cNvPr>
          <p:cNvGrpSpPr/>
          <p:nvPr/>
        </p:nvGrpSpPr>
        <p:grpSpPr>
          <a:xfrm>
            <a:off x="2604560" y="1546753"/>
            <a:ext cx="7623657" cy="1822470"/>
            <a:chOff x="2604560" y="1546753"/>
            <a:chExt cx="5305425" cy="12682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0F60267-4FDF-4D42-9075-59611957F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90" b="76567"/>
            <a:stretch/>
          </p:blipFill>
          <p:spPr>
            <a:xfrm>
              <a:off x="2604560" y="1546753"/>
              <a:ext cx="5305425" cy="99324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B58BB6E-3449-46A0-BD57-333C02256E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844"/>
            <a:stretch/>
          </p:blipFill>
          <p:spPr>
            <a:xfrm>
              <a:off x="2604560" y="2508064"/>
              <a:ext cx="5305425" cy="306975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41A2E80-4BF8-4371-9BC4-BA88D5089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560" y="4049623"/>
            <a:ext cx="6925620" cy="2272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373A9-AE25-4EB0-B7D8-71E08F99B1E7}"/>
              </a:ext>
            </a:extLst>
          </p:cNvPr>
          <p:cNvSpPr txBox="1"/>
          <p:nvPr/>
        </p:nvSpPr>
        <p:spPr>
          <a:xfrm>
            <a:off x="350877" y="373961"/>
            <a:ext cx="1102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Frequency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 무엇인가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상호 토론을 통한 정의 및 코드 개선 예정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EEC383-0F72-4C9E-9CE6-E4D26F5CA3DB}"/>
              </a:ext>
            </a:extLst>
          </p:cNvPr>
          <p:cNvSpPr/>
          <p:nvPr/>
        </p:nvSpPr>
        <p:spPr>
          <a:xfrm>
            <a:off x="2233750" y="2121966"/>
            <a:ext cx="5564776" cy="738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CD6CB7-485B-4D09-B3A5-3550B0318D10}"/>
              </a:ext>
            </a:extLst>
          </p:cNvPr>
          <p:cNvSpPr/>
          <p:nvPr/>
        </p:nvSpPr>
        <p:spPr>
          <a:xfrm>
            <a:off x="2233750" y="4902726"/>
            <a:ext cx="4310741" cy="738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37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2D880A-F3C5-483A-9F64-6281E21EB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6350" y="1790141"/>
            <a:ext cx="5425928" cy="36501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93468-45CA-41FA-A57F-EF3DF8D341FD}"/>
              </a:ext>
            </a:extLst>
          </p:cNvPr>
          <p:cNvSpPr txBox="1"/>
          <p:nvPr/>
        </p:nvSpPr>
        <p:spPr>
          <a:xfrm>
            <a:off x="350877" y="373961"/>
            <a:ext cx="1102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Frequency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란 무엇인가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전기간 중 방문일수로 </a:t>
            </a:r>
            <a:r>
              <a:rPr lang="ko-KR" altLang="en-US" spc="-15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정의하는것이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타당</a:t>
            </a:r>
            <a:r>
              <a:rPr lang="en-US" altLang="ko-KR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데이터제공자</a:t>
            </a:r>
            <a:r>
              <a:rPr lang="en-US" altLang="ko-KR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코드변경 필요 </a:t>
            </a:r>
            <a:r>
              <a:rPr lang="en-US" altLang="ko-KR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발표를 위해 토론</a:t>
            </a:r>
            <a:r>
              <a:rPr lang="en-US" altLang="ko-KR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</a:t>
            </a:r>
            <a:r>
              <a:rPr lang="ko-KR" altLang="en-US" spc="-15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디벨롭</a:t>
            </a:r>
            <a:r>
              <a:rPr lang="ko-KR" altLang="en-US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일시정지</a:t>
            </a:r>
            <a:endParaRPr lang="ko-KR" altLang="en-US" sz="2000" spc="-15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50A47D-EA7D-477D-910C-32D30CC89005}"/>
              </a:ext>
            </a:extLst>
          </p:cNvPr>
          <p:cNvSpPr/>
          <p:nvPr/>
        </p:nvSpPr>
        <p:spPr>
          <a:xfrm>
            <a:off x="3291842" y="1645920"/>
            <a:ext cx="5094512" cy="1435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DA9EC-7EB5-453C-B0D3-5852411B242B}"/>
              </a:ext>
            </a:extLst>
          </p:cNvPr>
          <p:cNvSpPr/>
          <p:nvPr/>
        </p:nvSpPr>
        <p:spPr>
          <a:xfrm>
            <a:off x="1097281" y="3680207"/>
            <a:ext cx="4114799" cy="742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50" dirty="0">
                <a:solidFill>
                  <a:srgbClr val="FF0000"/>
                </a:solidFill>
              </a:rPr>
              <a:t>이거 어떨까요</a:t>
            </a:r>
            <a:r>
              <a:rPr lang="en-US" altLang="ko-KR" sz="2400" b="1" spc="-150" dirty="0">
                <a:solidFill>
                  <a:srgbClr val="FF0000"/>
                </a:solidFill>
              </a:rPr>
              <a:t>? </a:t>
            </a:r>
            <a:r>
              <a:rPr lang="ko-KR" altLang="en-US" sz="2400" b="1" spc="-150" dirty="0">
                <a:solidFill>
                  <a:srgbClr val="FF0000"/>
                </a:solidFill>
              </a:rPr>
              <a:t>지금 정합시다</a:t>
            </a:r>
          </a:p>
        </p:txBody>
      </p:sp>
    </p:spTree>
    <p:extLst>
      <p:ext uri="{BB962C8B-B14F-4D97-AF65-F5344CB8AC3E}">
        <p14:creationId xmlns:p14="http://schemas.microsoft.com/office/powerpoint/2010/main" val="249051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B42C4AC-930A-412E-B449-DA0FDD55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7" y="1610050"/>
            <a:ext cx="8145780" cy="4623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DA4CF-3EEA-4FA4-A0C9-08E49CC0EC24}"/>
              </a:ext>
            </a:extLst>
          </p:cNvPr>
          <p:cNvSpPr txBox="1"/>
          <p:nvPr/>
        </p:nvSpPr>
        <p:spPr>
          <a:xfrm>
            <a:off x="350877" y="373961"/>
            <a:ext cx="110268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16. RFM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고객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최초구매일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최근구매일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구매액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 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텀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(period) –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생성된 변수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대한 이해 필요</a:t>
            </a:r>
            <a:endParaRPr lang="en-US" altLang="ko-KR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_frequency</a:t>
            </a:r>
            <a:r>
              <a:rPr lang="ko-KR" altLang="en-US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재정의 필요</a:t>
            </a:r>
            <a:r>
              <a:rPr lang="en-US" altLang="ko-KR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 기존 </a:t>
            </a:r>
            <a:r>
              <a:rPr lang="en-US" altLang="ko-KR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일당 물품별 구매건수의 합</a:t>
            </a:r>
            <a:r>
              <a:rPr lang="en-US" altLang="ko-KR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</a:t>
            </a:r>
            <a:r>
              <a:rPr lang="ko-KR" altLang="en-US" sz="21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진행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C46BBC-1F83-4B75-97E0-B34B1AC0EEBD}"/>
              </a:ext>
            </a:extLst>
          </p:cNvPr>
          <p:cNvSpPr/>
          <p:nvPr/>
        </p:nvSpPr>
        <p:spPr>
          <a:xfrm>
            <a:off x="1785259" y="3295994"/>
            <a:ext cx="8521335" cy="2503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89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2BED5E1D-EDD9-4162-9457-81CEEF1AD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3" y="461548"/>
            <a:ext cx="7335274" cy="5934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576ED-E415-4B4E-B8A1-D234754D5341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17. Frequency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가량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엄청난 이상치 있음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????????? 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뭐지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95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B0E95-A809-4698-9CE3-78265BFA6DA8}"/>
              </a:ext>
            </a:extLst>
          </p:cNvPr>
          <p:cNvSpPr txBox="1"/>
          <p:nvPr/>
        </p:nvSpPr>
        <p:spPr>
          <a:xfrm>
            <a:off x="1066801" y="1279677"/>
            <a:ext cx="104309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&lt;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&lt;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 -&gt; 2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개월간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660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만건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데이터로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</a:p>
          <a:p>
            <a:pPr marL="342900" indent="-342900">
              <a:buFontTx/>
              <a:buChar char="-"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 결합된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테이블을 통해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on/offline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고객 식별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▶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분석을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통한 고객 등급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분류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Frequency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정의에 대한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논의중</a:t>
            </a:r>
            <a:endParaRPr lang="en-US" altLang="ko-KR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▶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사용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시각화부분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해석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논의중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▶ 조원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인이 각각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후 코드 합치는 비효율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방식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논의중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(git??)</a:t>
            </a:r>
          </a:p>
          <a:p>
            <a:pPr marL="4000500" lvl="8" indent="-342900">
              <a:buFontTx/>
              <a:buChar char="-"/>
            </a:pPr>
            <a:endParaRPr lang="en-US" altLang="ko-KR" sz="2400" spc="-15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▶ ▶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카테고리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정리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대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소분류가 비체계적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분석을 위한 실질적 재구성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▶ ▶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- &lt;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- &lt;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Join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실시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DBB61-04D4-47C9-9F5B-2395A2DACF15}"/>
              </a:ext>
            </a:extLst>
          </p:cNvPr>
          <p:cNvSpPr txBox="1"/>
          <p:nvPr/>
        </p:nvSpPr>
        <p:spPr>
          <a:xfrm>
            <a:off x="350877" y="373961"/>
            <a:ext cx="423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진행 상황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(3~4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주차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301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FAC7F4ED-642F-43D4-AE9F-08E35326A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63" y="461548"/>
            <a:ext cx="7335274" cy="5934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27500C-9F4F-4B79-9E55-453A1BDC8FE0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17. Frequency</a:t>
            </a: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_10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회미만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1/2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176121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2597D0D3-0EC4-45D5-A767-D7976C01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82FA7-A125-4141-822B-EDDB3AEC9DE2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18. Period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</a:t>
            </a:r>
            <a:r>
              <a:rPr lang="ko-KR" altLang="en-US" sz="2000" spc="-1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초단기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단기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486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B7A9E2-D64B-4794-B0E2-8F8AD810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F93205-1724-43E2-ADD2-35E6EBE0C437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18. Period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_2</a:t>
            </a:r>
            <a:r>
              <a:rPr lang="ko-KR" altLang="en-US" sz="2000" spc="-1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년이후부터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매우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다소 증가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원인파악 필요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3215F1-46FF-48ED-908A-5CB1C120327A}"/>
              </a:ext>
            </a:extLst>
          </p:cNvPr>
          <p:cNvSpPr/>
          <p:nvPr/>
        </p:nvSpPr>
        <p:spPr>
          <a:xfrm>
            <a:off x="7916091" y="5017404"/>
            <a:ext cx="1541418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2043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51C128-4D1C-402D-BB5F-6BAF0D8E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9" y="1559354"/>
            <a:ext cx="9056914" cy="3765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7278D4-1279-4E1A-951B-EAF8773B891C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19. EDA 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방문일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일간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55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3FAC0B-A6E2-4C22-B8F4-E7E3A2B3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33A044-2060-41FF-9E43-8869EF13507F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19. EDA 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방문월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685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EEF540-27AB-4C8B-8FF0-731ED736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3BD2B-07B8-46CB-B34E-588ED01847FC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19. EDA 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방문주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23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B32371-05CD-4ECE-B2A5-B092995D1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CC451-09C3-475F-AB61-CF6E7B07C496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19. EDA 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방문일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9BFA8F-8275-4C71-B7F3-79D30C3CEC86}"/>
              </a:ext>
            </a:extLst>
          </p:cNvPr>
          <p:cNvSpPr/>
          <p:nvPr/>
        </p:nvSpPr>
        <p:spPr>
          <a:xfrm>
            <a:off x="5818260" y="4990011"/>
            <a:ext cx="4911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8578DF-4ACF-4643-842F-C862F6DB8623}"/>
              </a:ext>
            </a:extLst>
          </p:cNvPr>
          <p:cNvSpPr/>
          <p:nvPr/>
        </p:nvSpPr>
        <p:spPr>
          <a:xfrm>
            <a:off x="7093130" y="4990011"/>
            <a:ext cx="24819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6B988A-4DC9-4BAD-AE5A-DF060DF09CDB}"/>
              </a:ext>
            </a:extLst>
          </p:cNvPr>
          <p:cNvSpPr/>
          <p:nvPr/>
        </p:nvSpPr>
        <p:spPr>
          <a:xfrm>
            <a:off x="8412482" y="3278777"/>
            <a:ext cx="1711232" cy="75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Peak, </a:t>
            </a:r>
            <a:r>
              <a:rPr lang="ko-KR" altLang="en-US" spc="-150" dirty="0"/>
              <a:t>빈칸</a:t>
            </a:r>
            <a:endParaRPr lang="en-US" altLang="ko-KR" spc="-150" dirty="0"/>
          </a:p>
          <a:p>
            <a:pPr algn="ctr"/>
            <a:r>
              <a:rPr lang="ko-KR" altLang="en-US" spc="-150" dirty="0"/>
              <a:t>해석은</a:t>
            </a:r>
            <a:r>
              <a:rPr lang="en-US" altLang="ko-KR" spc="-150" dirty="0"/>
              <a:t>??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4022315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1BB5F-F573-4932-AF75-EC7136DC742E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20. EDA 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방문일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일간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44BF0-8D80-4437-954C-2D89DE33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62" y="1240205"/>
            <a:ext cx="8139695" cy="48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52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29C406-C40F-4288-9BB9-C6B8FF98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C6359D-4476-4E5B-95C9-4BBF4FB92198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20. EDA 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방문월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34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B1DFEB-C776-4461-9D33-A38B1B465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215C6-15EE-4A85-BB70-FAAB4A892197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20. EDA 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방문주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22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73F041-8C3B-4B52-AE45-91F2ED6D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62" y="1311399"/>
            <a:ext cx="5178994" cy="1802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09B50C-C8E6-40A5-9422-C98F01CF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62" y="3131430"/>
            <a:ext cx="5190478" cy="1756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971452-26E3-435C-8CCD-0666148C9C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8"/>
          <a:stretch/>
        </p:blipFill>
        <p:spPr>
          <a:xfrm>
            <a:off x="6175129" y="4905528"/>
            <a:ext cx="5186211" cy="1814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F5F42-BCF0-41D7-897B-3B86929C56AE}"/>
              </a:ext>
            </a:extLst>
          </p:cNvPr>
          <p:cNvSpPr txBox="1"/>
          <p:nvPr/>
        </p:nvSpPr>
        <p:spPr>
          <a:xfrm>
            <a:off x="350877" y="373961"/>
            <a:ext cx="1102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1_1.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분류체계 실질적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개선중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-Old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카테고리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파악 어려운 제품명</a:t>
            </a:r>
            <a:endParaRPr lang="ko-KR" altLang="en-US" sz="16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436D92-F37F-445F-9587-8CE58A4B4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77" y="1552717"/>
            <a:ext cx="6051911" cy="130386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1014F9C-6CE2-4298-8352-745D86A40BCB}"/>
              </a:ext>
            </a:extLst>
          </p:cNvPr>
          <p:cNvSpPr/>
          <p:nvPr/>
        </p:nvSpPr>
        <p:spPr>
          <a:xfrm>
            <a:off x="3095897" y="2011680"/>
            <a:ext cx="3079232" cy="892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550E20-0ACC-4284-A508-7B77CC914A97}"/>
              </a:ext>
            </a:extLst>
          </p:cNvPr>
          <p:cNvSpPr/>
          <p:nvPr/>
        </p:nvSpPr>
        <p:spPr>
          <a:xfrm>
            <a:off x="6618514" y="5421086"/>
            <a:ext cx="2068286" cy="1436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919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7C614E-423A-47A5-9B6D-B6BDB0088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DCBC58-EE74-45AA-9633-60912505EEB5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20. EDA 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방문일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A9AC29-7147-45AC-AD40-076596449918}"/>
              </a:ext>
            </a:extLst>
          </p:cNvPr>
          <p:cNvSpPr/>
          <p:nvPr/>
        </p:nvSpPr>
        <p:spPr>
          <a:xfrm>
            <a:off x="5818260" y="4990011"/>
            <a:ext cx="4911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18F35-020A-44FE-8606-376448C1EFC6}"/>
              </a:ext>
            </a:extLst>
          </p:cNvPr>
          <p:cNvSpPr/>
          <p:nvPr/>
        </p:nvSpPr>
        <p:spPr>
          <a:xfrm>
            <a:off x="7093130" y="4990011"/>
            <a:ext cx="24819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744F7D-0484-4628-87F1-779493219982}"/>
              </a:ext>
            </a:extLst>
          </p:cNvPr>
          <p:cNvSpPr/>
          <p:nvPr/>
        </p:nvSpPr>
        <p:spPr>
          <a:xfrm>
            <a:off x="8412482" y="3278777"/>
            <a:ext cx="1711232" cy="75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Peak, </a:t>
            </a:r>
            <a:r>
              <a:rPr lang="ko-KR" altLang="en-US" spc="-150" dirty="0"/>
              <a:t>빈칸</a:t>
            </a:r>
            <a:endParaRPr lang="en-US" altLang="ko-KR" spc="-150" dirty="0"/>
          </a:p>
          <a:p>
            <a:pPr algn="ctr"/>
            <a:r>
              <a:rPr lang="ko-KR" altLang="en-US" spc="-150" dirty="0"/>
              <a:t>해석은</a:t>
            </a:r>
            <a:r>
              <a:rPr lang="en-US" altLang="ko-KR" spc="-150" dirty="0"/>
              <a:t>??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527549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9E7BB4D-751B-4ACC-B86D-38A067514B5C}"/>
              </a:ext>
            </a:extLst>
          </p:cNvPr>
          <p:cNvGrpSpPr/>
          <p:nvPr/>
        </p:nvGrpSpPr>
        <p:grpSpPr>
          <a:xfrm>
            <a:off x="3953960" y="509451"/>
            <a:ext cx="3975439" cy="6244046"/>
            <a:chOff x="2250080" y="-1842478"/>
            <a:chExt cx="7739040" cy="1032152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511A020-3A58-49E3-8968-08436BE1F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38"/>
            <a:stretch/>
          </p:blipFill>
          <p:spPr>
            <a:xfrm>
              <a:off x="2253740" y="-1842478"/>
              <a:ext cx="7735380" cy="505971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FE0953C-91A3-4ADF-8E4B-129264D4C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105"/>
            <a:stretch/>
          </p:blipFill>
          <p:spPr>
            <a:xfrm>
              <a:off x="2250080" y="3212377"/>
              <a:ext cx="7735380" cy="526667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1F0D42-8402-4C40-97DB-09DBDE14D5C9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20. EDA 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방문일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C81E8A-6560-4AB3-979F-4F87BCBA4F82}"/>
              </a:ext>
            </a:extLst>
          </p:cNvPr>
          <p:cNvSpPr/>
          <p:nvPr/>
        </p:nvSpPr>
        <p:spPr>
          <a:xfrm>
            <a:off x="8412482" y="3103672"/>
            <a:ext cx="1711232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Peak, </a:t>
            </a:r>
            <a:r>
              <a:rPr lang="ko-KR" altLang="en-US" spc="-150" dirty="0"/>
              <a:t>빈칸</a:t>
            </a:r>
            <a:endParaRPr lang="en-US" altLang="ko-KR" spc="-150" dirty="0"/>
          </a:p>
          <a:p>
            <a:pPr algn="ctr"/>
            <a:r>
              <a:rPr lang="ko-KR" altLang="en-US" spc="-150" dirty="0"/>
              <a:t>기간 </a:t>
            </a:r>
            <a:r>
              <a:rPr lang="ko-KR" altLang="en-US" spc="-150" dirty="0" err="1"/>
              <a:t>겹쳐보임</a:t>
            </a:r>
            <a:endParaRPr lang="en-US" altLang="ko-KR" spc="-150" dirty="0"/>
          </a:p>
          <a:p>
            <a:pPr algn="ctr"/>
            <a:r>
              <a:rPr lang="ko-KR" altLang="en-US" spc="-150" dirty="0"/>
              <a:t>해석은</a:t>
            </a:r>
            <a:r>
              <a:rPr lang="en-US" altLang="ko-KR" spc="-150" dirty="0"/>
              <a:t>??</a:t>
            </a:r>
            <a:endParaRPr lang="ko-KR" altLang="en-US" spc="-1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D24EF5-118F-42E9-880D-1C3BA38EAB8B}"/>
              </a:ext>
            </a:extLst>
          </p:cNvPr>
          <p:cNvSpPr/>
          <p:nvPr/>
        </p:nvSpPr>
        <p:spPr>
          <a:xfrm>
            <a:off x="5818260" y="3096531"/>
            <a:ext cx="238551" cy="3439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74DAF7-1A46-4793-BD8E-D63C73BE63AA}"/>
              </a:ext>
            </a:extLst>
          </p:cNvPr>
          <p:cNvSpPr/>
          <p:nvPr/>
        </p:nvSpPr>
        <p:spPr>
          <a:xfrm>
            <a:off x="6463349" y="3103672"/>
            <a:ext cx="115734" cy="3439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91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F328A9-90B5-44CA-93F4-EFD4FBDB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12" y="1385727"/>
            <a:ext cx="8612776" cy="4426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08DC0F-BDA2-45F0-8B11-5CF5EC725D13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 EDA – Frequency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99,827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구매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(frequency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재정의 필요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763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97CC7DBB-1708-4E58-B46B-F57C50EE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43D30A-A7C2-4D09-9309-193695B1754D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 EDA – Frequency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99,827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구매 외 대부분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67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B8C65F-87BE-436A-AD35-94184470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1" y="1257877"/>
            <a:ext cx="7209540" cy="5591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97189F-8299-4CF3-B344-1A4DEC03B6D0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21. EDA – Frequency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_1, 2, 3, 4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재정의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 비율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1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구매 고객이 전체의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46.1%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450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A45AA1-4D03-410F-AC5B-30A21EE1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48" y="1405208"/>
            <a:ext cx="10090504" cy="5296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93606-0D11-4F0F-92E6-8688E7E48977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EDA – Monetary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16.7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 구매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중간값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천원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천원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 실시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231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0F7FC9C-3107-4B78-AE0C-31002ED9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60EDE-3FEA-438D-A8D1-D21A16D43EE0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EDA – Monetary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소액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945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BD6598-407F-4F25-959C-CD5F97568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B6BE39-A93A-450F-BCEC-A7045F168C9E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EDA – Monetary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로그화하면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정규분포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379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D3502C-3ECF-4956-9A5A-14F19847C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D3A055-208C-484D-BD1D-235A00C8F332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EDA – Monetary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_60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만원까지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??)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4272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937C74-EBC7-4902-B3E7-11F09588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571EC-5EEF-47B5-9473-62A625382AF3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EDA – Monetary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_50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만원까지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??)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8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A7F37F-FFD5-4AA9-BEFF-129CE3C13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3512" y="1178520"/>
            <a:ext cx="9324975" cy="5572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41EF8-AE8D-4A57-90FB-042614B97B4E}"/>
              </a:ext>
            </a:extLst>
          </p:cNvPr>
          <p:cNvSpPr txBox="1"/>
          <p:nvPr/>
        </p:nvSpPr>
        <p:spPr>
          <a:xfrm>
            <a:off x="350877" y="373961"/>
            <a:ext cx="1102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1_1.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분류체계 실질적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개선중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-New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카테고리</a:t>
            </a:r>
            <a:endParaRPr lang="ko-KR" altLang="en-US" sz="16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4B63A-3543-44AE-AC34-80FC82E36DB3}"/>
              </a:ext>
            </a:extLst>
          </p:cNvPr>
          <p:cNvSpPr/>
          <p:nvPr/>
        </p:nvSpPr>
        <p:spPr>
          <a:xfrm>
            <a:off x="2490651" y="1293223"/>
            <a:ext cx="3988526" cy="5457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39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DEEBBE-B86E-4395-8245-8204E2CD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E0610-6469-4BCB-A332-AA5128D9C7D7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EDA – Monetary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_30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만원까지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??)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798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65B2FD-8606-4CD7-B1A2-52E787C31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E0891E-3057-4C8C-B79F-167D412405DD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EDA – Monetary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_30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만원까지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??)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57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5126AA-26CD-45CB-A757-4981DFF96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ECC14-A9F4-48D2-AD77-7BA8993993B0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22. EDA – Monetary</a:t>
            </a: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_20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만원까지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??)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CC7811-5C2C-47AE-AAEF-397E28F0D340}"/>
              </a:ext>
            </a:extLst>
          </p:cNvPr>
          <p:cNvSpPr/>
          <p:nvPr/>
        </p:nvSpPr>
        <p:spPr>
          <a:xfrm>
            <a:off x="3657599" y="1632857"/>
            <a:ext cx="325120" cy="769441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D839C8-2C37-42C5-A3F1-F78020A3E7F9}"/>
              </a:ext>
            </a:extLst>
          </p:cNvPr>
          <p:cNvSpPr/>
          <p:nvPr/>
        </p:nvSpPr>
        <p:spPr>
          <a:xfrm>
            <a:off x="3857411" y="1194201"/>
            <a:ext cx="325120" cy="489455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4345C7-639B-4B14-A90D-57193593CDC9}"/>
              </a:ext>
            </a:extLst>
          </p:cNvPr>
          <p:cNvSpPr/>
          <p:nvPr/>
        </p:nvSpPr>
        <p:spPr>
          <a:xfrm>
            <a:off x="4250261" y="1683656"/>
            <a:ext cx="325120" cy="718642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9D4C88-C927-4662-B890-2FB428D6B68B}"/>
              </a:ext>
            </a:extLst>
          </p:cNvPr>
          <p:cNvSpPr/>
          <p:nvPr/>
        </p:nvSpPr>
        <p:spPr>
          <a:xfrm>
            <a:off x="4558446" y="2554695"/>
            <a:ext cx="325120" cy="50638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1FD41E-25BA-4A5E-A909-F9C3A846EE19}"/>
              </a:ext>
            </a:extLst>
          </p:cNvPr>
          <p:cNvSpPr/>
          <p:nvPr/>
        </p:nvSpPr>
        <p:spPr>
          <a:xfrm>
            <a:off x="7308436" y="1269094"/>
            <a:ext cx="2347069" cy="129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튀는 부분 발견</a:t>
            </a:r>
            <a:endParaRPr lang="en-US" altLang="ko-KR" spc="-150" dirty="0"/>
          </a:p>
          <a:p>
            <a:pPr algn="ctr"/>
            <a:r>
              <a:rPr lang="ko-KR" altLang="en-US" spc="-150" dirty="0"/>
              <a:t>어떻게 활용</a:t>
            </a:r>
            <a:r>
              <a:rPr lang="en-US" altLang="ko-KR" spc="-150" dirty="0"/>
              <a:t>?</a:t>
            </a:r>
          </a:p>
          <a:p>
            <a:pPr algn="ctr"/>
            <a:r>
              <a:rPr lang="ko-KR" altLang="en-US" spc="-150" dirty="0"/>
              <a:t>신제품 가격 결정</a:t>
            </a:r>
            <a:r>
              <a:rPr lang="en-US" altLang="ko-KR" spc="-150" dirty="0"/>
              <a:t>?</a:t>
            </a:r>
          </a:p>
          <a:p>
            <a:pPr algn="ctr"/>
            <a:r>
              <a:rPr lang="ko-KR" altLang="en-US" spc="-150" dirty="0"/>
              <a:t>세트상품 가격 결정</a:t>
            </a:r>
            <a:r>
              <a:rPr lang="en-US" altLang="ko-KR" spc="-15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2721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51D9E7-5D85-4201-8488-F011F16C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93" y="1618690"/>
            <a:ext cx="10631211" cy="4494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1D3E3-5B88-4ECC-9582-09E201A6EEEC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 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20%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차지하는 총 매출 비중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_R/ F/ M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 각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0.8</a:t>
            </a:r>
            <a:r>
              <a:rPr lang="ko-KR" altLang="en-US" sz="2000" spc="-1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분위수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(2018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3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30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천원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9648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EFF895-3720-45CB-B0C3-23FFFACB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20" y="1507067"/>
            <a:ext cx="10418037" cy="46977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770502-6A1C-4E5A-BBDD-92FACDB53986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 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20%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차지하는 총 매출 비중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개월에서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개월로 </a:t>
            </a:r>
            <a:r>
              <a:rPr lang="ko-KR" altLang="en-US" sz="2000" spc="-150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분석시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큰 상승 보임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Frequency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정의 필요</a:t>
            </a:r>
            <a:endParaRPr lang="en-US" altLang="ko-KR" sz="2000" spc="-1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8376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DE215-956B-4FFE-A7F1-32FA4737F3C7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23. 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분석기준 합의 필요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(&gt;=)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초과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(&gt;)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사용시 큰 차이 발생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1200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부분 해석 및 합의 필요</a:t>
            </a:r>
            <a:endParaRPr lang="en-US" altLang="ko-KR" sz="2000" spc="-1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EC3236-3A52-4913-9A08-56EABF62D9C4}"/>
              </a:ext>
            </a:extLst>
          </p:cNvPr>
          <p:cNvGrpSpPr/>
          <p:nvPr/>
        </p:nvGrpSpPr>
        <p:grpSpPr>
          <a:xfrm>
            <a:off x="253996" y="2050782"/>
            <a:ext cx="11670658" cy="2381860"/>
            <a:chOff x="1045029" y="1830647"/>
            <a:chExt cx="9934171" cy="202746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B95D29-D760-4788-9D6F-32D53DE6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663"/>
            <a:stretch/>
          </p:blipFill>
          <p:spPr>
            <a:xfrm>
              <a:off x="1240973" y="1830647"/>
              <a:ext cx="9738227" cy="202746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924C211-D454-49AA-897F-A4D32E4DEF53}"/>
                </a:ext>
              </a:extLst>
            </p:cNvPr>
            <p:cNvSpPr/>
            <p:nvPr/>
          </p:nvSpPr>
          <p:spPr>
            <a:xfrm>
              <a:off x="5942691" y="3136353"/>
              <a:ext cx="353606" cy="292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D2C4D57-C970-4CAB-B8C7-6BE5FCAC0C93}"/>
                </a:ext>
              </a:extLst>
            </p:cNvPr>
            <p:cNvSpPr/>
            <p:nvPr/>
          </p:nvSpPr>
          <p:spPr>
            <a:xfrm>
              <a:off x="1045029" y="3367131"/>
              <a:ext cx="4127862" cy="43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396BB5-9EC5-45F6-9C63-F8E6612EE4A6}"/>
              </a:ext>
            </a:extLst>
          </p:cNvPr>
          <p:cNvGrpSpPr/>
          <p:nvPr/>
        </p:nvGrpSpPr>
        <p:grpSpPr>
          <a:xfrm>
            <a:off x="253995" y="5015595"/>
            <a:ext cx="11670659" cy="1222108"/>
            <a:chOff x="1045028" y="3801291"/>
            <a:chExt cx="9934172" cy="104027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4359CD-D74A-477C-9B5C-378D62AA5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450"/>
            <a:stretch/>
          </p:blipFill>
          <p:spPr>
            <a:xfrm>
              <a:off x="1240973" y="3801291"/>
              <a:ext cx="9738227" cy="104027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12BDA9-21B1-4BD6-8086-3DCC85E0E11B}"/>
                </a:ext>
              </a:extLst>
            </p:cNvPr>
            <p:cNvSpPr/>
            <p:nvPr/>
          </p:nvSpPr>
          <p:spPr>
            <a:xfrm>
              <a:off x="1045028" y="4323708"/>
              <a:ext cx="5995851" cy="43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0FA263-205A-4BCF-9C74-8AD809DD70EC}"/>
                </a:ext>
              </a:extLst>
            </p:cNvPr>
            <p:cNvSpPr/>
            <p:nvPr/>
          </p:nvSpPr>
          <p:spPr>
            <a:xfrm>
              <a:off x="7001689" y="4083313"/>
              <a:ext cx="353606" cy="292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5BE745-BEEC-482E-9284-3CDD3506AF0D}"/>
              </a:ext>
            </a:extLst>
          </p:cNvPr>
          <p:cNvSpPr/>
          <p:nvPr/>
        </p:nvSpPr>
        <p:spPr>
          <a:xfrm>
            <a:off x="5365531" y="4219415"/>
            <a:ext cx="2377542" cy="875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</a:rPr>
              <a:t>이상</a:t>
            </a:r>
            <a:r>
              <a:rPr lang="en-US" altLang="ko-KR" sz="2000" b="1" spc="-150" dirty="0">
                <a:solidFill>
                  <a:srgbClr val="FF0000"/>
                </a:solidFill>
              </a:rPr>
              <a:t>?? </a:t>
            </a:r>
            <a:r>
              <a:rPr lang="ko-KR" altLang="en-US" sz="2000" b="1" spc="-150" dirty="0">
                <a:solidFill>
                  <a:srgbClr val="FF0000"/>
                </a:solidFill>
              </a:rPr>
              <a:t>초과</a:t>
            </a:r>
            <a:r>
              <a:rPr lang="en-US" altLang="ko-KR" sz="2000" b="1" spc="-150" dirty="0">
                <a:solidFill>
                  <a:srgbClr val="FF0000"/>
                </a:solidFill>
              </a:rPr>
              <a:t>??</a:t>
            </a:r>
          </a:p>
          <a:p>
            <a:pPr algn="ctr"/>
            <a:r>
              <a:rPr lang="ko-KR" altLang="en-US" sz="2000" b="1" spc="-150" dirty="0">
                <a:solidFill>
                  <a:srgbClr val="FF0000"/>
                </a:solidFill>
              </a:rPr>
              <a:t>지금 정합시다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5D5886-6803-4A6D-9814-D3B0096A11E7}"/>
              </a:ext>
            </a:extLst>
          </p:cNvPr>
          <p:cNvSpPr/>
          <p:nvPr/>
        </p:nvSpPr>
        <p:spPr>
          <a:xfrm>
            <a:off x="399525" y="3289823"/>
            <a:ext cx="1573017" cy="37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/>
              <a:t>방식 </a:t>
            </a:r>
            <a:r>
              <a:rPr lang="en-US" altLang="ko-KR" sz="2000" spc="-150" dirty="0"/>
              <a:t>1 </a:t>
            </a:r>
            <a:r>
              <a:rPr lang="en-US" altLang="ko-KR" sz="1600" spc="-150" dirty="0"/>
              <a:t>(</a:t>
            </a:r>
            <a:r>
              <a:rPr lang="ko-KR" altLang="en-US" sz="1600" spc="-150" dirty="0"/>
              <a:t>이상</a:t>
            </a:r>
            <a:r>
              <a:rPr lang="en-US" altLang="ko-KR" sz="1600" spc="-150" dirty="0"/>
              <a:t>)</a:t>
            </a:r>
            <a:endParaRPr lang="ko-KR" altLang="en-US" sz="2000" spc="-1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97D539-EE57-40E6-83F0-D257EC31E10D}"/>
              </a:ext>
            </a:extLst>
          </p:cNvPr>
          <p:cNvSpPr/>
          <p:nvPr/>
        </p:nvSpPr>
        <p:spPr>
          <a:xfrm>
            <a:off x="399525" y="5046377"/>
            <a:ext cx="1573017" cy="370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/>
              <a:t>방식 </a:t>
            </a:r>
            <a:r>
              <a:rPr lang="en-US" altLang="ko-KR" sz="2000" spc="-150" dirty="0"/>
              <a:t>2 </a:t>
            </a:r>
            <a:r>
              <a:rPr lang="en-US" altLang="ko-KR" sz="1600" spc="-150" dirty="0"/>
              <a:t>(</a:t>
            </a:r>
            <a:r>
              <a:rPr lang="ko-KR" altLang="en-US" sz="1600" spc="-150" dirty="0"/>
              <a:t>초과</a:t>
            </a:r>
            <a:r>
              <a:rPr lang="en-US" altLang="ko-KR" sz="1600" spc="-150" dirty="0"/>
              <a:t>)</a:t>
            </a:r>
            <a:endParaRPr lang="ko-KR" altLang="en-US" sz="2000" spc="-150" dirty="0"/>
          </a:p>
        </p:txBody>
      </p:sp>
    </p:spTree>
    <p:extLst>
      <p:ext uri="{BB962C8B-B14F-4D97-AF65-F5344CB8AC3E}">
        <p14:creationId xmlns:p14="http://schemas.microsoft.com/office/powerpoint/2010/main" val="6187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9D4993-0167-4C82-B7E0-6A3EF88C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46" y="1355817"/>
            <a:ext cx="8098292" cy="29132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712692-4544-406B-A969-C080A02EF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10" y="4520160"/>
            <a:ext cx="7054754" cy="2250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BFD4F-9CA0-44AF-B12F-0BF8F3989EF8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24. 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점수 계산 및 고객등급 분류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장시간 소요되는 문제 개선 필요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공동작업으로 코드 통합 예정</a:t>
            </a:r>
            <a:endParaRPr lang="en-US" altLang="ko-KR" sz="2000" spc="-1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E4FBC5-3FE8-41AD-9EB9-BF8AAC9207D6}"/>
              </a:ext>
            </a:extLst>
          </p:cNvPr>
          <p:cNvSpPr/>
          <p:nvPr/>
        </p:nvSpPr>
        <p:spPr>
          <a:xfrm>
            <a:off x="1554480" y="2178411"/>
            <a:ext cx="2638697" cy="43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98DD81-035A-4C12-9032-35A50B0F8896}"/>
              </a:ext>
            </a:extLst>
          </p:cNvPr>
          <p:cNvSpPr/>
          <p:nvPr/>
        </p:nvSpPr>
        <p:spPr>
          <a:xfrm>
            <a:off x="8744623" y="1160335"/>
            <a:ext cx="1992075" cy="83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매우 </a:t>
            </a:r>
            <a:r>
              <a:rPr lang="ko-KR" altLang="en-US" sz="2000" b="1" spc="-150" dirty="0" err="1"/>
              <a:t>오래걸림</a:t>
            </a:r>
            <a:endParaRPr lang="en-US" altLang="ko-KR" sz="2000" b="1" spc="-150" dirty="0"/>
          </a:p>
          <a:p>
            <a:pPr algn="ctr"/>
            <a:r>
              <a:rPr lang="en-US" altLang="ko-KR" sz="2000" b="1" spc="-150" dirty="0"/>
              <a:t>-&gt; </a:t>
            </a:r>
            <a:r>
              <a:rPr lang="ko-KR" altLang="en-US" sz="2000" b="1" spc="-150" dirty="0"/>
              <a:t>개선책</a:t>
            </a:r>
            <a:r>
              <a:rPr lang="en-US" altLang="ko-KR" sz="2000" b="1" spc="-150" dirty="0"/>
              <a:t>??</a:t>
            </a:r>
            <a:endParaRPr lang="ko-KR" altLang="en-US" sz="2000" b="1" spc="-1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F1606F-05CF-433B-AEFF-559A2FDF7EFB}"/>
              </a:ext>
            </a:extLst>
          </p:cNvPr>
          <p:cNvSpPr/>
          <p:nvPr/>
        </p:nvSpPr>
        <p:spPr>
          <a:xfrm>
            <a:off x="8622703" y="4315109"/>
            <a:ext cx="1992075" cy="83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매우 </a:t>
            </a:r>
            <a:r>
              <a:rPr lang="ko-KR" altLang="en-US" sz="2000" b="1" spc="-150" dirty="0" err="1"/>
              <a:t>오래걸림</a:t>
            </a:r>
            <a:endParaRPr lang="en-US" altLang="ko-KR" sz="2000" b="1" spc="-150" dirty="0"/>
          </a:p>
          <a:p>
            <a:pPr algn="ctr"/>
            <a:r>
              <a:rPr lang="en-US" altLang="ko-KR" sz="2000" b="1" spc="-150" dirty="0"/>
              <a:t>-&gt; </a:t>
            </a:r>
            <a:r>
              <a:rPr lang="ko-KR" altLang="en-US" sz="2000" b="1" spc="-150" dirty="0"/>
              <a:t>개선책</a:t>
            </a:r>
            <a:r>
              <a:rPr lang="en-US" altLang="ko-KR" sz="2000" b="1" spc="-150" dirty="0"/>
              <a:t>??</a:t>
            </a:r>
            <a:endParaRPr lang="ko-KR" altLang="en-US" sz="2000" b="1" spc="-150" dirty="0"/>
          </a:p>
        </p:txBody>
      </p:sp>
    </p:spTree>
    <p:extLst>
      <p:ext uri="{BB962C8B-B14F-4D97-AF65-F5344CB8AC3E}">
        <p14:creationId xmlns:p14="http://schemas.microsoft.com/office/powerpoint/2010/main" val="228533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DD7B466-CD6C-4739-A8AD-4AA63A949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499653"/>
            <a:ext cx="7735380" cy="5858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A702D-6184-4439-A9E6-E67C9B42F657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25. 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등급 히스토그램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고르게 분포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무슨 의미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</a:t>
            </a:r>
            <a:endParaRPr lang="en-US" altLang="ko-KR" sz="2000" b="1" spc="-1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4038E2-EC22-4D6F-A761-9C7333557A8A}"/>
              </a:ext>
            </a:extLst>
          </p:cNvPr>
          <p:cNvSpPr/>
          <p:nvPr/>
        </p:nvSpPr>
        <p:spPr>
          <a:xfrm>
            <a:off x="8744624" y="1384662"/>
            <a:ext cx="1927730" cy="59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그래프 해석</a:t>
            </a:r>
            <a:r>
              <a:rPr lang="en-US" altLang="ko-KR" spc="-150" dirty="0"/>
              <a:t>??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047654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C406DD-AA32-40D8-AE2B-79DAD371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95" y="1985185"/>
            <a:ext cx="7878536" cy="2913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206BC-29B0-44BB-93B4-140038026248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26.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공동 작업 프로세스 개선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개별작업 후 취합은 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많음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git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초기 능숙할 시간 필요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en-US" altLang="ko-KR" sz="2000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RFM </a:t>
            </a:r>
            <a:r>
              <a:rPr lang="ko-KR" altLang="en-US" sz="2000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생성 이후에 공동작업</a:t>
            </a:r>
            <a:r>
              <a:rPr lang="en-US" altLang="ko-KR" sz="2000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74902D-C0A9-44C2-90B1-61EE0863F5A5}"/>
              </a:ext>
            </a:extLst>
          </p:cNvPr>
          <p:cNvSpPr/>
          <p:nvPr/>
        </p:nvSpPr>
        <p:spPr>
          <a:xfrm>
            <a:off x="1815737" y="4177028"/>
            <a:ext cx="6714309" cy="630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E102-F8F6-4BE0-B522-EBE168A5A808}"/>
              </a:ext>
            </a:extLst>
          </p:cNvPr>
          <p:cNvSpPr/>
          <p:nvPr/>
        </p:nvSpPr>
        <p:spPr>
          <a:xfrm>
            <a:off x="6335486" y="5042263"/>
            <a:ext cx="2847702" cy="69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/>
              <a:t>RFM </a:t>
            </a:r>
            <a:r>
              <a:rPr lang="ko-KR" altLang="en-US" spc="-150" dirty="0"/>
              <a:t>파일 생성 전</a:t>
            </a:r>
            <a:endParaRPr lang="en-US" altLang="ko-KR" spc="-150" dirty="0"/>
          </a:p>
          <a:p>
            <a:pPr algn="ctr"/>
            <a:r>
              <a:rPr lang="ko-KR" altLang="en-US" spc="-150" dirty="0"/>
              <a:t>변수에 대한 합의 필요</a:t>
            </a:r>
          </a:p>
        </p:txBody>
      </p:sp>
    </p:spTree>
    <p:extLst>
      <p:ext uri="{BB962C8B-B14F-4D97-AF65-F5344CB8AC3E}">
        <p14:creationId xmlns:p14="http://schemas.microsoft.com/office/powerpoint/2010/main" val="3616159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19A9C-3C17-462F-BADD-3D823501A14A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수행 고려 中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다품종 판매의 특성을 반영한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FRAT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 확장</a:t>
            </a:r>
            <a:endParaRPr lang="en-US" altLang="ko-KR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69F36C-29D1-4DB3-B38A-16858434DFCA}"/>
              </a:ext>
            </a:extLst>
          </p:cNvPr>
          <p:cNvGrpSpPr/>
          <p:nvPr/>
        </p:nvGrpSpPr>
        <p:grpSpPr>
          <a:xfrm>
            <a:off x="1875674" y="1435835"/>
            <a:ext cx="8457047" cy="5422165"/>
            <a:chOff x="6095590" y="1698170"/>
            <a:chExt cx="6100992" cy="39116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E8BC4B7-3EDC-4F91-BFD1-553A47D31843}"/>
                </a:ext>
              </a:extLst>
            </p:cNvPr>
            <p:cNvGrpSpPr/>
            <p:nvPr/>
          </p:nvGrpSpPr>
          <p:grpSpPr>
            <a:xfrm>
              <a:off x="6095590" y="1698170"/>
              <a:ext cx="6100992" cy="3911600"/>
              <a:chOff x="6095590" y="1828800"/>
              <a:chExt cx="5671625" cy="363631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A279ACE-4F8B-493E-8D19-5C79CBFA4F3C}"/>
                  </a:ext>
                </a:extLst>
              </p:cNvPr>
              <p:cNvSpPr/>
              <p:nvPr/>
            </p:nvSpPr>
            <p:spPr>
              <a:xfrm>
                <a:off x="6095590" y="2692400"/>
                <a:ext cx="5671625" cy="2772715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 descr="스크린샷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29D2CF07-9AAC-47C8-A428-DC285A7D1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411" y="1828800"/>
                <a:ext cx="5670804" cy="3416611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74CC01E-17CF-4068-B326-7A4437356222}"/>
                </a:ext>
              </a:extLst>
            </p:cNvPr>
            <p:cNvSpPr/>
            <p:nvPr/>
          </p:nvSpPr>
          <p:spPr>
            <a:xfrm>
              <a:off x="6097850" y="2552791"/>
              <a:ext cx="5854663" cy="33410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496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5944EA-D4E1-466B-B14F-6F6C4E9E9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1052379"/>
            <a:ext cx="8991600" cy="5772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37F06C-76F4-407C-9842-0C3D6817AB02}"/>
              </a:ext>
            </a:extLst>
          </p:cNvPr>
          <p:cNvSpPr txBox="1"/>
          <p:nvPr/>
        </p:nvSpPr>
        <p:spPr>
          <a:xfrm>
            <a:off x="350877" y="373961"/>
            <a:ext cx="1102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1_1.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분류체계 실질적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개선중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-New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카테고리</a:t>
            </a:r>
            <a:endParaRPr lang="ko-KR" altLang="en-US" sz="16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43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55D0BA-3E17-4EEA-8864-C5D985186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31"/>
          <a:stretch/>
        </p:blipFill>
        <p:spPr>
          <a:xfrm>
            <a:off x="688249" y="1143402"/>
            <a:ext cx="5838825" cy="21182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E590822-2EC8-4CB4-8E1E-5B2416A07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88"/>
          <a:stretch/>
        </p:blipFill>
        <p:spPr>
          <a:xfrm>
            <a:off x="5745122" y="3071809"/>
            <a:ext cx="6096000" cy="3663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9A7FF9-71D5-4A33-8CE0-39EEB441BAF9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사용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설정은 어떻게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csv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파일로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저장은 어떻게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 능숙해질 필요 있음</a:t>
            </a:r>
            <a:r>
              <a:rPr lang="en-US" altLang="ko-KR" sz="2000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!!!!</a:t>
            </a:r>
            <a:endParaRPr lang="en-US" altLang="ko-KR" sz="2000" b="1" spc="-1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E19944-CF1E-4A50-B2E3-B50569CA280B}"/>
              </a:ext>
            </a:extLst>
          </p:cNvPr>
          <p:cNvSpPr/>
          <p:nvPr/>
        </p:nvSpPr>
        <p:spPr>
          <a:xfrm>
            <a:off x="5564777" y="4571999"/>
            <a:ext cx="3383279" cy="2118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2324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D5672E-DA35-48F0-ADFB-0937D70FF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54" y="996047"/>
            <a:ext cx="7735380" cy="58586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D1B669-D9ED-40CD-9327-3A2D98998755}"/>
              </a:ext>
            </a:extLst>
          </p:cNvPr>
          <p:cNvSpPr/>
          <p:nvPr/>
        </p:nvSpPr>
        <p:spPr>
          <a:xfrm>
            <a:off x="8689104" y="836022"/>
            <a:ext cx="1927730" cy="59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그래프 해석</a:t>
            </a:r>
            <a:r>
              <a:rPr lang="en-US" altLang="ko-KR" spc="-150" dirty="0"/>
              <a:t>??</a:t>
            </a:r>
            <a:endParaRPr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89C3F-7855-44E5-A005-E7B92BAEE69F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사용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0B37C-0AFE-41DE-B9B4-007625B5053D}"/>
              </a:ext>
            </a:extLst>
          </p:cNvPr>
          <p:cNvSpPr/>
          <p:nvPr/>
        </p:nvSpPr>
        <p:spPr>
          <a:xfrm>
            <a:off x="4376058" y="3657599"/>
            <a:ext cx="1306286" cy="2826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24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BBBEB3-C10D-4F0E-B764-22263533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77" y="996047"/>
            <a:ext cx="7735380" cy="58586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F98D5A5-4AEE-4F6F-AE42-B4AFB7D93310}"/>
              </a:ext>
            </a:extLst>
          </p:cNvPr>
          <p:cNvSpPr/>
          <p:nvPr/>
        </p:nvSpPr>
        <p:spPr>
          <a:xfrm>
            <a:off x="9188760" y="1058092"/>
            <a:ext cx="1927730" cy="59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그래프 해석</a:t>
            </a:r>
            <a:r>
              <a:rPr lang="en-US" altLang="ko-KR" spc="-150" dirty="0"/>
              <a:t>??</a:t>
            </a:r>
            <a:endParaRPr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F42DB-7947-477E-A633-B569C5B54FCB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사용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0D187E-35D1-4885-9B84-AA60BC8B750C}"/>
              </a:ext>
            </a:extLst>
          </p:cNvPr>
          <p:cNvSpPr/>
          <p:nvPr/>
        </p:nvSpPr>
        <p:spPr>
          <a:xfrm>
            <a:off x="3834016" y="747850"/>
            <a:ext cx="933927" cy="1198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7624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1C18159-5ED3-4EAD-BEF2-E32F4AFC3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1012825"/>
            <a:ext cx="7735380" cy="58586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4C241D-5D2E-4259-A05C-3A1EE9E891A8}"/>
              </a:ext>
            </a:extLst>
          </p:cNvPr>
          <p:cNvSpPr/>
          <p:nvPr/>
        </p:nvSpPr>
        <p:spPr>
          <a:xfrm>
            <a:off x="9397767" y="996047"/>
            <a:ext cx="1927730" cy="59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그래프 해석</a:t>
            </a:r>
            <a:r>
              <a:rPr lang="en-US" altLang="ko-KR" spc="-150" dirty="0"/>
              <a:t>??</a:t>
            </a:r>
            <a:endParaRPr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E860C-FF76-4FBC-B1AC-561622DE144D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사용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5746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1D0695E-999D-4BC9-9916-0BF95AC37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996047"/>
            <a:ext cx="7735380" cy="58586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8E9F68F-BFF1-4A92-9C09-ED73E4236C64}"/>
              </a:ext>
            </a:extLst>
          </p:cNvPr>
          <p:cNvSpPr/>
          <p:nvPr/>
        </p:nvSpPr>
        <p:spPr>
          <a:xfrm>
            <a:off x="8744624" y="1384662"/>
            <a:ext cx="1927730" cy="59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그래프 해석</a:t>
            </a:r>
            <a:r>
              <a:rPr lang="en-US" altLang="ko-KR" spc="-150" dirty="0"/>
              <a:t>??</a:t>
            </a:r>
            <a:endParaRPr lang="ko-KR" altLang="en-US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B8F0C-AD18-46D5-86C7-AA230C8804C9}"/>
              </a:ext>
            </a:extLst>
          </p:cNvPr>
          <p:cNvSpPr txBox="1"/>
          <p:nvPr/>
        </p:nvSpPr>
        <p:spPr>
          <a:xfrm>
            <a:off x="350877" y="373961"/>
            <a:ext cx="1102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_RFM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사용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163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F0907-018F-4E61-94D9-C1C1D75BC93A}"/>
              </a:ext>
            </a:extLst>
          </p:cNvPr>
          <p:cNvSpPr txBox="1"/>
          <p:nvPr/>
        </p:nvSpPr>
        <p:spPr>
          <a:xfrm>
            <a:off x="1775637" y="2724695"/>
            <a:ext cx="865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E.O.D</a:t>
            </a:r>
          </a:p>
        </p:txBody>
      </p:sp>
    </p:spTree>
    <p:extLst>
      <p:ext uri="{BB962C8B-B14F-4D97-AF65-F5344CB8AC3E}">
        <p14:creationId xmlns:p14="http://schemas.microsoft.com/office/powerpoint/2010/main" val="219247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4F6A731-9F68-41EE-8BB7-8690AE3CC232}"/>
              </a:ext>
            </a:extLst>
          </p:cNvPr>
          <p:cNvGrpSpPr/>
          <p:nvPr/>
        </p:nvGrpSpPr>
        <p:grpSpPr>
          <a:xfrm>
            <a:off x="2750990" y="931332"/>
            <a:ext cx="6910143" cy="5784896"/>
            <a:chOff x="2996384" y="1148290"/>
            <a:chExt cx="4572816" cy="382817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6108EB-8555-4098-9058-E0A3FD35F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2030"/>
            <a:stretch/>
          </p:blipFill>
          <p:spPr>
            <a:xfrm>
              <a:off x="2996384" y="1148291"/>
              <a:ext cx="2085225" cy="3828178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EACFBAD-5E0F-4BBE-A0F5-208D0BA0FE50}"/>
                </a:ext>
              </a:extLst>
            </p:cNvPr>
            <p:cNvGrpSpPr/>
            <p:nvPr/>
          </p:nvGrpSpPr>
          <p:grpSpPr>
            <a:xfrm>
              <a:off x="5339294" y="1148290"/>
              <a:ext cx="2229906" cy="3828179"/>
              <a:chOff x="5339294" y="237067"/>
              <a:chExt cx="2028825" cy="348297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E6C736B-C374-4455-8F01-8D2C3C8E6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9294" y="1148291"/>
                <a:ext cx="2028825" cy="257175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3F6E70F-FF0E-41EC-B347-AA90D55C25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16" t="81532" r="1566"/>
              <a:stretch/>
            </p:blipFill>
            <p:spPr>
              <a:xfrm>
                <a:off x="5339294" y="237067"/>
                <a:ext cx="2028825" cy="911224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F08F83-57DF-480C-9AE2-5FFF01906D26}"/>
              </a:ext>
            </a:extLst>
          </p:cNvPr>
          <p:cNvSpPr txBox="1"/>
          <p:nvPr/>
        </p:nvSpPr>
        <p:spPr>
          <a:xfrm>
            <a:off x="350877" y="373961"/>
            <a:ext cx="1102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1_2.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분류체계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개선시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충돌발생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해결중</a:t>
            </a:r>
            <a:endParaRPr lang="ko-KR" altLang="en-US" sz="1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5E87C7B-8A9E-4D13-87FD-6F0D2EADE562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취합 방식 개선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월별 데이터를 각각 받아 취합하던 것에서 전체 데이터를 한번에 합치는 방식으로 코드 개선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 개선 필요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D5DC09-5AF0-406C-B852-F3C3E90A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65" y="1187451"/>
            <a:ext cx="6162675" cy="21907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A14851A-469D-4CBA-92B6-B0615E89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28" y="2794001"/>
            <a:ext cx="7524354" cy="3889905"/>
          </a:xfrm>
          <a:prstGeom prst="rect">
            <a:avLst/>
          </a:prstGeom>
          <a:effectLst>
            <a:glow rad="139700">
              <a:srgbClr val="00B0F0">
                <a:alpha val="40000"/>
              </a:srgbClr>
            </a:glow>
          </a:effectLst>
        </p:spPr>
      </p:pic>
      <p:sp>
        <p:nvSpPr>
          <p:cNvPr id="4" name="화살표: 줄무늬가 있는 오른쪽 3">
            <a:extLst>
              <a:ext uri="{FF2B5EF4-FFF2-40B4-BE49-F238E27FC236}">
                <a16:creationId xmlns:a16="http://schemas.microsoft.com/office/drawing/2014/main" id="{E4B4C559-964C-451C-BDF1-2FDF2E11695D}"/>
              </a:ext>
            </a:extLst>
          </p:cNvPr>
          <p:cNvSpPr/>
          <p:nvPr/>
        </p:nvSpPr>
        <p:spPr>
          <a:xfrm>
            <a:off x="2960430" y="3776133"/>
            <a:ext cx="1066800" cy="123613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567A9B-337F-43C1-AAA4-B92BA9B1F1C0}"/>
              </a:ext>
            </a:extLst>
          </p:cNvPr>
          <p:cNvSpPr/>
          <p:nvPr/>
        </p:nvSpPr>
        <p:spPr>
          <a:xfrm>
            <a:off x="10162904" y="3776133"/>
            <a:ext cx="1567542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느리다</a:t>
            </a:r>
            <a:endParaRPr lang="en-US" altLang="ko-KR" spc="-150" dirty="0"/>
          </a:p>
          <a:p>
            <a:pPr algn="ctr"/>
            <a:r>
              <a:rPr lang="en-US" altLang="ko-KR" spc="-150" dirty="0"/>
              <a:t>-&gt; </a:t>
            </a:r>
            <a:r>
              <a:rPr lang="ko-KR" altLang="en-US" spc="-150" dirty="0"/>
              <a:t>개선방안</a:t>
            </a:r>
            <a:r>
              <a:rPr lang="en-US" altLang="ko-KR" spc="-150" dirty="0"/>
              <a:t>?</a:t>
            </a:r>
            <a:endParaRPr lang="ko-KR" altLang="en-US" spc="-1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C003B-1069-4B4C-B4C0-BD8F063A81C6}"/>
              </a:ext>
            </a:extLst>
          </p:cNvPr>
          <p:cNvSpPr/>
          <p:nvPr/>
        </p:nvSpPr>
        <p:spPr>
          <a:xfrm>
            <a:off x="8634551" y="5730905"/>
            <a:ext cx="1567542" cy="618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느리다</a:t>
            </a:r>
            <a:endParaRPr lang="en-US" altLang="ko-KR" spc="-150" dirty="0"/>
          </a:p>
          <a:p>
            <a:pPr algn="ctr"/>
            <a:r>
              <a:rPr lang="en-US" altLang="ko-KR" spc="-150" dirty="0"/>
              <a:t>-&gt; </a:t>
            </a:r>
            <a:r>
              <a:rPr lang="ko-KR" altLang="en-US" spc="-150" dirty="0"/>
              <a:t>개선방안</a:t>
            </a:r>
            <a:r>
              <a:rPr lang="en-US" altLang="ko-KR" spc="-150" dirty="0"/>
              <a:t>?</a:t>
            </a:r>
            <a:endParaRPr lang="ko-KR" altLang="en-US" spc="-1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18E239-379F-4981-B352-C21911E5C3B6}"/>
              </a:ext>
            </a:extLst>
          </p:cNvPr>
          <p:cNvSpPr/>
          <p:nvPr/>
        </p:nvSpPr>
        <p:spPr>
          <a:xfrm>
            <a:off x="4460839" y="3662680"/>
            <a:ext cx="4003892" cy="452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34C33D-B1CE-4DFE-A809-680FDFA8998B}"/>
              </a:ext>
            </a:extLst>
          </p:cNvPr>
          <p:cNvSpPr/>
          <p:nvPr/>
        </p:nvSpPr>
        <p:spPr>
          <a:xfrm>
            <a:off x="4460839" y="5930535"/>
            <a:ext cx="4173712" cy="261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2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721EEC-D984-40F8-AD10-8259794E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280940"/>
            <a:ext cx="11711807" cy="4803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707009-2BBF-4B98-B719-CBA9BCA1927F}"/>
              </a:ext>
            </a:extLst>
          </p:cNvPr>
          <p:cNvSpPr txBox="1"/>
          <p:nvPr/>
        </p:nvSpPr>
        <p:spPr>
          <a:xfrm>
            <a:off x="350877" y="373961"/>
            <a:ext cx="11026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데이터 통합 테이블 생성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608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만건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RFM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분석시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온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연령대 컬럼은 어떻게 쓰이나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Join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할때</a:t>
            </a:r>
            <a:r>
              <a:rPr lang="ko-KR" altLang="en-US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 </a:t>
            </a:r>
            <a:r>
              <a:rPr lang="ko-KR" altLang="en-US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안한거같음</a:t>
            </a:r>
            <a:endParaRPr lang="ko-KR" altLang="en-US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A1B3FE-0DE0-4E4B-A617-B9CFB08B0763}"/>
              </a:ext>
            </a:extLst>
          </p:cNvPr>
          <p:cNvSpPr/>
          <p:nvPr/>
        </p:nvSpPr>
        <p:spPr>
          <a:xfrm>
            <a:off x="2424313" y="5747656"/>
            <a:ext cx="4545874" cy="96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RFM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분석시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추가된 상품 세부 카테고리는 어떻게 활용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en-US" altLang="ko-KR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userRFM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테이블에 포함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 테이블로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E77622-1B0E-46A0-B6DF-279B32C8C9E1}"/>
              </a:ext>
            </a:extLst>
          </p:cNvPr>
          <p:cNvSpPr/>
          <p:nvPr/>
        </p:nvSpPr>
        <p:spPr>
          <a:xfrm>
            <a:off x="200065" y="1554480"/>
            <a:ext cx="3444471" cy="287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4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8950</TotalTime>
  <Words>1461</Words>
  <Application>Microsoft Office PowerPoint</Application>
  <PresentationFormat>와이드스크린</PresentationFormat>
  <Paragraphs>215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Segoe UI Black</vt:lpstr>
      <vt:lpstr>나눔고딕</vt:lpstr>
      <vt:lpstr>Arial</vt:lpstr>
      <vt:lpstr>나눔고딕 ExtraBold</vt:lpstr>
      <vt:lpstr>맑은 고딕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Bakky the Great</dc:creator>
  <cp:lastModifiedBy>Kim Daniel</cp:lastModifiedBy>
  <cp:revision>153</cp:revision>
  <dcterms:created xsi:type="dcterms:W3CDTF">2018-08-20T09:53:42Z</dcterms:created>
  <dcterms:modified xsi:type="dcterms:W3CDTF">2018-09-29T02:32:12Z</dcterms:modified>
</cp:coreProperties>
</file>