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4" r:id="rId1"/>
  </p:sldMasterIdLst>
  <p:notesMasterIdLst>
    <p:notesMasterId r:id="rId9"/>
  </p:notesMasterIdLst>
  <p:sldIdLst>
    <p:sldId id="264" r:id="rId2"/>
    <p:sldId id="263" r:id="rId3"/>
    <p:sldId id="265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onsolas" pitchFamily="49" charset="0"/>
      <p:regular r:id="rId10"/>
      <p:bold r:id="rId11"/>
      <p:italic r:id="rId12"/>
      <p:boldItalic r:id="rId13"/>
    </p:embeddedFont>
    <p:embeddedFont>
      <p:font typeface="Wingdings 3" pitchFamily="18" charset="2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Corbel" pitchFamily="34" charset="0"/>
      <p:regular r:id="rId23"/>
      <p:bold r:id="rId24"/>
      <p:italic r:id="rId25"/>
      <p:boldItalic r:id="rId26"/>
    </p:embeddedFont>
    <p:embeddedFont>
      <p:font typeface="Wingdings 2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3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939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en.wikipedia.org/wiki/Green_University_of_Banglade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19"/>
          <p:cNvSpPr txBox="1">
            <a:spLocks/>
          </p:cNvSpPr>
          <p:nvPr/>
        </p:nvSpPr>
        <p:spPr>
          <a:xfrm>
            <a:off x="928467" y="379827"/>
            <a:ext cx="11622372" cy="16424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3600" dirty="0" smtClean="0"/>
              <a:t>        GREEN UNIVERSITY OF BANGLADESH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DEPARTMENT OF COMPUTER SCIENCE AND ENGINEERING </a:t>
            </a:r>
            <a:endParaRPr lang="en-US" sz="4000" dirty="0"/>
          </a:p>
        </p:txBody>
      </p:sp>
      <p:sp>
        <p:nvSpPr>
          <p:cNvPr id="5" name="Google Shape;135;p19"/>
          <p:cNvSpPr txBox="1">
            <a:spLocks/>
          </p:cNvSpPr>
          <p:nvPr/>
        </p:nvSpPr>
        <p:spPr>
          <a:xfrm>
            <a:off x="1127345" y="2146495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-133350">
              <a:spcBef>
                <a:spcPts val="0"/>
              </a:spcBef>
              <a:buSzPts val="21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Presentation Topic:- Indexing and Hashing</a:t>
            </a:r>
            <a:endParaRPr lang="en-US" dirty="0"/>
          </a:p>
          <a:p>
            <a:pPr marL="0" indent="-133350">
              <a:spcBef>
                <a:spcPts val="0"/>
              </a:spcBef>
              <a:buSzPts val="2100"/>
              <a:buFont typeface="Arial"/>
              <a:buChar char="•"/>
            </a:pPr>
            <a:endParaRPr lang="en-US" dirty="0" smtClean="0">
              <a:solidFill>
                <a:schemeClr val="lt1"/>
              </a:solidFill>
            </a:endParaRPr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Name: </a:t>
            </a:r>
            <a:r>
              <a:rPr lang="en-US" dirty="0" smtClean="0">
                <a:solidFill>
                  <a:schemeClr val="lt1"/>
                </a:solidFill>
              </a:rPr>
              <a:t>Md. </a:t>
            </a:r>
            <a:r>
              <a:rPr lang="en-US" dirty="0" err="1" smtClean="0">
                <a:solidFill>
                  <a:schemeClr val="lt1"/>
                </a:solidFill>
              </a:rPr>
              <a:t>Nur</a:t>
            </a:r>
            <a:r>
              <a:rPr lang="en-US" dirty="0" smtClean="0">
                <a:solidFill>
                  <a:schemeClr val="lt1"/>
                </a:solidFill>
              </a:rPr>
              <a:t> A </a:t>
            </a:r>
            <a:r>
              <a:rPr lang="en-US" dirty="0" err="1" smtClean="0">
                <a:solidFill>
                  <a:schemeClr val="lt1"/>
                </a:solidFill>
              </a:rPr>
              <a:t>Neouse</a:t>
            </a:r>
            <a:endParaRPr lang="en-US" dirty="0" smtClean="0"/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Id:-</a:t>
            </a:r>
            <a:r>
              <a:rPr lang="en-US" dirty="0" smtClean="0">
                <a:solidFill>
                  <a:schemeClr val="lt1"/>
                </a:solidFill>
              </a:rPr>
              <a:t>193002093</a:t>
            </a:r>
            <a:endParaRPr lang="en-US" dirty="0" smtClean="0"/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Section:-</a:t>
            </a:r>
            <a:r>
              <a:rPr lang="en-US" dirty="0" smtClean="0">
                <a:solidFill>
                  <a:schemeClr val="lt1"/>
                </a:solidFill>
              </a:rPr>
              <a:t>193(DB)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Name: </a:t>
            </a:r>
            <a:r>
              <a:rPr lang="en-US" dirty="0" smtClean="0">
                <a:solidFill>
                  <a:schemeClr val="lt1"/>
                </a:solidFill>
              </a:rPr>
              <a:t>Md. </a:t>
            </a:r>
            <a:r>
              <a:rPr lang="en-US" dirty="0" err="1" smtClean="0">
                <a:solidFill>
                  <a:schemeClr val="lt1"/>
                </a:solidFill>
              </a:rPr>
              <a:t>Jakirul</a:t>
            </a:r>
            <a:r>
              <a:rPr lang="en-US" dirty="0" smtClean="0">
                <a:solidFill>
                  <a:schemeClr val="lt1"/>
                </a:solidFill>
              </a:rPr>
              <a:t> Islam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</a:rPr>
              <a:t>Id:-</a:t>
            </a:r>
            <a:r>
              <a:rPr lang="en-US" dirty="0" smtClean="0">
                <a:solidFill>
                  <a:schemeClr val="lt1"/>
                </a:solidFill>
              </a:rPr>
              <a:t>193002101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r>
              <a:rPr lang="en-US" dirty="0" smtClean="0">
                <a:solidFill>
                  <a:schemeClr val="lt1"/>
                </a:solidFill>
              </a:rPr>
              <a:t>Section</a:t>
            </a:r>
            <a:r>
              <a:rPr lang="en-US" dirty="0">
                <a:solidFill>
                  <a:schemeClr val="lt1"/>
                </a:solidFill>
              </a:rPr>
              <a:t>:-</a:t>
            </a:r>
            <a:r>
              <a:rPr lang="en-US" dirty="0" smtClean="0">
                <a:solidFill>
                  <a:schemeClr val="lt1"/>
                </a:solidFill>
              </a:rPr>
              <a:t>193(DB)</a:t>
            </a:r>
            <a:endParaRPr lang="en-US" dirty="0" smtClean="0">
              <a:solidFill>
                <a:schemeClr val="lt1"/>
              </a:solidFill>
            </a:endParaRPr>
          </a:p>
          <a:p>
            <a:pPr marL="0" indent="-133350">
              <a:spcBef>
                <a:spcPts val="1020"/>
              </a:spcBef>
              <a:buSzPts val="2100"/>
              <a:buFont typeface="Arial"/>
              <a:buChar char="•"/>
            </a:pPr>
            <a:endParaRPr lang="en-US" dirty="0"/>
          </a:p>
        </p:txBody>
      </p:sp>
      <p:sp>
        <p:nvSpPr>
          <p:cNvPr id="6" name="Google Shape;136;p19"/>
          <p:cNvSpPr txBox="1"/>
          <p:nvPr/>
        </p:nvSpPr>
        <p:spPr>
          <a:xfrm>
            <a:off x="9490619" y="6657945"/>
            <a:ext cx="2701381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2"/>
              </a:rPr>
              <a:t>This Photo</a:t>
            </a:r>
            <a:r>
              <a:rPr lang="en-US" sz="7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7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CC BY-SA</a:t>
            </a:r>
            <a:r>
              <a:rPr lang="en-US" sz="7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0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1;p20"/>
          <p:cNvSpPr txBox="1">
            <a:spLocks noGrp="1"/>
          </p:cNvSpPr>
          <p:nvPr>
            <p:ph type="title"/>
          </p:nvPr>
        </p:nvSpPr>
        <p:spPr>
          <a:xfrm>
            <a:off x="609621" y="440136"/>
            <a:ext cx="6573685" cy="97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2400" dirty="0"/>
              <a:t>INDEXING IN DBMS</a:t>
            </a:r>
            <a:endParaRPr sz="2400" dirty="0"/>
          </a:p>
        </p:txBody>
      </p:sp>
      <p:grpSp>
        <p:nvGrpSpPr>
          <p:cNvPr id="5" name="Google Shape;142;p20"/>
          <p:cNvGrpSpPr/>
          <p:nvPr/>
        </p:nvGrpSpPr>
        <p:grpSpPr>
          <a:xfrm>
            <a:off x="383230" y="1636999"/>
            <a:ext cx="8143154" cy="3306578"/>
            <a:chOff x="13207" y="1730451"/>
            <a:chExt cx="8143154" cy="3306578"/>
          </a:xfrm>
        </p:grpSpPr>
        <p:sp>
          <p:nvSpPr>
            <p:cNvPr id="6" name="Google Shape;143;p20"/>
            <p:cNvSpPr/>
            <p:nvPr/>
          </p:nvSpPr>
          <p:spPr>
            <a:xfrm>
              <a:off x="13207" y="1730451"/>
              <a:ext cx="1078053" cy="1078053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;p20"/>
            <p:cNvSpPr/>
            <p:nvPr/>
          </p:nvSpPr>
          <p:spPr>
            <a:xfrm>
              <a:off x="239598" y="1956842"/>
              <a:ext cx="625271" cy="625271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5;p20"/>
            <p:cNvSpPr/>
            <p:nvPr/>
          </p:nvSpPr>
          <p:spPr>
            <a:xfrm>
              <a:off x="1322272" y="1730451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6;p20"/>
            <p:cNvSpPr txBox="1"/>
            <p:nvPr/>
          </p:nvSpPr>
          <p:spPr>
            <a:xfrm>
              <a:off x="1322272" y="1730451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Indexing is used to optimize the performance of a database by minimizing the number of disk accesses required when a query is processed. </a:t>
              </a:r>
              <a:endParaRPr/>
            </a:p>
          </p:txBody>
        </p:sp>
        <p:sp>
          <p:nvSpPr>
            <p:cNvPr id="10" name="Google Shape;147;p20"/>
            <p:cNvSpPr/>
            <p:nvPr/>
          </p:nvSpPr>
          <p:spPr>
            <a:xfrm>
              <a:off x="4306170" y="1730451"/>
              <a:ext cx="1078053" cy="1078053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;p20"/>
            <p:cNvSpPr/>
            <p:nvPr/>
          </p:nvSpPr>
          <p:spPr>
            <a:xfrm>
              <a:off x="4532561" y="1956842"/>
              <a:ext cx="625271" cy="6252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;p20"/>
            <p:cNvSpPr/>
            <p:nvPr/>
          </p:nvSpPr>
          <p:spPr>
            <a:xfrm>
              <a:off x="5615235" y="1730451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;p20"/>
            <p:cNvSpPr txBox="1"/>
            <p:nvPr/>
          </p:nvSpPr>
          <p:spPr>
            <a:xfrm>
              <a:off x="5615235" y="1730451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The index is a type of data structure. It is used to locate and access the data in a database table quickly. </a:t>
              </a:r>
              <a:endParaRPr/>
            </a:p>
          </p:txBody>
        </p:sp>
        <p:sp>
          <p:nvSpPr>
            <p:cNvPr id="14" name="Google Shape;151;p20"/>
            <p:cNvSpPr/>
            <p:nvPr/>
          </p:nvSpPr>
          <p:spPr>
            <a:xfrm>
              <a:off x="13207" y="3958976"/>
              <a:ext cx="1078053" cy="1078053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2;p20"/>
            <p:cNvSpPr/>
            <p:nvPr/>
          </p:nvSpPr>
          <p:spPr>
            <a:xfrm>
              <a:off x="239598" y="4185368"/>
              <a:ext cx="625271" cy="6252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3;p20"/>
            <p:cNvSpPr/>
            <p:nvPr/>
          </p:nvSpPr>
          <p:spPr>
            <a:xfrm>
              <a:off x="1322272" y="3958976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4;p20"/>
            <p:cNvSpPr txBox="1"/>
            <p:nvPr/>
          </p:nvSpPr>
          <p:spPr>
            <a:xfrm>
              <a:off x="1322272" y="3958976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 is defined based on the indexing attribute.</a:t>
              </a:r>
              <a:endParaRPr dirty="0"/>
            </a:p>
          </p:txBody>
        </p:sp>
        <p:sp>
          <p:nvSpPr>
            <p:cNvPr id="18" name="Google Shape;155;p20"/>
            <p:cNvSpPr/>
            <p:nvPr/>
          </p:nvSpPr>
          <p:spPr>
            <a:xfrm>
              <a:off x="4306170" y="3958976"/>
              <a:ext cx="1078053" cy="1078053"/>
            </a:xfrm>
            <a:prstGeom prst="ellipse">
              <a:avLst/>
            </a:pr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;p20"/>
            <p:cNvSpPr/>
            <p:nvPr/>
          </p:nvSpPr>
          <p:spPr>
            <a:xfrm>
              <a:off x="4532561" y="4185368"/>
              <a:ext cx="625271" cy="6252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;p20"/>
            <p:cNvSpPr/>
            <p:nvPr/>
          </p:nvSpPr>
          <p:spPr>
            <a:xfrm>
              <a:off x="5615235" y="3958976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;p20"/>
            <p:cNvSpPr txBox="1"/>
            <p:nvPr/>
          </p:nvSpPr>
          <p:spPr>
            <a:xfrm>
              <a:off x="5615235" y="3958976"/>
              <a:ext cx="2541126" cy="1078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Ordered indices:-  The indices are usually sorted to make searching faster. The indices which are sorted are known as ordered indices. </a:t>
              </a:r>
              <a:endParaRPr/>
            </a:p>
          </p:txBody>
        </p:sp>
      </p:grpSp>
      <p:pic>
        <p:nvPicPr>
          <p:cNvPr id="22" name="Google Shape;159;p20" descr="Dia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10173" r="12278" b="-1"/>
          <a:stretch/>
        </p:blipFill>
        <p:spPr>
          <a:xfrm>
            <a:off x="8749782" y="1705445"/>
            <a:ext cx="3099769" cy="3141445"/>
          </a:xfrm>
          <a:prstGeom prst="roundRect">
            <a:avLst>
              <a:gd name="adj" fmla="val 3517"/>
            </a:avLst>
          </a:prstGeom>
          <a:noFill/>
          <a:ln w="38100" cap="flat" cmpd="sng">
            <a:solidFill>
              <a:srgbClr val="363D4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461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4;p21"/>
          <p:cNvSpPr/>
          <p:nvPr/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 cap="flat" cmpd="sng">
            <a:solidFill>
              <a:srgbClr val="363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Google Shape;165;p21" descr="Chart&#10;&#10;Description automatically generated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127344" y="1201485"/>
            <a:ext cx="9960933" cy="4433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15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idx="1"/>
          </p:nvPr>
        </p:nvSpPr>
        <p:spPr>
          <a:xfrm>
            <a:off x="221263" y="7188"/>
            <a:ext cx="11832563" cy="657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1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en-US" sz="2800" dirty="0" smtClean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en-US" sz="2800"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en-US" sz="2800" dirty="0" smtClean="0"/>
          </a:p>
          <a:p>
            <a:pPr marL="0" lvl="0" indent="0">
              <a:spcBef>
                <a:spcPts val="1160"/>
              </a:spcBef>
              <a:buClr>
                <a:srgbClr val="FFFFFF"/>
              </a:buClr>
              <a:buSzPts val="2800"/>
              <a:buNone/>
            </a:pPr>
            <a:r>
              <a:rPr lang="en-US" sz="2800" dirty="0"/>
              <a:t>Sparse index </a:t>
            </a:r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en-US" sz="2800" dirty="0" smtClean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en-US" sz="1800"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1800" dirty="0" smtClean="0"/>
              <a:t>1</a:t>
            </a:r>
            <a:r>
              <a:rPr lang="en-US" sz="1800" dirty="0"/>
              <a:t>. In the data file, index record appears only for a few items. Each item points to a block. </a:t>
            </a:r>
            <a:endParaRPr sz="1800"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en-US" sz="1800" dirty="0"/>
              <a:t>2. In this, instead of pointing to each record in the main table, the index points to the records in the main table in a gap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172" name="Google Shape;172;p22" descr="Diagram, schematic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2856" y="3535842"/>
            <a:ext cx="4121269" cy="277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idx="1"/>
          </p:nvPr>
        </p:nvSpPr>
        <p:spPr>
          <a:xfrm>
            <a:off x="1141413" y="710292"/>
            <a:ext cx="10869281" cy="636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 smtClean="0"/>
              <a:t> Clustering Index</a:t>
            </a:r>
            <a:endParaRPr lang="en-US" sz="2400" dirty="0" smtClean="0"/>
          </a:p>
          <a:p>
            <a:pPr marL="457200" lvl="0" indent="-45720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clustered index can be defined as an ordered data file. Sometimes the index is created on non-primary key columns which may not be unique for each record. </a:t>
            </a:r>
            <a:endParaRPr lang="en-US" sz="1800" dirty="0" smtClean="0"/>
          </a:p>
          <a:p>
            <a:pPr marL="457200" lvl="0" indent="-45720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-US" sz="1800" dirty="0" smtClean="0"/>
              <a:t>In </a:t>
            </a:r>
            <a:r>
              <a:rPr lang="en-US" sz="1800" dirty="0"/>
              <a:t>this case, to identify the record faster, we will group two or more columns to get the unique value and create index out of them. This method is called a clustering index.</a:t>
            </a:r>
            <a:endParaRPr sz="1800"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1800" dirty="0"/>
              <a:t> 3.  The records which have similar characteristics are grouped, and indexes are created for these group.</a:t>
            </a:r>
            <a:r>
              <a:rPr lang="en-US" sz="2400" dirty="0"/>
              <a:t> 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587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endParaRPr dirty="0"/>
          </a:p>
          <a:p>
            <a:pPr marL="285750" lvl="0" indent="-1587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endParaRPr dirty="0"/>
          </a:p>
        </p:txBody>
      </p:sp>
      <p:pic>
        <p:nvPicPr>
          <p:cNvPr id="179" name="Google Shape;179;p2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023" y="3645674"/>
            <a:ext cx="6165011" cy="262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293149" y="316301"/>
            <a:ext cx="5032074" cy="43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HASHING</a:t>
            </a:r>
            <a:endParaRPr sz="2400" dirty="0"/>
          </a:p>
        </p:txBody>
      </p:sp>
      <p:sp>
        <p:nvSpPr>
          <p:cNvPr id="185" name="Google Shape;185;p24"/>
          <p:cNvSpPr txBox="1">
            <a:spLocks noGrp="1"/>
          </p:cNvSpPr>
          <p:nvPr>
            <p:ph idx="1"/>
          </p:nvPr>
        </p:nvSpPr>
        <p:spPr>
          <a:xfrm>
            <a:off x="293149" y="754811"/>
            <a:ext cx="11660035" cy="589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 smtClean="0"/>
              <a:t>In a huge database structure, it is very inefficient to search all the index values and reach the desired data. Hashing technique is used to calculate the direct location of a data record on the disk without using index structure.</a:t>
            </a:r>
            <a:endParaRPr sz="18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  <a:p>
            <a:pPr marL="285750" lvl="0" indent="-133350" algn="l" rtl="0">
              <a:spcBef>
                <a:spcPts val="10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endParaRPr sz="2400" dirty="0"/>
          </a:p>
        </p:txBody>
      </p:sp>
      <p:pic>
        <p:nvPicPr>
          <p:cNvPr id="186" name="Google Shape;186;p2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780542"/>
            <a:ext cx="5302369" cy="330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             THANK YOU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</TotalTime>
  <Words>224</Words>
  <Application>Microsoft Office PowerPoint</Application>
  <PresentationFormat>Custom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Consolas</vt:lpstr>
      <vt:lpstr>Wingdings 3</vt:lpstr>
      <vt:lpstr>Calibri</vt:lpstr>
      <vt:lpstr>Century Gothic</vt:lpstr>
      <vt:lpstr>Corbel</vt:lpstr>
      <vt:lpstr>Wingdings</vt:lpstr>
      <vt:lpstr>Wingdings 2</vt:lpstr>
      <vt:lpstr>Metro</vt:lpstr>
      <vt:lpstr>PowerPoint Presentation</vt:lpstr>
      <vt:lpstr>INDEXING IN DBMS</vt:lpstr>
      <vt:lpstr>PowerPoint Presentation</vt:lpstr>
      <vt:lpstr>PowerPoint Presentation</vt:lpstr>
      <vt:lpstr>PowerPoint Presentation</vt:lpstr>
      <vt:lpstr>    HASHING</vt:lpstr>
      <vt:lpstr>             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modified xsi:type="dcterms:W3CDTF">2021-09-15T17:33:27Z</dcterms:modified>
</cp:coreProperties>
</file>