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103" r:id="rId1"/>
  </p:sldMasterIdLst>
  <p:notesMasterIdLst>
    <p:notesMasterId r:id="rId12"/>
  </p:notesMasterIdLst>
  <p:sldIdLst>
    <p:sldId id="269" r:id="rId2"/>
    <p:sldId id="257" r:id="rId3"/>
    <p:sldId id="258" r:id="rId4"/>
    <p:sldId id="270" r:id="rId5"/>
    <p:sldId id="260" r:id="rId6"/>
    <p:sldId id="263" r:id="rId7"/>
    <p:sldId id="261" r:id="rId8"/>
    <p:sldId id="266" r:id="rId9"/>
    <p:sldId id="267"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63669F-83C6-47E5-B192-3ED2EE0BF76D}" type="datetimeFigureOut">
              <a:rPr lang="en-US" smtClean="0"/>
              <a:t>7/23/2021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98D443-8897-4E9C-9B0F-A87DCB387178}" type="slidenum">
              <a:rPr lang="en-US" smtClean="0"/>
              <a:t>‹#›</a:t>
            </a:fld>
            <a:endParaRPr lang="en-US" dirty="0"/>
          </a:p>
        </p:txBody>
      </p:sp>
    </p:spTree>
    <p:extLst>
      <p:ext uri="{BB962C8B-B14F-4D97-AF65-F5344CB8AC3E}">
        <p14:creationId xmlns:p14="http://schemas.microsoft.com/office/powerpoint/2010/main" val="3612453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98D443-8897-4E9C-9B0F-A87DCB387178}" type="slidenum">
              <a:rPr lang="en-US" smtClean="0"/>
              <a:t>6</a:t>
            </a:fld>
            <a:endParaRPr lang="en-US" dirty="0"/>
          </a:p>
        </p:txBody>
      </p:sp>
    </p:spTree>
    <p:extLst>
      <p:ext uri="{BB962C8B-B14F-4D97-AF65-F5344CB8AC3E}">
        <p14:creationId xmlns:p14="http://schemas.microsoft.com/office/powerpoint/2010/main" val="8082463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B6B88E0-7F85-4078-93AE-409C0834AD0B}" type="datetime1">
              <a:rPr lang="en-US" smtClean="0"/>
              <a:t>7/23/2021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rIns="45720"/>
          <a:lstStyle/>
          <a:p>
            <a:fld id="{9DE11D14-B322-4F57-8CC7-F94E355D8279}" type="slidenum">
              <a:rPr lang="en-US" smtClean="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69285813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05448F-DA4A-41A9-8608-253E0A37396C}" type="datetime1">
              <a:rPr lang="en-US" smtClean="0"/>
              <a:t>7/23/2021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9F1BEF-148D-4DF5-A130-B0D6B1708222}" type="slidenum">
              <a:rPr lang="en-US" smtClean="0"/>
              <a:t>‹#›</a:t>
            </a:fld>
            <a:endParaRPr lang="en-US" dirty="0"/>
          </a:p>
        </p:txBody>
      </p:sp>
    </p:spTree>
    <p:extLst>
      <p:ext uri="{BB962C8B-B14F-4D97-AF65-F5344CB8AC3E}">
        <p14:creationId xmlns:p14="http://schemas.microsoft.com/office/powerpoint/2010/main" val="3053256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3F1423-F0F9-4A4C-B75B-AEE43BD36A0A}" type="datetime1">
              <a:rPr lang="en-US" smtClean="0"/>
              <a:t>7/23/2021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9F1BEF-148D-4DF5-A130-B0D6B1708222}" type="slidenum">
              <a:rPr lang="en-US" smtClean="0"/>
              <a:t>‹#›</a:t>
            </a:fld>
            <a:endParaRPr lang="en-US" dirty="0"/>
          </a:p>
        </p:txBody>
      </p:sp>
    </p:spTree>
    <p:extLst>
      <p:ext uri="{BB962C8B-B14F-4D97-AF65-F5344CB8AC3E}">
        <p14:creationId xmlns:p14="http://schemas.microsoft.com/office/powerpoint/2010/main" val="2989516947"/>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5E246D-9F4B-4CC0-BAB3-096B715AD878}" type="datetime1">
              <a:rPr lang="en-US" smtClean="0"/>
              <a:t>7/23/2021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9F1BEF-148D-4DF5-A130-B0D6B1708222}" type="slidenum">
              <a:rPr lang="en-US" smtClean="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188063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A0E209-B3AF-4FB2-A2A2-FBE768613636}" type="datetime1">
              <a:rPr lang="en-US" smtClean="0"/>
              <a:t>7/23/2021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E11D14-B322-4F57-8CC7-F94E355D8279}" type="slidenum">
              <a:rPr lang="en-US" smtClean="0"/>
              <a:t>‹#›</a:t>
            </a:fld>
            <a:endParaRPr lang="en-US" dirty="0"/>
          </a:p>
        </p:txBody>
      </p:sp>
    </p:spTree>
    <p:extLst>
      <p:ext uri="{BB962C8B-B14F-4D97-AF65-F5344CB8AC3E}">
        <p14:creationId xmlns:p14="http://schemas.microsoft.com/office/powerpoint/2010/main" val="1252393683"/>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2EC1F9-FC74-4E43-8140-18AABFD48746}" type="datetime1">
              <a:rPr lang="en-US" smtClean="0"/>
              <a:t>7/23/2021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C9F1BEF-148D-4DF5-A130-B0D6B1708222}" type="slidenum">
              <a:rPr lang="en-US" smtClean="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92666486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926FFF-E22B-4350-935A-6B895B6A3F85}" type="datetime1">
              <a:rPr lang="en-US" smtClean="0"/>
              <a:t>7/23/2021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C9F1BEF-148D-4DF5-A130-B0D6B1708222}" type="slidenum">
              <a:rPr lang="en-US" smtClean="0"/>
              <a:t>‹#›</a:t>
            </a:fld>
            <a:endParaRPr lang="en-US" dirty="0"/>
          </a:p>
        </p:txBody>
      </p:sp>
    </p:spTree>
    <p:extLst>
      <p:ext uri="{BB962C8B-B14F-4D97-AF65-F5344CB8AC3E}">
        <p14:creationId xmlns:p14="http://schemas.microsoft.com/office/powerpoint/2010/main" val="3801804740"/>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EC23C1-5102-4A53-B1C5-FA93A0733C09}" type="datetime1">
              <a:rPr lang="en-US" smtClean="0"/>
              <a:t>7/23/2021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DE11D14-B322-4F57-8CC7-F94E355D8279}" type="slidenum">
              <a:rPr lang="en-US" smtClean="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825190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E167D284-BF7B-4533-BD35-67E52455BAFF}" type="datetime1">
              <a:rPr lang="en-US" smtClean="0"/>
              <a:t>7/23/2021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DE11D14-B322-4F57-8CC7-F94E355D8279}" type="slidenum">
              <a:rPr lang="en-US" smtClean="0"/>
              <a:t>‹#›</a:t>
            </a:fld>
            <a:endParaRPr lang="en-US" dirty="0"/>
          </a:p>
        </p:txBody>
      </p:sp>
    </p:spTree>
    <p:extLst>
      <p:ext uri="{BB962C8B-B14F-4D97-AF65-F5344CB8AC3E}">
        <p14:creationId xmlns:p14="http://schemas.microsoft.com/office/powerpoint/2010/main" val="1788936150"/>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14ED6E-BD35-4836-B66E-7E561B5F83EC}" type="datetime1">
              <a:rPr lang="en-US" smtClean="0"/>
              <a:t>7/23/2021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C9F1BEF-148D-4DF5-A130-B0D6B1708222}" type="slidenum">
              <a:rPr lang="en-US" smtClean="0"/>
              <a:t>‹#›</a:t>
            </a:fld>
            <a:endParaRPr lang="en-US" dirty="0"/>
          </a:p>
        </p:txBody>
      </p:sp>
    </p:spTree>
    <p:extLst>
      <p:ext uri="{BB962C8B-B14F-4D97-AF65-F5344CB8AC3E}">
        <p14:creationId xmlns:p14="http://schemas.microsoft.com/office/powerpoint/2010/main" val="405103556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302A1A5-834F-44CD-A06F-F1F6F31E29F3}" type="datetime1">
              <a:rPr lang="en-US" smtClean="0"/>
              <a:t>7/23/2021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C9F1BEF-148D-4DF5-A130-B0D6B1708222}" type="slidenum">
              <a:rPr lang="en-US" smtClean="0"/>
              <a:t>‹#›</a:t>
            </a:fld>
            <a:endParaRPr lang="en-US" dirty="0"/>
          </a:p>
        </p:txBody>
      </p:sp>
    </p:spTree>
    <p:extLst>
      <p:ext uri="{BB962C8B-B14F-4D97-AF65-F5344CB8AC3E}">
        <p14:creationId xmlns:p14="http://schemas.microsoft.com/office/powerpoint/2010/main" val="2672629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EAD2CD8B-B641-40F9-BFB0-50684DDD95E0}" type="datetime1">
              <a:rPr lang="en-US" smtClean="0"/>
              <a:t>7/23/2021</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FC9F1BEF-148D-4DF5-A130-B0D6B1708222}" type="slidenum">
              <a:rPr lang="en-US" smtClean="0"/>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3172710"/>
      </p:ext>
    </p:extLst>
  </p:cSld>
  <p:clrMap bg1="dk1" tx1="lt1" bg2="dk2" tx2="lt2" accent1="accent1" accent2="accent2" accent3="accent3" accent4="accent4" accent5="accent5" accent6="accent6" hlink="hlink" folHlink="folHlink"/>
  <p:sldLayoutIdLst>
    <p:sldLayoutId id="2147485104" r:id="rId1"/>
    <p:sldLayoutId id="2147485105" r:id="rId2"/>
    <p:sldLayoutId id="2147485106" r:id="rId3"/>
    <p:sldLayoutId id="2147485107" r:id="rId4"/>
    <p:sldLayoutId id="2147485108" r:id="rId5"/>
    <p:sldLayoutId id="2147485109" r:id="rId6"/>
    <p:sldLayoutId id="2147485110" r:id="rId7"/>
    <p:sldLayoutId id="2147485111" r:id="rId8"/>
    <p:sldLayoutId id="2147485112" r:id="rId9"/>
    <p:sldLayoutId id="2147485113" r:id="rId10"/>
    <p:sldLayoutId id="2147485114" r:id="rId11"/>
  </p:sldLayoutIdLst>
  <p:hf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9F3894-C8C6-482F-8615-45244ED81E81}"/>
              </a:ext>
            </a:extLst>
          </p:cNvPr>
          <p:cNvSpPr txBox="1"/>
          <p:nvPr/>
        </p:nvSpPr>
        <p:spPr>
          <a:xfrm>
            <a:off x="309488" y="121031"/>
            <a:ext cx="11662117" cy="30162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prstClr val="white"/>
                </a:solidFill>
                <a:effectLst/>
                <a:uLnTx/>
                <a:uFillTx/>
                <a:latin typeface="Arial" panose="020B0604020202020204"/>
                <a:ea typeface="+mn-ea"/>
                <a:cs typeface="+mn-cs"/>
              </a:rPr>
              <a:t> </a:t>
            </a:r>
            <a:r>
              <a:rPr kumimoji="0" lang="en-US" sz="5400" b="0" i="0" u="none" strike="noStrike" kern="1200" cap="none" spc="0" normalizeH="0" baseline="0" noProof="0" dirty="0">
                <a:ln>
                  <a:noFill/>
                </a:ln>
                <a:effectLst/>
                <a:uLnTx/>
                <a:uFillTx/>
                <a:latin typeface="Arial" panose="020B0604020202020204"/>
                <a:ea typeface="+mn-ea"/>
                <a:cs typeface="+mn-cs"/>
              </a:rPr>
              <a:t>  </a:t>
            </a:r>
            <a:r>
              <a:rPr kumimoji="0" lang="en-US" sz="5400" b="0" i="0" u="none" strike="noStrike" kern="1200" cap="none" spc="0" normalizeH="0" baseline="0" noProof="0" dirty="0">
                <a:ln>
                  <a:noFill/>
                </a:ln>
                <a:solidFill>
                  <a:prstClr val="white"/>
                </a:solidFill>
                <a:effectLst/>
                <a:uLnTx/>
                <a:uFillTx/>
                <a:latin typeface="Arial" panose="020B0604020202020204"/>
                <a:ea typeface="+mn-ea"/>
                <a:cs typeface="+mn-cs"/>
              </a:rPr>
              <a:t>  </a:t>
            </a:r>
            <a:r>
              <a:rPr kumimoji="0" lang="en-US" sz="5400" b="0" i="0" u="none" strike="noStrike" kern="1200" cap="none" spc="0" normalizeH="0" baseline="0" noProof="0" dirty="0">
                <a:ln>
                  <a:noFill/>
                </a:ln>
                <a:solidFill>
                  <a:srgbClr val="00B050"/>
                </a:solidFill>
                <a:effectLst/>
                <a:uLnTx/>
                <a:uFillTx/>
                <a:latin typeface="Arial" panose="020B0604020202020204"/>
                <a:ea typeface="+mn-ea"/>
                <a:cs typeface="+mn-cs"/>
              </a:rPr>
              <a:t>Green University of Bangladesh</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Arial" panose="020B0604020202020204"/>
                <a:ea typeface="+mn-ea"/>
                <a:cs typeface="+mn-cs"/>
              </a:rPr>
              <a:t>             </a:t>
            </a:r>
            <a:r>
              <a:rPr kumimoji="0" lang="en-US" sz="3200" b="0" i="0" u="none" strike="noStrike" kern="1200" cap="none" spc="0" normalizeH="0" baseline="0" noProof="0" dirty="0">
                <a:ln>
                  <a:noFill/>
                </a:ln>
                <a:solidFill>
                  <a:srgbClr val="92D050"/>
                </a:solidFill>
                <a:effectLst/>
                <a:uLnTx/>
                <a:uFillTx/>
                <a:latin typeface="Arial" panose="020B0604020202020204"/>
                <a:ea typeface="+mn-ea"/>
                <a:cs typeface="+mn-cs"/>
              </a:rPr>
              <a:t>Department of Computer Science &amp; Engineering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92D050"/>
              </a:solidFill>
              <a:effectLst/>
              <a:uLnTx/>
              <a:uFillTx/>
              <a:latin typeface="Arial" panose="020B06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effectLst/>
                <a:uLnTx/>
                <a:uFillTx/>
                <a:latin typeface="Arial" panose="020B0604020202020204"/>
                <a:ea typeface="+mn-ea"/>
                <a:cs typeface="+mn-cs"/>
              </a:rPr>
              <a:t>                              Subject: Electrical Drives and Instrumentation                                                    </a:t>
            </a:r>
            <a:endParaRPr lang="en-US" sz="2400" noProof="0" dirty="0">
              <a:latin typeface="Arial" panose="020B060402020202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dirty="0">
                <a:ln>
                  <a:noFill/>
                </a:ln>
                <a:effectLst/>
                <a:uLnTx/>
                <a:uFillTx/>
                <a:latin typeface="Arial" panose="020B0604020202020204"/>
                <a:ea typeface="+mn-ea"/>
                <a:cs typeface="+mn-cs"/>
              </a:rPr>
              <a:t>                                              </a:t>
            </a:r>
            <a:r>
              <a:rPr kumimoji="0" lang="en-US" sz="2400" b="0" i="0" u="none" strike="noStrike" kern="1200" cap="none" spc="0" normalizeH="0" baseline="0" noProof="0" dirty="0">
                <a:ln>
                  <a:noFill/>
                </a:ln>
                <a:effectLst/>
                <a:uLnTx/>
                <a:uFillTx/>
                <a:latin typeface="Arial" panose="020B0604020202020204"/>
                <a:ea typeface="+mn-ea"/>
                <a:cs typeface="+mn-cs"/>
              </a:rPr>
              <a:t>Course Code: EEE-205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effectLst/>
                <a:uLnTx/>
                <a:uFillTx/>
                <a:latin typeface="Arial" panose="020B0604020202020204"/>
                <a:ea typeface="+mn-ea"/>
                <a:cs typeface="+mn-cs"/>
              </a:rPr>
              <a:t>                                       My Presentation topic : T</a:t>
            </a:r>
            <a:r>
              <a:rPr lang="en-US" sz="2400" dirty="0">
                <a:latin typeface="Arial" panose="020B0604020202020204"/>
              </a:rPr>
              <a:t>ransformer</a:t>
            </a:r>
            <a:endParaRPr kumimoji="0" lang="en-US" sz="1800" b="0" i="0" u="none" strike="noStrike" kern="1200" cap="none" spc="0" normalizeH="0" baseline="0" noProof="0" dirty="0">
              <a:ln>
                <a:noFill/>
              </a:ln>
              <a:effectLst/>
              <a:uLnTx/>
              <a:uFillTx/>
              <a:latin typeface="Arial" panose="020B0604020202020204"/>
              <a:ea typeface="+mn-ea"/>
              <a:cs typeface="+mn-cs"/>
            </a:endParaRPr>
          </a:p>
        </p:txBody>
      </p:sp>
      <p:sp>
        <p:nvSpPr>
          <p:cNvPr id="4" name="TextBox 3">
            <a:extLst>
              <a:ext uri="{FF2B5EF4-FFF2-40B4-BE49-F238E27FC236}">
                <a16:creationId xmlns:a16="http://schemas.microsoft.com/office/drawing/2014/main" id="{2E5B4685-FAF6-44AB-8B9E-8FC3CE61BC71}"/>
              </a:ext>
            </a:extLst>
          </p:cNvPr>
          <p:cNvSpPr txBox="1"/>
          <p:nvPr/>
        </p:nvSpPr>
        <p:spPr>
          <a:xfrm>
            <a:off x="7296445" y="3724421"/>
            <a:ext cx="3938954" cy="230832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effectLst/>
                <a:uLnTx/>
                <a:uFillTx/>
                <a:latin typeface="Arial" panose="020B0604020202020204"/>
                <a:ea typeface="+mn-ea"/>
                <a:cs typeface="+mn-cs"/>
              </a:rPr>
              <a:t>Submitted by: </a:t>
            </a:r>
            <a:endParaRPr kumimoji="0" lang="en-US" sz="1800" b="0" i="0" u="none" strike="noStrike" kern="1200" cap="none" spc="0" normalizeH="0" baseline="0" noProof="0" dirty="0">
              <a:ln>
                <a:noFill/>
              </a:ln>
              <a:effectLst/>
              <a:uLnTx/>
              <a:uFillTx/>
              <a:latin typeface="Arial" panose="020B06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Arial" panose="020B0604020202020204"/>
                <a:ea typeface="+mn-ea"/>
                <a:cs typeface="+mn-cs"/>
              </a:rPr>
              <a:t>Name          : Jakirul Islam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Arial" panose="020B0604020202020204"/>
                <a:ea typeface="+mn-ea"/>
                <a:cs typeface="+mn-cs"/>
              </a:rPr>
              <a:t>ID                :193002101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Arial" panose="020B0604020202020204"/>
              </a:rPr>
              <a:t>Section       :DB (193)</a:t>
            </a:r>
            <a:endParaRPr kumimoji="0" lang="en-US" sz="2000" b="0" i="0" u="none" strike="noStrike" kern="1200" cap="none" spc="0" normalizeH="0" baseline="0" noProof="0" dirty="0">
              <a:ln>
                <a:noFill/>
              </a:ln>
              <a:effectLst/>
              <a:uLnTx/>
              <a:uFillTx/>
              <a:latin typeface="Arial" panose="020B06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Arial" panose="020B0604020202020204"/>
                <a:ea typeface="+mn-ea"/>
                <a:cs typeface="+mn-cs"/>
              </a:rPr>
              <a:t>Department : CSE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chemeClr val="bg2"/>
              </a:solidFill>
              <a:effectLst/>
              <a:uLnTx/>
              <a:uFillTx/>
              <a:latin typeface="Arial" panose="020B06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chemeClr val="bg2"/>
              </a:solidFill>
              <a:effectLst/>
              <a:uLnTx/>
              <a:uFillTx/>
              <a:latin typeface="Arial" panose="020B0604020202020204"/>
              <a:ea typeface="+mn-ea"/>
              <a:cs typeface="+mn-cs"/>
            </a:endParaRPr>
          </a:p>
        </p:txBody>
      </p:sp>
      <p:sp>
        <p:nvSpPr>
          <p:cNvPr id="6" name="TextBox 5">
            <a:extLst>
              <a:ext uri="{FF2B5EF4-FFF2-40B4-BE49-F238E27FC236}">
                <a16:creationId xmlns:a16="http://schemas.microsoft.com/office/drawing/2014/main" id="{24D9E2BA-7C01-4E13-8D03-721FA16F9AE3}"/>
              </a:ext>
            </a:extLst>
          </p:cNvPr>
          <p:cNvSpPr txBox="1"/>
          <p:nvPr/>
        </p:nvSpPr>
        <p:spPr>
          <a:xfrm>
            <a:off x="1688123" y="3565303"/>
            <a:ext cx="5078437" cy="169277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effectLst/>
                <a:uLnTx/>
                <a:uFillTx/>
                <a:latin typeface="Arial" panose="020B0604020202020204"/>
                <a:ea typeface="+mn-ea"/>
                <a:cs typeface="+mn-cs"/>
              </a:rPr>
              <a:t>Submitted To: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Arial" panose="020B0604020202020204"/>
                <a:ea typeface="+mn-ea"/>
                <a:cs typeface="+mn-cs"/>
              </a:rPr>
              <a:t>Name            : Ms. Shahela Akter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Arial" panose="020B0604020202020204"/>
                <a:ea typeface="+mn-ea"/>
                <a:cs typeface="+mn-cs"/>
              </a:rPr>
              <a:t>Designation  : Lecturer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Arial" panose="020B0604020202020204"/>
                <a:ea typeface="+mn-ea"/>
                <a:cs typeface="+mn-cs"/>
              </a:rPr>
              <a:t>Department  : </a:t>
            </a:r>
            <a:r>
              <a:rPr lang="en-US" sz="2000" dirty="0">
                <a:latin typeface="Arial" panose="020B0604020202020204"/>
              </a:rPr>
              <a:t>EEE</a:t>
            </a:r>
            <a:endParaRPr kumimoji="0" lang="en-US" sz="2000" b="0" i="0" u="none" strike="noStrike" kern="1200" cap="none" spc="0" normalizeH="0" baseline="0" noProof="0" dirty="0">
              <a:ln>
                <a:noFill/>
              </a:ln>
              <a:effectLst/>
              <a:uLnTx/>
              <a:uFillTx/>
              <a:latin typeface="Arial" panose="020B06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Arial" panose="020B0604020202020204"/>
                <a:ea typeface="+mn-ea"/>
                <a:cs typeface="+mn-cs"/>
              </a:rPr>
              <a:t>Green university of Bangladesh</a:t>
            </a:r>
          </a:p>
        </p:txBody>
      </p:sp>
      <p:sp>
        <p:nvSpPr>
          <p:cNvPr id="3" name="Slide Number Placeholder 2">
            <a:extLst>
              <a:ext uri="{FF2B5EF4-FFF2-40B4-BE49-F238E27FC236}">
                <a16:creationId xmlns:a16="http://schemas.microsoft.com/office/drawing/2014/main" id="{88D99558-C0EE-4D83-8ECD-C1E2B90B63D1}"/>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DE11D14-B322-4F57-8CC7-F94E355D8279}" type="slidenum">
              <a:rPr kumimoji="0" lang="en-US" sz="1800" b="0" i="0" u="none" strike="noStrike" kern="1200" cap="none" spc="0" normalizeH="0" baseline="0" noProof="0" smtClean="0">
                <a:ln>
                  <a:noFill/>
                </a:ln>
                <a:solidFill>
                  <a:schemeClr val="tx1"/>
                </a:solidFill>
                <a:effectLst/>
                <a:uLnTx/>
                <a:uFillTx/>
                <a:latin typeface="Arial" panose="020B0604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800" b="0" i="0" u="none" strike="noStrike" kern="1200" cap="none" spc="0" normalizeH="0" baseline="0" noProof="0" dirty="0">
              <a:ln>
                <a:noFill/>
              </a:ln>
              <a:solidFill>
                <a:schemeClr val="tx1"/>
              </a:solidFill>
              <a:effectLst/>
              <a:uLnTx/>
              <a:uFillTx/>
              <a:latin typeface="Arial" panose="020B0604020202020204"/>
              <a:ea typeface="+mn-ea"/>
              <a:cs typeface="+mn-cs"/>
            </a:endParaRPr>
          </a:p>
        </p:txBody>
      </p:sp>
    </p:spTree>
    <p:extLst>
      <p:ext uri="{BB962C8B-B14F-4D97-AF65-F5344CB8AC3E}">
        <p14:creationId xmlns:p14="http://schemas.microsoft.com/office/powerpoint/2010/main" val="3096950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D75D8D-1A46-4DD1-AAD5-818877ADA4FD}"/>
              </a:ext>
            </a:extLst>
          </p:cNvPr>
          <p:cNvSpPr txBox="1"/>
          <p:nvPr/>
        </p:nvSpPr>
        <p:spPr>
          <a:xfrm>
            <a:off x="2459501" y="2497976"/>
            <a:ext cx="7272997" cy="1862048"/>
          </a:xfrm>
          <a:prstGeom prst="rect">
            <a:avLst/>
          </a:prstGeom>
          <a:noFill/>
        </p:spPr>
        <p:txBody>
          <a:bodyPr wrap="square" rtlCol="0">
            <a:spAutoFit/>
          </a:bodyPr>
          <a:lstStyle/>
          <a:p>
            <a:r>
              <a:rPr lang="en-US" sz="11500" dirty="0">
                <a:latin typeface="+mj-lt"/>
              </a:rPr>
              <a:t>Thank You </a:t>
            </a:r>
          </a:p>
        </p:txBody>
      </p:sp>
      <p:sp>
        <p:nvSpPr>
          <p:cNvPr id="3" name="Slide Number Placeholder 2">
            <a:extLst>
              <a:ext uri="{FF2B5EF4-FFF2-40B4-BE49-F238E27FC236}">
                <a16:creationId xmlns:a16="http://schemas.microsoft.com/office/drawing/2014/main" id="{599744BC-2BAB-4115-85BA-B3094CF9DDE2}"/>
              </a:ext>
            </a:extLst>
          </p:cNvPr>
          <p:cNvSpPr>
            <a:spLocks noGrp="1"/>
          </p:cNvSpPr>
          <p:nvPr>
            <p:ph type="sldNum" sz="quarter" idx="12"/>
          </p:nvPr>
        </p:nvSpPr>
        <p:spPr/>
        <p:txBody>
          <a:bodyPr/>
          <a:lstStyle/>
          <a:p>
            <a:fld id="{9DE11D14-B322-4F57-8CC7-F94E355D8279}" type="slidenum">
              <a:rPr lang="en-US" smtClean="0">
                <a:solidFill>
                  <a:schemeClr val="tx1"/>
                </a:solidFill>
              </a:rPr>
              <a:t>10</a:t>
            </a:fld>
            <a:endParaRPr lang="en-US" dirty="0">
              <a:solidFill>
                <a:schemeClr val="tx1"/>
              </a:solidFill>
            </a:endParaRPr>
          </a:p>
        </p:txBody>
      </p:sp>
    </p:spTree>
    <p:extLst>
      <p:ext uri="{BB962C8B-B14F-4D97-AF65-F5344CB8AC3E}">
        <p14:creationId xmlns:p14="http://schemas.microsoft.com/office/powerpoint/2010/main" val="901045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E845CE-E124-4787-8E4D-DA432FA902D0}"/>
              </a:ext>
            </a:extLst>
          </p:cNvPr>
          <p:cNvSpPr txBox="1"/>
          <p:nvPr/>
        </p:nvSpPr>
        <p:spPr>
          <a:xfrm>
            <a:off x="1983545" y="1304167"/>
            <a:ext cx="5120641" cy="3672672"/>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endParaRPr lang="en-US" b="0" i="0" dirty="0">
              <a:effectLst/>
              <a:latin typeface="Helvetica Neue"/>
            </a:endParaRPr>
          </a:p>
          <a:p>
            <a:pPr marL="285750" indent="-285750">
              <a:lnSpc>
                <a:spcPct val="150000"/>
              </a:lnSpc>
              <a:buFont typeface="Wingdings" panose="05000000000000000000" pitchFamily="2" charset="2"/>
              <a:buChar char="Ø"/>
            </a:pPr>
            <a:r>
              <a:rPr lang="en-US" sz="2800" b="0" i="0" dirty="0">
                <a:effectLst/>
                <a:latin typeface="Calibri" panose="020F0502020204030204" pitchFamily="34" charset="0"/>
                <a:cs typeface="Calibri" panose="020F0502020204030204" pitchFamily="34" charset="0"/>
              </a:rPr>
              <a:t>Introduction </a:t>
            </a:r>
          </a:p>
          <a:p>
            <a:pPr marL="285750" indent="-285750">
              <a:lnSpc>
                <a:spcPct val="150000"/>
              </a:lnSpc>
              <a:buFont typeface="Wingdings" panose="05000000000000000000" pitchFamily="2" charset="2"/>
              <a:buChar char="Ø"/>
            </a:pPr>
            <a:r>
              <a:rPr lang="en-US" sz="2800" b="0" i="0" dirty="0">
                <a:effectLst/>
                <a:latin typeface="Calibri" panose="020F0502020204030204" pitchFamily="34" charset="0"/>
                <a:cs typeface="Calibri" panose="020F0502020204030204" pitchFamily="34" charset="0"/>
              </a:rPr>
              <a:t>Types</a:t>
            </a:r>
          </a:p>
          <a:p>
            <a:pPr marL="285750" indent="-285750">
              <a:lnSpc>
                <a:spcPct val="150000"/>
              </a:lnSpc>
              <a:buFont typeface="Wingdings" panose="05000000000000000000" pitchFamily="2" charset="2"/>
              <a:buChar char="Ø"/>
            </a:pPr>
            <a:r>
              <a:rPr lang="en-US" sz="2800" b="0" i="0" dirty="0">
                <a:effectLst/>
                <a:latin typeface="Calibri" panose="020F0502020204030204" pitchFamily="34" charset="0"/>
                <a:cs typeface="Calibri" panose="020F0502020204030204" pitchFamily="34" charset="0"/>
              </a:rPr>
              <a:t>Working  </a:t>
            </a:r>
          </a:p>
          <a:p>
            <a:pPr marL="285750" indent="-285750">
              <a:lnSpc>
                <a:spcPct val="150000"/>
              </a:lnSpc>
              <a:buFont typeface="Wingdings" panose="05000000000000000000" pitchFamily="2" charset="2"/>
              <a:buChar char="Ø"/>
            </a:pPr>
            <a:r>
              <a:rPr lang="en-US" sz="2800" b="0" i="0" dirty="0">
                <a:effectLst/>
                <a:latin typeface="Calibri" panose="020F0502020204030204" pitchFamily="34" charset="0"/>
                <a:cs typeface="Calibri" panose="020F0502020204030204" pitchFamily="34" charset="0"/>
              </a:rPr>
              <a:t>Applications</a:t>
            </a:r>
          </a:p>
          <a:p>
            <a:pPr marL="285750" indent="-285750">
              <a:lnSpc>
                <a:spcPct val="150000"/>
              </a:lnSpc>
              <a:buFont typeface="Wingdings" panose="05000000000000000000" pitchFamily="2" charset="2"/>
              <a:buChar char="Ø"/>
            </a:pPr>
            <a:r>
              <a:rPr lang="en-US" sz="2800" b="0" i="0" dirty="0">
                <a:effectLst/>
                <a:latin typeface="Calibri" panose="020F0502020204030204" pitchFamily="34" charset="0"/>
                <a:cs typeface="Calibri" panose="020F0502020204030204" pitchFamily="34" charset="0"/>
              </a:rPr>
              <a:t>Conclusion</a:t>
            </a:r>
            <a:endParaRPr lang="en-US" sz="2800" dirty="0">
              <a:latin typeface="Calibri" panose="020F0502020204030204" pitchFamily="34" charset="0"/>
              <a:cs typeface="Calibri" panose="020F0502020204030204" pitchFamily="34" charset="0"/>
            </a:endParaRPr>
          </a:p>
        </p:txBody>
      </p:sp>
      <p:sp useBgFill="1">
        <p:nvSpPr>
          <p:cNvPr id="5" name="Rectangle 4">
            <a:extLst>
              <a:ext uri="{FF2B5EF4-FFF2-40B4-BE49-F238E27FC236}">
                <a16:creationId xmlns:a16="http://schemas.microsoft.com/office/drawing/2014/main" id="{0E8CDAFF-6CE6-42AC-B5C0-9FCE68F4A78A}"/>
              </a:ext>
            </a:extLst>
          </p:cNvPr>
          <p:cNvSpPr/>
          <p:nvPr/>
        </p:nvSpPr>
        <p:spPr>
          <a:xfrm>
            <a:off x="4663440" y="326017"/>
            <a:ext cx="2865120" cy="787791"/>
          </a:xfrm>
          <a:prstGeom prst="rect">
            <a:avLst/>
          </a:prstGeom>
          <a:effectLst>
            <a:glow rad="139700">
              <a:schemeClr val="accent6">
                <a:satMod val="175000"/>
                <a:alpha val="40000"/>
              </a:schemeClr>
            </a:glow>
            <a:innerShdw blurRad="63500" dist="50800" dir="13500000">
              <a:prstClr val="black">
                <a:alpha val="50000"/>
              </a:prstClr>
            </a:innerShdw>
          </a:effectLst>
        </p:spPr>
        <p:style>
          <a:lnRef idx="2">
            <a:schemeClr val="dk1">
              <a:shade val="50000"/>
            </a:schemeClr>
          </a:lnRef>
          <a:fillRef idx="1">
            <a:schemeClr val="dk1"/>
          </a:fillRef>
          <a:effectRef idx="0">
            <a:schemeClr val="dk1"/>
          </a:effectRef>
          <a:fontRef idx="minor">
            <a:schemeClr val="lt1"/>
          </a:fontRef>
        </p:style>
        <p:txBody>
          <a:bodyPr rtlCol="0" anchor="ctr">
            <a:scene3d>
              <a:camera prst="orthographicFront"/>
              <a:lightRig rig="threePt" dir="t"/>
            </a:scene3d>
            <a:sp3d extrusionH="57150">
              <a:bevelT w="50800" h="38100" prst="riblet"/>
            </a:sp3d>
          </a:bodyPr>
          <a:lstStyle/>
          <a:p>
            <a:r>
              <a:rPr lang="en-US" sz="4800" i="0" dirty="0">
                <a:ln w="0"/>
                <a:solidFill>
                  <a:schemeClr val="tx1"/>
                </a:solidFill>
                <a:effectLst>
                  <a:innerShdw blurRad="63500" dist="50800" dir="2700000">
                    <a:prstClr val="black">
                      <a:alpha val="50000"/>
                    </a:prstClr>
                  </a:innerShdw>
                </a:effectLst>
                <a:latin typeface="Helvetica Neue"/>
              </a:rPr>
              <a:t>Contents</a:t>
            </a:r>
          </a:p>
        </p:txBody>
      </p:sp>
      <p:sp>
        <p:nvSpPr>
          <p:cNvPr id="7" name="Slide Number Placeholder 6">
            <a:extLst>
              <a:ext uri="{FF2B5EF4-FFF2-40B4-BE49-F238E27FC236}">
                <a16:creationId xmlns:a16="http://schemas.microsoft.com/office/drawing/2014/main" id="{6AC798EA-C7FF-4667-9437-DDFCBAD2CB91}"/>
              </a:ext>
            </a:extLst>
          </p:cNvPr>
          <p:cNvSpPr>
            <a:spLocks noGrp="1"/>
          </p:cNvSpPr>
          <p:nvPr>
            <p:ph type="sldNum" sz="quarter" idx="12"/>
          </p:nvPr>
        </p:nvSpPr>
        <p:spPr/>
        <p:txBody>
          <a:bodyPr/>
          <a:lstStyle/>
          <a:p>
            <a:fld id="{9DE11D14-B322-4F57-8CC7-F94E355D8279}" type="slidenum">
              <a:rPr lang="en-US" smtClean="0">
                <a:solidFill>
                  <a:schemeClr val="tx1"/>
                </a:solidFill>
              </a:rPr>
              <a:t>2</a:t>
            </a:fld>
            <a:endParaRPr lang="en-US" dirty="0">
              <a:solidFill>
                <a:schemeClr val="tx1"/>
              </a:solidFill>
            </a:endParaRPr>
          </a:p>
        </p:txBody>
      </p:sp>
    </p:spTree>
    <p:extLst>
      <p:ext uri="{BB962C8B-B14F-4D97-AF65-F5344CB8AC3E}">
        <p14:creationId xmlns:p14="http://schemas.microsoft.com/office/powerpoint/2010/main" val="3478454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E0A7F2-57EF-4CC8-AD6B-B289C50610B6}"/>
              </a:ext>
            </a:extLst>
          </p:cNvPr>
          <p:cNvSpPr txBox="1"/>
          <p:nvPr/>
        </p:nvSpPr>
        <p:spPr>
          <a:xfrm>
            <a:off x="1116585" y="1365766"/>
            <a:ext cx="8645184" cy="2677656"/>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sz="2400" b="0" i="0" dirty="0">
                <a:effectLst/>
                <a:latin typeface="Arial" panose="020B0604020202020204" pitchFamily="34" charset="0"/>
                <a:cs typeface="Arial" panose="020B0604020202020204" pitchFamily="34" charset="0"/>
              </a:rPr>
              <a:t>It is a device that changes AC electrical power at one voltage level into AC electrical power at another voltage level through the action of magnetic field, without a change in frequency. </a:t>
            </a:r>
          </a:p>
          <a:p>
            <a:pPr marL="342900" indent="-342900">
              <a:buFont typeface="Wingdings" panose="05000000000000000000" pitchFamily="2" charset="2"/>
              <a:buChar char="§"/>
            </a:pPr>
            <a:endParaRPr lang="en-US" sz="2400" b="0" i="0" dirty="0">
              <a:effectLst/>
              <a:latin typeface="Arial" panose="020B0604020202020204" pitchFamily="34" charset="0"/>
              <a:cs typeface="Arial" panose="020B0604020202020204" pitchFamily="34" charset="0"/>
            </a:endParaRPr>
          </a:p>
        </p:txBody>
      </p:sp>
      <p:sp useBgFill="1">
        <p:nvSpPr>
          <p:cNvPr id="9" name="Rectangle 8">
            <a:extLst>
              <a:ext uri="{FF2B5EF4-FFF2-40B4-BE49-F238E27FC236}">
                <a16:creationId xmlns:a16="http://schemas.microsoft.com/office/drawing/2014/main" id="{A1D0F1E6-3BC9-4678-81DF-5D5A5D21D948}"/>
              </a:ext>
            </a:extLst>
          </p:cNvPr>
          <p:cNvSpPr/>
          <p:nvPr/>
        </p:nvSpPr>
        <p:spPr>
          <a:xfrm>
            <a:off x="4326988" y="270887"/>
            <a:ext cx="3297702" cy="727919"/>
          </a:xfrm>
          <a:prstGeom prst="rect">
            <a:avLst/>
          </a:prstGeom>
          <a:effectLst>
            <a:glow rad="139700">
              <a:schemeClr val="accent6">
                <a:satMod val="175000"/>
                <a:alpha val="40000"/>
              </a:schemeClr>
            </a:glow>
          </a:effectLst>
        </p:spPr>
        <p:style>
          <a:lnRef idx="2">
            <a:schemeClr val="dk1">
              <a:shade val="50000"/>
            </a:schemeClr>
          </a:lnRef>
          <a:fillRef idx="1">
            <a:schemeClr val="dk1"/>
          </a:fillRef>
          <a:effectRef idx="0">
            <a:schemeClr val="dk1"/>
          </a:effectRef>
          <a:fontRef idx="minor">
            <a:schemeClr val="lt1"/>
          </a:fontRef>
        </p:style>
        <p:txBody>
          <a:bodyPr rtlCol="0" anchor="ctr">
            <a:scene3d>
              <a:camera prst="orthographicFront"/>
              <a:lightRig rig="threePt" dir="t"/>
            </a:scene3d>
            <a:sp3d extrusionH="57150">
              <a:bevelT w="50800" h="38100" prst="riblet"/>
            </a:sp3d>
          </a:bodyPr>
          <a:lstStyle/>
          <a:p>
            <a:r>
              <a:rPr lang="en-US" sz="4800" b="0" i="0" dirty="0">
                <a:solidFill>
                  <a:schemeClr val="tx1"/>
                </a:solidFill>
                <a:effectLst/>
                <a:latin typeface="Calibri" panose="020F0502020204030204" pitchFamily="34" charset="0"/>
                <a:cs typeface="Calibri" panose="020F0502020204030204" pitchFamily="34" charset="0"/>
              </a:rPr>
              <a:t>Introduction</a:t>
            </a:r>
            <a:endParaRPr lang="en-US" sz="4800" b="0" i="0" dirty="0">
              <a:solidFill>
                <a:schemeClr val="tx1"/>
              </a:solidFill>
              <a:effectLst/>
              <a:latin typeface="+mj-lt"/>
            </a:endParaRPr>
          </a:p>
        </p:txBody>
      </p:sp>
      <p:sp>
        <p:nvSpPr>
          <p:cNvPr id="10" name="Slide Number Placeholder 9">
            <a:extLst>
              <a:ext uri="{FF2B5EF4-FFF2-40B4-BE49-F238E27FC236}">
                <a16:creationId xmlns:a16="http://schemas.microsoft.com/office/drawing/2014/main" id="{675C953D-C870-41C9-8995-93624847C166}"/>
              </a:ext>
            </a:extLst>
          </p:cNvPr>
          <p:cNvSpPr>
            <a:spLocks noGrp="1"/>
          </p:cNvSpPr>
          <p:nvPr>
            <p:ph type="sldNum" sz="quarter" idx="12"/>
          </p:nvPr>
        </p:nvSpPr>
        <p:spPr>
          <a:xfrm>
            <a:off x="183301" y="270887"/>
            <a:ext cx="636727" cy="322851"/>
          </a:xfrm>
        </p:spPr>
        <p:txBody>
          <a:bodyPr/>
          <a:lstStyle/>
          <a:p>
            <a:fld id="{9DE11D14-B322-4F57-8CC7-F94E355D8279}" type="slidenum">
              <a:rPr lang="en-US" smtClean="0">
                <a:solidFill>
                  <a:schemeClr val="tx1"/>
                </a:solidFill>
              </a:rPr>
              <a:t>3</a:t>
            </a:fld>
            <a:endParaRPr lang="en-US" dirty="0">
              <a:solidFill>
                <a:schemeClr val="tx1"/>
              </a:solidFill>
            </a:endParaRPr>
          </a:p>
        </p:txBody>
      </p:sp>
      <p:pic>
        <p:nvPicPr>
          <p:cNvPr id="4" name="Picture 3">
            <a:extLst>
              <a:ext uri="{FF2B5EF4-FFF2-40B4-BE49-F238E27FC236}">
                <a16:creationId xmlns:a16="http://schemas.microsoft.com/office/drawing/2014/main" id="{60F60261-86A0-4C66-B2C3-FDF1F8F17068}"/>
              </a:ext>
            </a:extLst>
          </p:cNvPr>
          <p:cNvPicPr>
            <a:picLocks noChangeAspect="1"/>
          </p:cNvPicPr>
          <p:nvPr/>
        </p:nvPicPr>
        <p:blipFill>
          <a:blip r:embed="rId2"/>
          <a:stretch>
            <a:fillRect/>
          </a:stretch>
        </p:blipFill>
        <p:spPr>
          <a:xfrm>
            <a:off x="4326988" y="3735132"/>
            <a:ext cx="6348670" cy="2319208"/>
          </a:xfrm>
          <a:prstGeom prst="rect">
            <a:avLst/>
          </a:prstGeom>
        </p:spPr>
      </p:pic>
    </p:spTree>
    <p:extLst>
      <p:ext uri="{BB962C8B-B14F-4D97-AF65-F5344CB8AC3E}">
        <p14:creationId xmlns:p14="http://schemas.microsoft.com/office/powerpoint/2010/main" val="2781037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3263604-5B3B-4721-B51B-FD0845E25ABD}"/>
              </a:ext>
            </a:extLst>
          </p:cNvPr>
          <p:cNvSpPr>
            <a:spLocks noGrp="1"/>
          </p:cNvSpPr>
          <p:nvPr>
            <p:ph type="sldNum" sz="quarter" idx="12"/>
          </p:nvPr>
        </p:nvSpPr>
        <p:spPr/>
        <p:txBody>
          <a:bodyPr/>
          <a:lstStyle/>
          <a:p>
            <a:fld id="{9DE11D14-B322-4F57-8CC7-F94E355D8279}" type="slidenum">
              <a:rPr lang="en-US" smtClean="0"/>
              <a:t>4</a:t>
            </a:fld>
            <a:endParaRPr lang="en-US" dirty="0"/>
          </a:p>
        </p:txBody>
      </p:sp>
      <p:sp useBgFill="1">
        <p:nvSpPr>
          <p:cNvPr id="5" name="Rectangle 4">
            <a:extLst>
              <a:ext uri="{FF2B5EF4-FFF2-40B4-BE49-F238E27FC236}">
                <a16:creationId xmlns:a16="http://schemas.microsoft.com/office/drawing/2014/main" id="{F608722E-F28D-47EA-92CC-B38B46154400}"/>
              </a:ext>
            </a:extLst>
          </p:cNvPr>
          <p:cNvSpPr/>
          <p:nvPr/>
        </p:nvSpPr>
        <p:spPr>
          <a:xfrm>
            <a:off x="3081201" y="164592"/>
            <a:ext cx="6344152" cy="693537"/>
          </a:xfrm>
          <a:prstGeom prst="rect">
            <a:avLst/>
          </a:prstGeom>
          <a:effectLst>
            <a:glow rad="139700">
              <a:schemeClr val="accent6">
                <a:satMod val="175000"/>
                <a:alpha val="40000"/>
              </a:schemeClr>
            </a:glow>
          </a:effectLst>
        </p:spPr>
        <p:style>
          <a:lnRef idx="2">
            <a:schemeClr val="dk1">
              <a:shade val="50000"/>
            </a:schemeClr>
          </a:lnRef>
          <a:fillRef idx="1">
            <a:schemeClr val="dk1"/>
          </a:fillRef>
          <a:effectRef idx="0">
            <a:schemeClr val="dk1"/>
          </a:effectRef>
          <a:fontRef idx="minor">
            <a:schemeClr val="lt1"/>
          </a:fontRef>
        </p:style>
        <p:txBody>
          <a:bodyPr rtlCol="0" anchor="ctr">
            <a:scene3d>
              <a:camera prst="orthographicFront"/>
              <a:lightRig rig="threePt" dir="t"/>
            </a:scene3d>
            <a:sp3d extrusionH="57150">
              <a:bevelT w="50800" h="38100" prst="riblet"/>
            </a:sp3d>
          </a:bodyPr>
          <a:lstStyle/>
          <a:p>
            <a:r>
              <a:rPr lang="en-US" sz="4800" b="0" i="0" dirty="0">
                <a:solidFill>
                  <a:schemeClr val="tx1"/>
                </a:solidFill>
                <a:effectLst/>
                <a:latin typeface="+mj-lt"/>
              </a:rPr>
              <a:t>Types of Transformer</a:t>
            </a:r>
          </a:p>
        </p:txBody>
      </p:sp>
      <p:pic>
        <p:nvPicPr>
          <p:cNvPr id="7" name="Picture 6">
            <a:extLst>
              <a:ext uri="{FF2B5EF4-FFF2-40B4-BE49-F238E27FC236}">
                <a16:creationId xmlns:a16="http://schemas.microsoft.com/office/drawing/2014/main" id="{C52B210F-168F-4E19-9CD7-B83104E27E42}"/>
              </a:ext>
            </a:extLst>
          </p:cNvPr>
          <p:cNvPicPr>
            <a:picLocks noChangeAspect="1"/>
          </p:cNvPicPr>
          <p:nvPr/>
        </p:nvPicPr>
        <p:blipFill>
          <a:blip r:embed="rId2"/>
          <a:stretch>
            <a:fillRect/>
          </a:stretch>
        </p:blipFill>
        <p:spPr>
          <a:xfrm>
            <a:off x="2110530" y="1246969"/>
            <a:ext cx="8566847" cy="5481158"/>
          </a:xfrm>
          <a:prstGeom prst="rect">
            <a:avLst/>
          </a:prstGeom>
        </p:spPr>
      </p:pic>
    </p:spTree>
    <p:extLst>
      <p:ext uri="{BB962C8B-B14F-4D97-AF65-F5344CB8AC3E}">
        <p14:creationId xmlns:p14="http://schemas.microsoft.com/office/powerpoint/2010/main" val="2877375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00952855-BFCD-4712-8B42-5814F8A83B88}"/>
              </a:ext>
            </a:extLst>
          </p:cNvPr>
          <p:cNvSpPr>
            <a:spLocks noGrp="1"/>
          </p:cNvSpPr>
          <p:nvPr>
            <p:ph type="sldNum" sz="quarter" idx="12"/>
          </p:nvPr>
        </p:nvSpPr>
        <p:spPr/>
        <p:txBody>
          <a:bodyPr/>
          <a:lstStyle/>
          <a:p>
            <a:fld id="{9DE11D14-B322-4F57-8CC7-F94E355D8279}" type="slidenum">
              <a:rPr lang="en-US" smtClean="0">
                <a:solidFill>
                  <a:schemeClr val="tx1"/>
                </a:solidFill>
              </a:rPr>
              <a:t>5</a:t>
            </a:fld>
            <a:endParaRPr lang="en-US" dirty="0">
              <a:solidFill>
                <a:schemeClr val="tx1"/>
              </a:solidFill>
            </a:endParaRPr>
          </a:p>
        </p:txBody>
      </p:sp>
      <p:sp>
        <p:nvSpPr>
          <p:cNvPr id="11" name="TextBox 10">
            <a:extLst>
              <a:ext uri="{FF2B5EF4-FFF2-40B4-BE49-F238E27FC236}">
                <a16:creationId xmlns:a16="http://schemas.microsoft.com/office/drawing/2014/main" id="{1AE43F92-4955-4779-A45E-9FBBBC99F693}"/>
              </a:ext>
            </a:extLst>
          </p:cNvPr>
          <p:cNvSpPr txBox="1"/>
          <p:nvPr/>
        </p:nvSpPr>
        <p:spPr>
          <a:xfrm>
            <a:off x="1297859" y="1348089"/>
            <a:ext cx="6879102" cy="1384995"/>
          </a:xfrm>
          <a:prstGeom prst="rect">
            <a:avLst/>
          </a:prstGeom>
          <a:noFill/>
        </p:spPr>
        <p:txBody>
          <a:bodyPr wrap="square" rtlCol="0">
            <a:spAutoFit/>
          </a:bodyPr>
          <a:lstStyle/>
          <a:p>
            <a:pPr marL="342900" indent="-342900">
              <a:buFont typeface="Wingdings" panose="05000000000000000000" pitchFamily="2" charset="2"/>
              <a:buChar char="Ø"/>
            </a:pPr>
            <a:r>
              <a:rPr lang="en-US" sz="2400" b="0" i="0" dirty="0">
                <a:solidFill>
                  <a:srgbClr val="FFC000"/>
                </a:solidFill>
                <a:effectLst/>
                <a:latin typeface="Helvetica Neue"/>
              </a:rPr>
              <a:t>Shell type transformer:</a:t>
            </a:r>
          </a:p>
          <a:p>
            <a:endParaRPr lang="en-US" sz="2000" b="0" i="0" dirty="0">
              <a:effectLst/>
              <a:latin typeface="Helvetica Neue"/>
            </a:endParaRPr>
          </a:p>
          <a:p>
            <a:r>
              <a:rPr lang="en-US" sz="2000" dirty="0">
                <a:latin typeface="+mj-lt"/>
              </a:rPr>
              <a:t>Its core has three limbs and two windows. Both the windings are wounded on the central limb.</a:t>
            </a:r>
          </a:p>
        </p:txBody>
      </p:sp>
      <p:sp>
        <p:nvSpPr>
          <p:cNvPr id="12" name="TextBox 11">
            <a:extLst>
              <a:ext uri="{FF2B5EF4-FFF2-40B4-BE49-F238E27FC236}">
                <a16:creationId xmlns:a16="http://schemas.microsoft.com/office/drawing/2014/main" id="{AED4B7CB-327C-4D9B-ACFA-817A2B9B2DBA}"/>
              </a:ext>
            </a:extLst>
          </p:cNvPr>
          <p:cNvSpPr txBox="1"/>
          <p:nvPr/>
        </p:nvSpPr>
        <p:spPr>
          <a:xfrm>
            <a:off x="1297859" y="3911483"/>
            <a:ext cx="6457071" cy="1384995"/>
          </a:xfrm>
          <a:prstGeom prst="rect">
            <a:avLst/>
          </a:prstGeom>
          <a:noFill/>
        </p:spPr>
        <p:txBody>
          <a:bodyPr wrap="square" rtlCol="0">
            <a:spAutoFit/>
          </a:bodyPr>
          <a:lstStyle/>
          <a:p>
            <a:pPr marL="342900" indent="-342900">
              <a:buFont typeface="Wingdings" panose="05000000000000000000" pitchFamily="2" charset="2"/>
              <a:buChar char="Ø"/>
            </a:pPr>
            <a:r>
              <a:rPr lang="en-US" sz="2400" b="0" i="0" dirty="0">
                <a:solidFill>
                  <a:srgbClr val="FFC000"/>
                </a:solidFill>
                <a:effectLst/>
                <a:latin typeface="Helvetica Neue"/>
              </a:rPr>
              <a:t>Core Type transformer:</a:t>
            </a:r>
          </a:p>
          <a:p>
            <a:endParaRPr lang="en-US" sz="2000" b="0" i="0" dirty="0">
              <a:effectLst/>
              <a:latin typeface="Helvetica Neue"/>
            </a:endParaRPr>
          </a:p>
          <a:p>
            <a:r>
              <a:rPr lang="en-US" sz="2000" dirty="0">
                <a:latin typeface="+mj-lt"/>
              </a:rPr>
              <a:t>Its core has two limbs .The windings are wounded on two limbs of the core material. </a:t>
            </a:r>
          </a:p>
        </p:txBody>
      </p:sp>
      <p:sp useBgFill="1">
        <p:nvSpPr>
          <p:cNvPr id="7" name="Rectangle 6">
            <a:extLst>
              <a:ext uri="{FF2B5EF4-FFF2-40B4-BE49-F238E27FC236}">
                <a16:creationId xmlns:a16="http://schemas.microsoft.com/office/drawing/2014/main" id="{FBF76FC6-2E9C-49E2-9E98-82AF995E5DF5}"/>
              </a:ext>
            </a:extLst>
          </p:cNvPr>
          <p:cNvSpPr/>
          <p:nvPr/>
        </p:nvSpPr>
        <p:spPr>
          <a:xfrm>
            <a:off x="3096065" y="295768"/>
            <a:ext cx="5999870" cy="660336"/>
          </a:xfrm>
          <a:prstGeom prst="rect">
            <a:avLst/>
          </a:prstGeom>
          <a:effectLst>
            <a:glow rad="139700">
              <a:schemeClr val="accent6">
                <a:satMod val="175000"/>
                <a:alpha val="40000"/>
              </a:schemeClr>
            </a:glow>
          </a:effectLst>
        </p:spPr>
        <p:style>
          <a:lnRef idx="2">
            <a:schemeClr val="dk1">
              <a:shade val="50000"/>
            </a:schemeClr>
          </a:lnRef>
          <a:fillRef idx="1">
            <a:schemeClr val="dk1"/>
          </a:fillRef>
          <a:effectRef idx="0">
            <a:schemeClr val="dk1"/>
          </a:effectRef>
          <a:fontRef idx="minor">
            <a:schemeClr val="lt1"/>
          </a:fontRef>
        </p:style>
        <p:txBody>
          <a:bodyPr rtlCol="0" anchor="ctr">
            <a:scene3d>
              <a:camera prst="orthographicFront"/>
              <a:lightRig rig="threePt" dir="t"/>
            </a:scene3d>
            <a:sp3d extrusionH="57150">
              <a:bevelT w="50800" h="38100" prst="riblet"/>
            </a:sp3d>
          </a:bodyPr>
          <a:lstStyle/>
          <a:p>
            <a:r>
              <a:rPr lang="en-US" sz="4800" b="0" i="0" dirty="0">
                <a:solidFill>
                  <a:schemeClr val="tx1"/>
                </a:solidFill>
                <a:effectLst/>
                <a:latin typeface="Helvetica Neue"/>
              </a:rPr>
              <a:t>Basis of construction</a:t>
            </a:r>
            <a:endParaRPr lang="en-US" sz="4800" b="0" i="0" dirty="0">
              <a:solidFill>
                <a:schemeClr val="tx1"/>
              </a:solidFill>
              <a:effectLst/>
              <a:latin typeface="+mj-lt"/>
            </a:endParaRPr>
          </a:p>
        </p:txBody>
      </p:sp>
      <p:pic>
        <p:nvPicPr>
          <p:cNvPr id="3" name="Picture 2">
            <a:extLst>
              <a:ext uri="{FF2B5EF4-FFF2-40B4-BE49-F238E27FC236}">
                <a16:creationId xmlns:a16="http://schemas.microsoft.com/office/drawing/2014/main" id="{4EEADA1A-9668-4E64-B095-3019803C71D8}"/>
              </a:ext>
            </a:extLst>
          </p:cNvPr>
          <p:cNvPicPr>
            <a:picLocks noChangeAspect="1"/>
          </p:cNvPicPr>
          <p:nvPr/>
        </p:nvPicPr>
        <p:blipFill>
          <a:blip r:embed="rId2"/>
          <a:stretch>
            <a:fillRect/>
          </a:stretch>
        </p:blipFill>
        <p:spPr>
          <a:xfrm>
            <a:off x="8336207" y="4176149"/>
            <a:ext cx="2463092" cy="2446181"/>
          </a:xfrm>
          <a:prstGeom prst="rect">
            <a:avLst/>
          </a:prstGeom>
        </p:spPr>
      </p:pic>
      <p:pic>
        <p:nvPicPr>
          <p:cNvPr id="5" name="Picture 4">
            <a:extLst>
              <a:ext uri="{FF2B5EF4-FFF2-40B4-BE49-F238E27FC236}">
                <a16:creationId xmlns:a16="http://schemas.microsoft.com/office/drawing/2014/main" id="{640118C3-19F3-4E46-8574-848BAE5134A9}"/>
              </a:ext>
            </a:extLst>
          </p:cNvPr>
          <p:cNvPicPr>
            <a:picLocks noChangeAspect="1"/>
          </p:cNvPicPr>
          <p:nvPr/>
        </p:nvPicPr>
        <p:blipFill>
          <a:blip r:embed="rId3"/>
          <a:stretch>
            <a:fillRect/>
          </a:stretch>
        </p:blipFill>
        <p:spPr>
          <a:xfrm>
            <a:off x="8336207" y="1290485"/>
            <a:ext cx="2463092" cy="2551283"/>
          </a:xfrm>
          <a:prstGeom prst="rect">
            <a:avLst/>
          </a:prstGeom>
        </p:spPr>
      </p:pic>
    </p:spTree>
    <p:extLst>
      <p:ext uri="{BB962C8B-B14F-4D97-AF65-F5344CB8AC3E}">
        <p14:creationId xmlns:p14="http://schemas.microsoft.com/office/powerpoint/2010/main" val="3967268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959119-11AC-45F9-9BB1-DF8EAC2216AD}"/>
              </a:ext>
            </a:extLst>
          </p:cNvPr>
          <p:cNvSpPr txBox="1"/>
          <p:nvPr/>
        </p:nvSpPr>
        <p:spPr>
          <a:xfrm>
            <a:off x="1688041" y="1536174"/>
            <a:ext cx="4745503" cy="3785652"/>
          </a:xfrm>
          <a:prstGeom prst="rect">
            <a:avLst/>
          </a:prstGeom>
          <a:noFill/>
        </p:spPr>
        <p:txBody>
          <a:bodyPr wrap="square" rtlCol="0">
            <a:spAutoFit/>
          </a:bodyPr>
          <a:lstStyle/>
          <a:p>
            <a:pPr marL="457200" indent="-457200">
              <a:lnSpc>
                <a:spcPct val="200000"/>
              </a:lnSpc>
              <a:buFont typeface="+mj-lt"/>
              <a:buAutoNum type="arabicPeriod"/>
            </a:pPr>
            <a:r>
              <a:rPr lang="en-US" sz="2400" b="0" i="0" dirty="0">
                <a:effectLst/>
                <a:latin typeface="+mj-lt"/>
              </a:rPr>
              <a:t>Step-up transformer:</a:t>
            </a:r>
          </a:p>
          <a:p>
            <a:pPr marL="457200" indent="-457200">
              <a:lnSpc>
                <a:spcPct val="200000"/>
              </a:lnSpc>
              <a:buFont typeface="+mj-lt"/>
              <a:buAutoNum type="arabicPeriod"/>
            </a:pPr>
            <a:r>
              <a:rPr lang="en-US" sz="2400" b="0" i="0" dirty="0">
                <a:effectLst/>
                <a:latin typeface="+mj-lt"/>
              </a:rPr>
              <a:t>Step-down transformer:</a:t>
            </a:r>
          </a:p>
          <a:p>
            <a:pPr marL="457200" indent="-457200">
              <a:lnSpc>
                <a:spcPct val="200000"/>
              </a:lnSpc>
              <a:buFont typeface="+mj-lt"/>
              <a:buAutoNum type="arabicPeriod"/>
            </a:pPr>
            <a:r>
              <a:rPr lang="en-US" sz="2400" dirty="0"/>
              <a:t>Isolation Transformer:</a:t>
            </a:r>
          </a:p>
          <a:p>
            <a:endParaRPr lang="en-US" sz="2400" b="0" i="0" u="sng" dirty="0">
              <a:solidFill>
                <a:schemeClr val="tx1"/>
              </a:solidFill>
              <a:effectLst/>
              <a:latin typeface="+mj-lt"/>
            </a:endParaRPr>
          </a:p>
          <a:p>
            <a:endParaRPr lang="en-US" sz="2400" dirty="0">
              <a:latin typeface="+mj-lt"/>
            </a:endParaRPr>
          </a:p>
          <a:p>
            <a:endParaRPr lang="en-US" sz="2400" b="0" i="0" dirty="0">
              <a:effectLst/>
              <a:latin typeface="+mj-lt"/>
            </a:endParaRPr>
          </a:p>
          <a:p>
            <a:endParaRPr lang="en-US" sz="2400" b="0" i="0" dirty="0">
              <a:effectLst/>
              <a:latin typeface="+mj-lt"/>
            </a:endParaRPr>
          </a:p>
        </p:txBody>
      </p:sp>
      <p:sp useBgFill="1">
        <p:nvSpPr>
          <p:cNvPr id="8" name="Rectangle 7">
            <a:extLst>
              <a:ext uri="{FF2B5EF4-FFF2-40B4-BE49-F238E27FC236}">
                <a16:creationId xmlns:a16="http://schemas.microsoft.com/office/drawing/2014/main" id="{4DB55EEB-77A1-47BF-BF35-F057FA47128A}"/>
              </a:ext>
            </a:extLst>
          </p:cNvPr>
          <p:cNvSpPr/>
          <p:nvPr/>
        </p:nvSpPr>
        <p:spPr>
          <a:xfrm>
            <a:off x="3201986" y="319946"/>
            <a:ext cx="5083885" cy="731307"/>
          </a:xfrm>
          <a:prstGeom prst="rect">
            <a:avLst/>
          </a:prstGeom>
          <a:effectLst>
            <a:glow rad="139700">
              <a:schemeClr val="accent6">
                <a:satMod val="175000"/>
                <a:alpha val="40000"/>
              </a:schemeClr>
            </a:glow>
          </a:effectLst>
        </p:spPr>
        <p:style>
          <a:lnRef idx="2">
            <a:schemeClr val="dk1">
              <a:shade val="50000"/>
            </a:schemeClr>
          </a:lnRef>
          <a:fillRef idx="1">
            <a:schemeClr val="dk1"/>
          </a:fillRef>
          <a:effectRef idx="0">
            <a:schemeClr val="dk1"/>
          </a:effectRef>
          <a:fontRef idx="minor">
            <a:schemeClr val="lt1"/>
          </a:fontRef>
        </p:style>
        <p:txBody>
          <a:bodyPr rtlCol="0" anchor="ctr">
            <a:scene3d>
              <a:camera prst="orthographicFront"/>
              <a:lightRig rig="threePt" dir="t"/>
            </a:scene3d>
            <a:sp3d extrusionH="57150">
              <a:bevelT w="50800" h="38100" prst="riblet"/>
            </a:sp3d>
          </a:bodyPr>
          <a:lstStyle/>
          <a:p>
            <a:r>
              <a:rPr lang="en-US" sz="4800" b="0" i="0" dirty="0">
                <a:solidFill>
                  <a:schemeClr val="tx1"/>
                </a:solidFill>
                <a:effectLst/>
                <a:latin typeface="Helvetica Neue"/>
              </a:rPr>
              <a:t>Basis of Windings</a:t>
            </a:r>
            <a:endParaRPr lang="en-US" sz="4800" b="0" i="0" dirty="0">
              <a:solidFill>
                <a:schemeClr val="tx1"/>
              </a:solidFill>
              <a:effectLst/>
              <a:latin typeface="+mj-lt"/>
            </a:endParaRPr>
          </a:p>
        </p:txBody>
      </p:sp>
      <p:sp>
        <p:nvSpPr>
          <p:cNvPr id="9" name="Slide Number Placeholder 8">
            <a:extLst>
              <a:ext uri="{FF2B5EF4-FFF2-40B4-BE49-F238E27FC236}">
                <a16:creationId xmlns:a16="http://schemas.microsoft.com/office/drawing/2014/main" id="{087B4F23-0C84-45DA-9B45-B827D4D18C06}"/>
              </a:ext>
            </a:extLst>
          </p:cNvPr>
          <p:cNvSpPr>
            <a:spLocks noGrp="1"/>
          </p:cNvSpPr>
          <p:nvPr>
            <p:ph type="sldNum" sz="quarter" idx="12"/>
          </p:nvPr>
        </p:nvSpPr>
        <p:spPr/>
        <p:txBody>
          <a:bodyPr/>
          <a:lstStyle/>
          <a:p>
            <a:fld id="{9DE11D14-B322-4F57-8CC7-F94E355D8279}" type="slidenum">
              <a:rPr lang="en-US" smtClean="0">
                <a:solidFill>
                  <a:schemeClr val="tx1"/>
                </a:solidFill>
              </a:rPr>
              <a:t>6</a:t>
            </a:fld>
            <a:endParaRPr lang="en-US" dirty="0">
              <a:solidFill>
                <a:schemeClr val="tx1"/>
              </a:solidFill>
            </a:endParaRPr>
          </a:p>
        </p:txBody>
      </p:sp>
      <p:pic>
        <p:nvPicPr>
          <p:cNvPr id="4" name="Picture 3">
            <a:extLst>
              <a:ext uri="{FF2B5EF4-FFF2-40B4-BE49-F238E27FC236}">
                <a16:creationId xmlns:a16="http://schemas.microsoft.com/office/drawing/2014/main" id="{29A0BCAE-3E12-4F3E-9E04-E9F2A2193488}"/>
              </a:ext>
            </a:extLst>
          </p:cNvPr>
          <p:cNvPicPr>
            <a:picLocks noChangeAspect="1"/>
          </p:cNvPicPr>
          <p:nvPr/>
        </p:nvPicPr>
        <p:blipFill>
          <a:blip r:embed="rId3"/>
          <a:stretch>
            <a:fillRect/>
          </a:stretch>
        </p:blipFill>
        <p:spPr>
          <a:xfrm>
            <a:off x="8140668" y="1203792"/>
            <a:ext cx="3066595" cy="2776662"/>
          </a:xfrm>
          <a:prstGeom prst="rect">
            <a:avLst/>
          </a:prstGeom>
        </p:spPr>
      </p:pic>
      <p:pic>
        <p:nvPicPr>
          <p:cNvPr id="11" name="Picture 10">
            <a:extLst>
              <a:ext uri="{FF2B5EF4-FFF2-40B4-BE49-F238E27FC236}">
                <a16:creationId xmlns:a16="http://schemas.microsoft.com/office/drawing/2014/main" id="{9FEDFB67-9A9E-4508-849C-68E15DC4CE95}"/>
              </a:ext>
            </a:extLst>
          </p:cNvPr>
          <p:cNvPicPr>
            <a:picLocks noChangeAspect="1"/>
          </p:cNvPicPr>
          <p:nvPr/>
        </p:nvPicPr>
        <p:blipFill>
          <a:blip r:embed="rId4"/>
          <a:stretch>
            <a:fillRect/>
          </a:stretch>
        </p:blipFill>
        <p:spPr>
          <a:xfrm>
            <a:off x="8131208" y="4147071"/>
            <a:ext cx="3066595" cy="2611204"/>
          </a:xfrm>
          <a:prstGeom prst="rect">
            <a:avLst/>
          </a:prstGeom>
        </p:spPr>
      </p:pic>
    </p:spTree>
    <p:extLst>
      <p:ext uri="{BB962C8B-B14F-4D97-AF65-F5344CB8AC3E}">
        <p14:creationId xmlns:p14="http://schemas.microsoft.com/office/powerpoint/2010/main" val="45855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D33B895B-E959-40A4-AE03-05CC0F9C7D1D}"/>
              </a:ext>
            </a:extLst>
          </p:cNvPr>
          <p:cNvSpPr/>
          <p:nvPr/>
        </p:nvSpPr>
        <p:spPr>
          <a:xfrm>
            <a:off x="3532507" y="307729"/>
            <a:ext cx="5470816" cy="719213"/>
          </a:xfrm>
          <a:prstGeom prst="rect">
            <a:avLst/>
          </a:prstGeom>
          <a:effectLst>
            <a:glow rad="139700">
              <a:schemeClr val="accent6">
                <a:satMod val="175000"/>
                <a:alpha val="40000"/>
              </a:schemeClr>
            </a:glow>
          </a:effectLst>
        </p:spPr>
        <p:style>
          <a:lnRef idx="2">
            <a:schemeClr val="dk1">
              <a:shade val="50000"/>
            </a:schemeClr>
          </a:lnRef>
          <a:fillRef idx="1">
            <a:schemeClr val="dk1"/>
          </a:fillRef>
          <a:effectRef idx="0">
            <a:schemeClr val="dk1"/>
          </a:effectRef>
          <a:fontRef idx="minor">
            <a:schemeClr val="lt1"/>
          </a:fontRef>
        </p:style>
        <p:txBody>
          <a:bodyPr rtlCol="0" anchor="ctr">
            <a:scene3d>
              <a:camera prst="orthographicFront"/>
              <a:lightRig rig="threePt" dir="t"/>
            </a:scene3d>
            <a:sp3d extrusionH="57150">
              <a:bevelT w="50800" h="38100" prst="riblet"/>
            </a:sp3d>
          </a:bodyPr>
          <a:lstStyle/>
          <a:p>
            <a:r>
              <a:rPr lang="en-US" sz="4800" dirty="0">
                <a:solidFill>
                  <a:schemeClr val="tx1"/>
                </a:solidFill>
                <a:latin typeface="+mj-lt"/>
              </a:rPr>
              <a:t>Transformer Works</a:t>
            </a:r>
          </a:p>
        </p:txBody>
      </p:sp>
      <p:sp>
        <p:nvSpPr>
          <p:cNvPr id="7" name="Slide Number Placeholder 6">
            <a:extLst>
              <a:ext uri="{FF2B5EF4-FFF2-40B4-BE49-F238E27FC236}">
                <a16:creationId xmlns:a16="http://schemas.microsoft.com/office/drawing/2014/main" id="{75D38B10-902F-44DF-992F-13930F121806}"/>
              </a:ext>
            </a:extLst>
          </p:cNvPr>
          <p:cNvSpPr>
            <a:spLocks noGrp="1"/>
          </p:cNvSpPr>
          <p:nvPr>
            <p:ph type="sldNum" sz="quarter" idx="12"/>
          </p:nvPr>
        </p:nvSpPr>
        <p:spPr/>
        <p:txBody>
          <a:bodyPr/>
          <a:lstStyle/>
          <a:p>
            <a:fld id="{9DE11D14-B322-4F57-8CC7-F94E355D8279}" type="slidenum">
              <a:rPr lang="en-US" smtClean="0">
                <a:solidFill>
                  <a:schemeClr val="tx1"/>
                </a:solidFill>
              </a:rPr>
              <a:t>7</a:t>
            </a:fld>
            <a:endParaRPr lang="en-US" dirty="0">
              <a:solidFill>
                <a:schemeClr val="tx1"/>
              </a:solidFill>
            </a:endParaRPr>
          </a:p>
        </p:txBody>
      </p:sp>
      <p:pic>
        <p:nvPicPr>
          <p:cNvPr id="9" name="Picture 8">
            <a:extLst>
              <a:ext uri="{FF2B5EF4-FFF2-40B4-BE49-F238E27FC236}">
                <a16:creationId xmlns:a16="http://schemas.microsoft.com/office/drawing/2014/main" id="{3BFE3208-6E78-4C3D-A86F-3517950977CF}"/>
              </a:ext>
            </a:extLst>
          </p:cNvPr>
          <p:cNvPicPr>
            <a:picLocks noChangeAspect="1"/>
          </p:cNvPicPr>
          <p:nvPr/>
        </p:nvPicPr>
        <p:blipFill>
          <a:blip r:embed="rId2"/>
          <a:stretch>
            <a:fillRect/>
          </a:stretch>
        </p:blipFill>
        <p:spPr>
          <a:xfrm>
            <a:off x="1619301" y="1437320"/>
            <a:ext cx="9297228" cy="5315208"/>
          </a:xfrm>
          <a:prstGeom prst="rect">
            <a:avLst/>
          </a:prstGeom>
        </p:spPr>
      </p:pic>
    </p:spTree>
    <p:extLst>
      <p:ext uri="{BB962C8B-B14F-4D97-AF65-F5344CB8AC3E}">
        <p14:creationId xmlns:p14="http://schemas.microsoft.com/office/powerpoint/2010/main" val="571528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915F0E-4462-4A06-BEE3-A9D56EE11A48}"/>
              </a:ext>
            </a:extLst>
          </p:cNvPr>
          <p:cNvSpPr txBox="1"/>
          <p:nvPr/>
        </p:nvSpPr>
        <p:spPr>
          <a:xfrm>
            <a:off x="1181686" y="1406769"/>
            <a:ext cx="10283483" cy="3584379"/>
          </a:xfrm>
          <a:prstGeom prst="rect">
            <a:avLst/>
          </a:prstGeom>
          <a:noFill/>
        </p:spPr>
        <p:txBody>
          <a:bodyPr wrap="square" rtlCol="0">
            <a:spAutoFit/>
          </a:bodyPr>
          <a:lstStyle/>
          <a:p>
            <a:pPr marL="457200" indent="-457200">
              <a:lnSpc>
                <a:spcPct val="150000"/>
              </a:lnSpc>
              <a:buFont typeface="+mj-lt"/>
              <a:buAutoNum type="arabicPeriod"/>
            </a:pPr>
            <a:r>
              <a:rPr lang="en-US" sz="2200" b="0" i="0" dirty="0">
                <a:effectLst/>
              </a:rPr>
              <a:t>Transmitting electrical energy over long distances through wires.</a:t>
            </a:r>
          </a:p>
          <a:p>
            <a:pPr marL="457200" indent="-457200">
              <a:lnSpc>
                <a:spcPct val="150000"/>
              </a:lnSpc>
              <a:buFont typeface="+mj-lt"/>
              <a:buAutoNum type="arabicPeriod"/>
            </a:pPr>
            <a:r>
              <a:rPr lang="en-US" sz="2200" b="0" i="0" dirty="0">
                <a:effectLst/>
              </a:rPr>
              <a:t>They couple signals between electronic stages.</a:t>
            </a:r>
          </a:p>
          <a:p>
            <a:pPr marL="457200" indent="-457200">
              <a:lnSpc>
                <a:spcPct val="150000"/>
              </a:lnSpc>
              <a:buFont typeface="+mj-lt"/>
              <a:buAutoNum type="arabicPeriod"/>
            </a:pPr>
            <a:r>
              <a:rPr lang="en-US" sz="2200" b="0" i="0" dirty="0">
                <a:effectLst/>
              </a:rPr>
              <a:t>They much loads with internal resistance so that there is maximum power transfer.</a:t>
            </a:r>
          </a:p>
          <a:p>
            <a:pPr marL="457200" indent="-457200">
              <a:lnSpc>
                <a:spcPct val="150000"/>
              </a:lnSpc>
              <a:buFont typeface="+mj-lt"/>
              <a:buAutoNum type="arabicPeriod"/>
            </a:pPr>
            <a:r>
              <a:rPr lang="en-US" sz="2200" b="0" i="0" dirty="0">
                <a:effectLst/>
              </a:rPr>
              <a:t>It can isolate two circuits electrically.</a:t>
            </a:r>
          </a:p>
          <a:p>
            <a:pPr marL="457200" indent="-457200">
              <a:lnSpc>
                <a:spcPct val="150000"/>
              </a:lnSpc>
              <a:buFont typeface="+mj-lt"/>
              <a:buAutoNum type="arabicPeriod"/>
            </a:pPr>
            <a:r>
              <a:rPr lang="en-US" sz="2200" b="0" i="0" dirty="0">
                <a:effectLst/>
              </a:rPr>
              <a:t>Used as voltage regulator</a:t>
            </a:r>
          </a:p>
          <a:p>
            <a:pPr marL="457200" indent="-457200">
              <a:lnSpc>
                <a:spcPct val="150000"/>
              </a:lnSpc>
              <a:buFont typeface="+mj-lt"/>
              <a:buAutoNum type="arabicPeriod"/>
            </a:pPr>
            <a:r>
              <a:rPr lang="en-US" sz="2200" b="0" i="0" dirty="0">
                <a:effectLst/>
              </a:rPr>
              <a:t>It can be used to prevent DC from passing from one circuit to the another. </a:t>
            </a:r>
            <a:endParaRPr lang="en-US" sz="2200" dirty="0"/>
          </a:p>
        </p:txBody>
      </p:sp>
      <p:sp useBgFill="1">
        <p:nvSpPr>
          <p:cNvPr id="5" name="Rectangle 4">
            <a:extLst>
              <a:ext uri="{FF2B5EF4-FFF2-40B4-BE49-F238E27FC236}">
                <a16:creationId xmlns:a16="http://schemas.microsoft.com/office/drawing/2014/main" id="{E0D737C7-35E5-4753-A6F2-4648B196D7D0}"/>
              </a:ext>
            </a:extLst>
          </p:cNvPr>
          <p:cNvSpPr/>
          <p:nvPr/>
        </p:nvSpPr>
        <p:spPr>
          <a:xfrm>
            <a:off x="3784207" y="326017"/>
            <a:ext cx="3868617" cy="723523"/>
          </a:xfrm>
          <a:prstGeom prst="rect">
            <a:avLst/>
          </a:prstGeom>
          <a:effectLst>
            <a:glow rad="139700">
              <a:schemeClr val="accent6">
                <a:satMod val="175000"/>
                <a:alpha val="40000"/>
              </a:schemeClr>
            </a:glow>
          </a:effectLst>
        </p:spPr>
        <p:style>
          <a:lnRef idx="2">
            <a:schemeClr val="dk1">
              <a:shade val="50000"/>
            </a:schemeClr>
          </a:lnRef>
          <a:fillRef idx="1">
            <a:schemeClr val="dk1"/>
          </a:fillRef>
          <a:effectRef idx="0">
            <a:schemeClr val="dk1"/>
          </a:effectRef>
          <a:fontRef idx="minor">
            <a:schemeClr val="lt1"/>
          </a:fontRef>
        </p:style>
        <p:txBody>
          <a:bodyPr rtlCol="0" anchor="ctr">
            <a:scene3d>
              <a:camera prst="orthographicFront"/>
              <a:lightRig rig="threePt" dir="t"/>
            </a:scene3d>
            <a:sp3d extrusionH="57150">
              <a:bevelT w="50800" h="38100" prst="riblet"/>
            </a:sp3d>
          </a:bodyPr>
          <a:lstStyle/>
          <a:p>
            <a:r>
              <a:rPr lang="en-US" sz="4800" b="0" i="0" dirty="0">
                <a:solidFill>
                  <a:schemeClr val="tx1"/>
                </a:solidFill>
                <a:effectLst/>
                <a:latin typeface="+mj-lt"/>
              </a:rPr>
              <a:t>Applications</a:t>
            </a:r>
          </a:p>
        </p:txBody>
      </p:sp>
      <p:sp>
        <p:nvSpPr>
          <p:cNvPr id="6" name="Slide Number Placeholder 5">
            <a:extLst>
              <a:ext uri="{FF2B5EF4-FFF2-40B4-BE49-F238E27FC236}">
                <a16:creationId xmlns:a16="http://schemas.microsoft.com/office/drawing/2014/main" id="{C81AB747-9266-48A1-84A7-F35A44BE7B8E}"/>
              </a:ext>
            </a:extLst>
          </p:cNvPr>
          <p:cNvSpPr>
            <a:spLocks noGrp="1"/>
          </p:cNvSpPr>
          <p:nvPr>
            <p:ph type="sldNum" sz="quarter" idx="12"/>
          </p:nvPr>
        </p:nvSpPr>
        <p:spPr/>
        <p:txBody>
          <a:bodyPr/>
          <a:lstStyle/>
          <a:p>
            <a:fld id="{9DE11D14-B322-4F57-8CC7-F94E355D8279}" type="slidenum">
              <a:rPr lang="en-US" smtClean="0">
                <a:solidFill>
                  <a:schemeClr val="tx1"/>
                </a:solidFill>
              </a:rPr>
              <a:t>8</a:t>
            </a:fld>
            <a:endParaRPr lang="en-US" dirty="0">
              <a:solidFill>
                <a:schemeClr val="tx1"/>
              </a:solidFill>
            </a:endParaRPr>
          </a:p>
        </p:txBody>
      </p:sp>
    </p:spTree>
    <p:extLst>
      <p:ext uri="{BB962C8B-B14F-4D97-AF65-F5344CB8AC3E}">
        <p14:creationId xmlns:p14="http://schemas.microsoft.com/office/powerpoint/2010/main" val="1357192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1ADCF5-4198-416A-9060-C7EDE06FF7DD}"/>
              </a:ext>
            </a:extLst>
          </p:cNvPr>
          <p:cNvSpPr txBox="1"/>
          <p:nvPr/>
        </p:nvSpPr>
        <p:spPr>
          <a:xfrm>
            <a:off x="1308294" y="1294226"/>
            <a:ext cx="8975188" cy="4825167"/>
          </a:xfrm>
          <a:prstGeom prst="rect">
            <a:avLst/>
          </a:prstGeom>
          <a:noFill/>
        </p:spPr>
        <p:txBody>
          <a:bodyPr wrap="square" rtlCol="0">
            <a:spAutoFit/>
          </a:bodyPr>
          <a:lstStyle/>
          <a:p>
            <a:endParaRPr lang="en-US" sz="2400" b="0" i="0" dirty="0">
              <a:effectLst/>
              <a:cs typeface="Calibri" panose="020F0502020204030204" pitchFamily="34" charset="0"/>
            </a:endParaRPr>
          </a:p>
          <a:p>
            <a:pPr marL="342900" indent="-342900">
              <a:lnSpc>
                <a:spcPct val="150000"/>
              </a:lnSpc>
              <a:buFont typeface="Wingdings" panose="05000000000000000000" pitchFamily="2" charset="2"/>
              <a:buChar char="Ø"/>
            </a:pPr>
            <a:r>
              <a:rPr lang="en-US" sz="2400" b="0" i="0" dirty="0">
                <a:effectLst/>
                <a:cs typeface="Calibri" panose="020F0502020204030204" pitchFamily="34" charset="0"/>
              </a:rPr>
              <a:t>The method could possibly used for the transfer of electricity across the country via the power lines. the circuit was not supplying the most efficient or maximum efficiency, due to the core losses not equaling the copper losses.</a:t>
            </a:r>
          </a:p>
          <a:p>
            <a:pPr marL="342900" indent="-342900">
              <a:lnSpc>
                <a:spcPct val="150000"/>
              </a:lnSpc>
              <a:buFont typeface="Wingdings" panose="05000000000000000000" pitchFamily="2" charset="2"/>
              <a:buChar char="Ø"/>
            </a:pPr>
            <a:endParaRPr lang="en-US" sz="2400" b="0" i="0" dirty="0">
              <a:effectLst/>
              <a:cs typeface="Calibri" panose="020F0502020204030204" pitchFamily="34" charset="0"/>
            </a:endParaRPr>
          </a:p>
          <a:p>
            <a:pPr marL="342900" indent="-342900">
              <a:lnSpc>
                <a:spcPct val="150000"/>
              </a:lnSpc>
              <a:buFont typeface="Wingdings" panose="05000000000000000000" pitchFamily="2" charset="2"/>
              <a:buChar char="Ø"/>
            </a:pPr>
            <a:r>
              <a:rPr lang="en-US" sz="2400" b="0" i="0" dirty="0">
                <a:effectLst/>
                <a:cs typeface="Calibri" panose="020F0502020204030204" pitchFamily="34" charset="0"/>
              </a:rPr>
              <a:t>So if you increases the voltage out, then the current out must decreases. If you step up the voltage , so that voltage output is double the voltage input.</a:t>
            </a:r>
            <a:endParaRPr lang="en-US" sz="2400" dirty="0">
              <a:cs typeface="Calibri" panose="020F0502020204030204" pitchFamily="34" charset="0"/>
            </a:endParaRPr>
          </a:p>
        </p:txBody>
      </p:sp>
      <p:sp useBgFill="1">
        <p:nvSpPr>
          <p:cNvPr id="3" name="Rectangle 2">
            <a:extLst>
              <a:ext uri="{FF2B5EF4-FFF2-40B4-BE49-F238E27FC236}">
                <a16:creationId xmlns:a16="http://schemas.microsoft.com/office/drawing/2014/main" id="{73426845-619F-4F3F-BF2A-00F2E0D7059A}"/>
              </a:ext>
            </a:extLst>
          </p:cNvPr>
          <p:cNvSpPr/>
          <p:nvPr/>
        </p:nvSpPr>
        <p:spPr>
          <a:xfrm>
            <a:off x="4147623" y="326017"/>
            <a:ext cx="3296531" cy="672789"/>
          </a:xfrm>
          <a:prstGeom prst="rect">
            <a:avLst/>
          </a:prstGeom>
          <a:effectLst>
            <a:glow rad="139700">
              <a:schemeClr val="accent6">
                <a:satMod val="175000"/>
                <a:alpha val="40000"/>
              </a:schemeClr>
            </a:glow>
          </a:effectLst>
        </p:spPr>
        <p:style>
          <a:lnRef idx="2">
            <a:schemeClr val="dk1">
              <a:shade val="50000"/>
            </a:schemeClr>
          </a:lnRef>
          <a:fillRef idx="1">
            <a:schemeClr val="dk1"/>
          </a:fillRef>
          <a:effectRef idx="0">
            <a:schemeClr val="dk1"/>
          </a:effectRef>
          <a:fontRef idx="minor">
            <a:schemeClr val="lt1"/>
          </a:fontRef>
        </p:style>
        <p:txBody>
          <a:bodyPr rtlCol="0" anchor="ctr">
            <a:scene3d>
              <a:camera prst="orthographicFront"/>
              <a:lightRig rig="threePt" dir="t"/>
            </a:scene3d>
            <a:sp3d extrusionH="57150">
              <a:bevelT w="50800" h="38100" prst="riblet"/>
            </a:sp3d>
          </a:bodyPr>
          <a:lstStyle/>
          <a:p>
            <a:r>
              <a:rPr lang="en-US" sz="4800" dirty="0">
                <a:solidFill>
                  <a:schemeClr val="tx1"/>
                </a:solidFill>
                <a:latin typeface="+mj-lt"/>
              </a:rPr>
              <a:t>Conclusion</a:t>
            </a:r>
            <a:endParaRPr lang="en-US" sz="4800" b="0" i="0" dirty="0">
              <a:solidFill>
                <a:schemeClr val="tx1"/>
              </a:solidFill>
              <a:effectLst/>
              <a:latin typeface="+mj-lt"/>
            </a:endParaRPr>
          </a:p>
        </p:txBody>
      </p:sp>
      <p:sp>
        <p:nvSpPr>
          <p:cNvPr id="4" name="Slide Number Placeholder 3">
            <a:extLst>
              <a:ext uri="{FF2B5EF4-FFF2-40B4-BE49-F238E27FC236}">
                <a16:creationId xmlns:a16="http://schemas.microsoft.com/office/drawing/2014/main" id="{B6815ADA-C683-4573-B275-43E82509F4AF}"/>
              </a:ext>
            </a:extLst>
          </p:cNvPr>
          <p:cNvSpPr>
            <a:spLocks noGrp="1"/>
          </p:cNvSpPr>
          <p:nvPr>
            <p:ph type="sldNum" sz="quarter" idx="12"/>
          </p:nvPr>
        </p:nvSpPr>
        <p:spPr/>
        <p:txBody>
          <a:bodyPr/>
          <a:lstStyle/>
          <a:p>
            <a:fld id="{9DE11D14-B322-4F57-8CC7-F94E355D8279}" type="slidenum">
              <a:rPr lang="en-US" smtClean="0">
                <a:solidFill>
                  <a:schemeClr val="tx1"/>
                </a:solidFill>
              </a:rPr>
              <a:t>9</a:t>
            </a:fld>
            <a:endParaRPr lang="en-US" dirty="0">
              <a:solidFill>
                <a:schemeClr val="tx1"/>
              </a:solidFill>
            </a:endParaRPr>
          </a:p>
        </p:txBody>
      </p:sp>
    </p:spTree>
    <p:extLst>
      <p:ext uri="{BB962C8B-B14F-4D97-AF65-F5344CB8AC3E}">
        <p14:creationId xmlns:p14="http://schemas.microsoft.com/office/powerpoint/2010/main" val="13119953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2D251F"/>
      </a:dk2>
      <a:lt2>
        <a:srgbClr val="FAE9C5"/>
      </a:lt2>
      <a:accent1>
        <a:srgbClr val="ED3846"/>
      </a:accent1>
      <a:accent2>
        <a:srgbClr val="F87184"/>
      </a:accent2>
      <a:accent3>
        <a:srgbClr val="EC9DA9"/>
      </a:accent3>
      <a:accent4>
        <a:srgbClr val="ECC190"/>
      </a:accent4>
      <a:accent5>
        <a:srgbClr val="FFB268"/>
      </a:accent5>
      <a:accent6>
        <a:srgbClr val="F98657"/>
      </a:accent6>
      <a:hlink>
        <a:srgbClr val="B97669"/>
      </a:hlink>
      <a:folHlink>
        <a:srgbClr val="9E94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BCCF8060-3FCB-4641-B728-8A589529B1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Madison</Template>
  <TotalTime>501</TotalTime>
  <Words>319</Words>
  <Application>Microsoft Office PowerPoint</Application>
  <PresentationFormat>Widescreen</PresentationFormat>
  <Paragraphs>64</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Helvetica Neue</vt:lpstr>
      <vt:lpstr>MS Shell Dlg 2</vt:lpstr>
      <vt:lpstr>Wingdings</vt:lpstr>
      <vt:lpstr>Wingdings 3</vt:lpstr>
      <vt:lpstr>Madison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Jakirul Islam</dc:creator>
  <cp:lastModifiedBy>Jakirul Islam</cp:lastModifiedBy>
  <cp:revision>121</cp:revision>
  <dcterms:created xsi:type="dcterms:W3CDTF">2021-07-20T16:33:41Z</dcterms:created>
  <dcterms:modified xsi:type="dcterms:W3CDTF">2021-07-23T09:58:54Z</dcterms:modified>
</cp:coreProperties>
</file>