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notesMasterIdLst>
    <p:notesMasterId r:id="rId9"/>
  </p:notesMasterIdLst>
  <p:sldIdLst>
    <p:sldId id="261" r:id="rId2"/>
    <p:sldId id="257" r:id="rId3"/>
    <p:sldId id="266" r:id="rId4"/>
    <p:sldId id="258" r:id="rId5"/>
    <p:sldId id="259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irul Islam" initials="JI" lastIdx="1" clrIdx="0">
    <p:extLst>
      <p:ext uri="{19B8F6BF-5375-455C-9EA6-DF929625EA0E}">
        <p15:presenceInfo xmlns:p15="http://schemas.microsoft.com/office/powerpoint/2012/main" userId="abc7a32928a654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1283C-3E6C-4075-B5A1-5AD66FD5B5F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3CF44-55E9-4B4B-9286-4D7E132A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BD43-D55C-4388-8BA3-7F08ECCEBF0B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22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BC57-2688-44A8-8D80-501E6530BFB6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0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BFE6-7C57-4A08-BE13-4C77A4621443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9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B5EA-5F67-492F-9A4D-7EE511D04003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94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D387-6CBC-449E-B539-96F7E1F5FA25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0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9B3E-26EA-4848-9CA5-EBFA486B484A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5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EEE6-3DB2-44B6-9FDA-A58CA918B386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7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E223-9A07-49E5-BD16-5AF38088FBE3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0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9CEE-88D2-4654-BAEE-9AF91772B883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866C-6728-4A4C-9EEF-0BB29EC43E99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4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2AD0-7E76-4CC6-95DF-4E76832C1354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6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E5A02A9-1037-4114-9B8E-593A882AD6DC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F1BEF-148D-4DF5-A130-B0D6B17082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4143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9F3894-C8C6-482F-8615-45244ED81E81}"/>
              </a:ext>
            </a:extLst>
          </p:cNvPr>
          <p:cNvSpPr txBox="1"/>
          <p:nvPr/>
        </p:nvSpPr>
        <p:spPr>
          <a:xfrm>
            <a:off x="309488" y="121031"/>
            <a:ext cx="116621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C2F5FC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Green University of Bangladesh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091F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Department of Computer Science &amp; Engineering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091F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Subject: Statistics and Complex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4091F3">
                    <a:lumMod val="40000"/>
                    <a:lumOff val="60000"/>
                  </a:srgbClr>
                </a:solidFill>
                <a:latin typeface="Arial" panose="020B0604020202020204"/>
              </a:rPr>
              <a:t>                      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Course Code: MAT-201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My Presentation topic : Matrix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B4685-FAF6-44AB-8B9E-8FC3CE61BC71}"/>
              </a:ext>
            </a:extLst>
          </p:cNvPr>
          <p:cNvSpPr txBox="1"/>
          <p:nvPr/>
        </p:nvSpPr>
        <p:spPr>
          <a:xfrm>
            <a:off x="7296445" y="3724421"/>
            <a:ext cx="393895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Submitted by: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91F3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Name          : Jakirul Islam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                :193002101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Department : CSE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091F3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091F3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9E2BA-7C01-4E13-8D03-721FA16F9AE3}"/>
              </a:ext>
            </a:extLst>
          </p:cNvPr>
          <p:cNvSpPr txBox="1"/>
          <p:nvPr/>
        </p:nvSpPr>
        <p:spPr>
          <a:xfrm>
            <a:off x="1688123" y="3565303"/>
            <a:ext cx="440787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Submitted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Name            : Tanzila Yeasmin Nilu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Designation  : Lecturer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Department  : CSE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Green university of Bangladesh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D99558-C0EE-4D83-8ECD-C1E2B90B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5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F9DBB7-BE4B-4A6B-892F-C1B5B9349578}"/>
              </a:ext>
            </a:extLst>
          </p:cNvPr>
          <p:cNvSpPr txBox="1"/>
          <p:nvPr/>
        </p:nvSpPr>
        <p:spPr>
          <a:xfrm>
            <a:off x="1564445" y="1132450"/>
            <a:ext cx="6848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Learning Objectives :</a:t>
            </a:r>
            <a:endParaRPr lang="en-US" sz="3600" i="1" dirty="0"/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is matrix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Dimensions of a matrix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Transpose matrix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Application </a:t>
            </a:r>
          </a:p>
          <a:p>
            <a:r>
              <a:rPr lang="en-US" sz="1800" b="1" dirty="0"/>
              <a:t>   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78DC64-C16F-45DC-BD4F-74DD08AE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5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FC54C4-51D1-4C2D-8B61-278B050EBCE8}"/>
                  </a:ext>
                </a:extLst>
              </p:cNvPr>
              <p:cNvSpPr txBox="1"/>
              <p:nvPr/>
            </p:nvSpPr>
            <p:spPr>
              <a:xfrm>
                <a:off x="1828800" y="975314"/>
                <a:ext cx="6625883" cy="3016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i="1" dirty="0"/>
                  <a:t>What Is matrix ?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A matrix is a rectangular array of numbers arranged in rows and columns</a:t>
                </a:r>
              </a:p>
              <a:p>
                <a:endPara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n-US" sz="2400" i="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</a:rPr>
                  <a:t>Example:</a:t>
                </a:r>
                <a:r>
                  <a:rPr lang="en-US" sz="2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rgbClr val="4D5156"/>
                  </a:solidFill>
                </a:endParaRPr>
              </a:p>
              <a:p>
                <a:endParaRPr lang="en-US" i="0" dirty="0">
                  <a:solidFill>
                    <a:srgbClr val="4D5156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FC54C4-51D1-4C2D-8B61-278B050EB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975314"/>
                <a:ext cx="6625883" cy="3016467"/>
              </a:xfrm>
              <a:prstGeom prst="rect">
                <a:avLst/>
              </a:prstGeom>
              <a:blipFill>
                <a:blip r:embed="rId2"/>
                <a:stretch>
                  <a:fillRect l="-2760" t="-3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B3417E-5990-4C7D-B35F-7F14D168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4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6897EE-EB19-4598-8EB8-60D7D16A749C}"/>
                  </a:ext>
                </a:extLst>
              </p:cNvPr>
              <p:cNvSpPr txBox="1"/>
              <p:nvPr/>
            </p:nvSpPr>
            <p:spPr>
              <a:xfrm>
                <a:off x="1677680" y="772060"/>
                <a:ext cx="8066617" cy="4821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i="1" dirty="0"/>
                  <a:t>Dimensions of a matrix:</a:t>
                </a:r>
              </a:p>
              <a:p>
                <a:endParaRPr lang="en-US" sz="22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Numbers of rows by number of columns . </a:t>
                </a:r>
              </a:p>
              <a:p>
                <a:r>
                  <a:rPr lang="en-US" sz="22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    The matrix A is a 2*2 matrix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 </a:t>
                </a:r>
              </a:p>
              <a:p>
                <a:endParaRPr lang="en-US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  <a:p>
                <a:endParaRPr lang="en-US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A matrix with only one column or only one</a:t>
                </a:r>
              </a:p>
              <a:p>
                <a:r>
                  <a:rPr lang="en-US" sz="22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    row is called a vector.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dirty="0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1    2    3</m:t>
                        </m:r>
                      </m:e>
                    </m:d>
                  </m:oMath>
                </a14:m>
                <a:endParaRPr lang="en-US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  <a:p>
                <a:endParaRPr lang="en-US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  <a:p>
                <a:endParaRPr lang="en-US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If a matrix has an equal numbers of rows and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n-US" sz="22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     columns , it is called a square matrix 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6897EE-EB19-4598-8EB8-60D7D16A7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680" y="772060"/>
                <a:ext cx="8066617" cy="4821128"/>
              </a:xfrm>
              <a:prstGeom prst="rect">
                <a:avLst/>
              </a:prstGeom>
              <a:blipFill>
                <a:blip r:embed="rId2"/>
                <a:stretch>
                  <a:fillRect l="-2268" t="-2023" b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296331-20E8-4921-AEC6-7AE8198E25DD}"/>
              </a:ext>
            </a:extLst>
          </p:cNvPr>
          <p:cNvSpPr txBox="1"/>
          <p:nvPr/>
        </p:nvSpPr>
        <p:spPr>
          <a:xfrm>
            <a:off x="5710989" y="2905625"/>
            <a:ext cx="7700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FD6E9E-75EB-4308-8975-043409C8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1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1EED52-7F09-4F22-B35C-2B40B4488406}"/>
                  </a:ext>
                </a:extLst>
              </p:cNvPr>
              <p:cNvSpPr txBox="1"/>
              <p:nvPr/>
            </p:nvSpPr>
            <p:spPr>
              <a:xfrm>
                <a:off x="1794218" y="631582"/>
                <a:ext cx="8334521" cy="5437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1" i="1" dirty="0"/>
                  <a:t>Transpose matrix:</a:t>
                </a:r>
              </a:p>
              <a:p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The transpose of a matrix A is another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The rows of A as the columns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Reflect A by its main diagonal to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Formally the (i, j)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  is the (j, i) element of A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 ]= [A]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If A is a m*n matrix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  is a n*m matrix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Example: </a:t>
                </a:r>
              </a:p>
              <a:p>
                <a:r>
                  <a:rPr lang="en-US" sz="20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1EED52-7F09-4F22-B35C-2B40B4488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18" y="631582"/>
                <a:ext cx="8334521" cy="5437642"/>
              </a:xfrm>
              <a:prstGeom prst="rect">
                <a:avLst/>
              </a:prstGeom>
              <a:blipFill>
                <a:blip r:embed="rId2"/>
                <a:stretch>
                  <a:fillRect l="-2193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147ED-1BB0-4853-8256-76EC31AA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6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C23D86-D032-4660-94CC-203923F64891}"/>
              </a:ext>
            </a:extLst>
          </p:cNvPr>
          <p:cNvSpPr txBox="1"/>
          <p:nvPr/>
        </p:nvSpPr>
        <p:spPr>
          <a:xfrm>
            <a:off x="1728276" y="868312"/>
            <a:ext cx="80487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Application of matrices in real Life</a:t>
            </a:r>
            <a:r>
              <a:rPr lang="en-US" sz="3600" b="1" dirty="0"/>
              <a:t> </a:t>
            </a:r>
            <a:r>
              <a:rPr lang="en-US" sz="3600" i="1" dirty="0"/>
              <a:t>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 matrix multiplication diagram. Among the most common tools in electrical engineering and computer science are rectangular grids of numbers known as matrices.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numbers in a matrix can represent data, and they can also represent mathematical equations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950491-7DF2-42EA-B552-D6A88211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4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C8744F-9722-4A35-9FEC-7BFA83D3820A}"/>
              </a:ext>
            </a:extLst>
          </p:cNvPr>
          <p:cNvSpPr txBox="1"/>
          <p:nvPr/>
        </p:nvSpPr>
        <p:spPr>
          <a:xfrm>
            <a:off x="3263703" y="2574389"/>
            <a:ext cx="53175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E9BB1-23BD-4ADB-8BC9-A2F977BC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90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294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Jakirul Islam</dc:creator>
  <cp:lastModifiedBy>Jakirul Islam</cp:lastModifiedBy>
  <cp:revision>34</cp:revision>
  <dcterms:created xsi:type="dcterms:W3CDTF">2020-09-06T16:25:07Z</dcterms:created>
  <dcterms:modified xsi:type="dcterms:W3CDTF">2021-03-10T09:08:37Z</dcterms:modified>
</cp:coreProperties>
</file>