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  <p:sldMasterId id="2147483966" r:id="rId2"/>
  </p:sldMasterIdLst>
  <p:notesMasterIdLst>
    <p:notesMasterId r:id="rId17"/>
  </p:notesMasterIdLst>
  <p:sldIdLst>
    <p:sldId id="272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683D-394D-4C26-8FDB-A059741BD5A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3AC5-9BDC-4D59-853F-6C07F1C9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4426-6A40-4014-AFFE-DA476BADD88F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0572-0720-40BD-BB8A-E11ABACD166A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B14-BE24-40AC-8D05-6B97619E228C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E57C-5BBD-4674-8377-B52D069736E9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7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5F4-77DF-4EE6-9BBA-A58820E763D2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C59E-0B29-4B6B-8851-4603D469AED8}" type="datetime1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61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A8-0349-4350-A724-541091AD2B05}" type="datetime1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9768-84DB-4259-812D-08C5C5F66D57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8136D8-5418-4CD8-B0A5-0024359C5DA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0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8FFB-0759-431B-BFD5-3EDC8CA2D51C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45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61E1-48B6-40C8-84C7-55241964E461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5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B60-EC83-458B-A6C9-E26A54AC2E6C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5CD-A264-47CB-B969-B1F180BB1F8A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D34C-D01C-4649-B426-985A77349C3A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02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8E0-2FE2-4664-A3EC-43D51D4C5241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23D2-DC56-4A91-8FE1-6B54F6F5AB80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2E8-ECA1-46F7-94E1-7D7DC06B2382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93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553-2EF2-41B2-B028-7EC7850AC912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10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FB57-82C7-477E-8A6A-A0099903EFA9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6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58B4-2A57-4C9F-887C-DDA628F8878A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FC0F-A5BE-4D32-AF83-80AA6BC6CCEA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14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A2ED-0661-4A7A-B7FA-F239B1D42937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BFC0-2940-4D82-9E6C-99A1004BC9B7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3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45F4-8148-41B7-AC7A-962CDE275CF5}" type="datetime1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A9FA-7A2E-4320-8837-6EF757D34A25}" type="datetime1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EFF9-B864-49BD-B5E3-9A9E447E2A46}" type="datetime1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722-E281-4887-B95D-325FF7CEA370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F30D-6187-4466-BF3C-B99FF9F5D2F7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8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4F79-2F7C-4339-A727-174A921FA633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E5BE-F801-4799-8EB8-AC77E271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9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7B19E87-0577-4961-A160-83B4D7003452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B7E4-B797-4B35-A484-2CDB08F41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9850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FCE4F-75C5-48F5-9A31-1956F28FDDF2}"/>
              </a:ext>
            </a:extLst>
          </p:cNvPr>
          <p:cNvSpPr txBox="1"/>
          <p:nvPr/>
        </p:nvSpPr>
        <p:spPr>
          <a:xfrm>
            <a:off x="7573492" y="3958201"/>
            <a:ext cx="4454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Submitted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Name          :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Nazifa</a:t>
            </a:r>
            <a:r>
              <a:rPr lang="en-US" sz="2200" dirty="0"/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Alam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Nowrin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ID                :193002103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Section       :DB (193)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Department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69DBF-3BEE-45AD-B57E-00A8002FE81B}"/>
              </a:ext>
            </a:extLst>
          </p:cNvPr>
          <p:cNvSpPr txBox="1"/>
          <p:nvPr/>
        </p:nvSpPr>
        <p:spPr>
          <a:xfrm>
            <a:off x="1111847" y="3988979"/>
            <a:ext cx="5159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Name            : Syed Ahsanul Kabir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Designation  :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Asst.Professor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Department 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2B727-D63B-48B9-9DBC-F2A5E3449DC4}"/>
              </a:ext>
            </a:extLst>
          </p:cNvPr>
          <p:cNvSpPr txBox="1"/>
          <p:nvPr/>
        </p:nvSpPr>
        <p:spPr>
          <a:xfrm>
            <a:off x="2596066" y="2042012"/>
            <a:ext cx="7349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Subject: Computer Computer Architecture                                                              	        Course Code: CSE-211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Presentation topic : Huffman Encoding Technique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02138-28FE-43D0-941F-5181707BD6EE}"/>
              </a:ext>
            </a:extLst>
          </p:cNvPr>
          <p:cNvSpPr txBox="1"/>
          <p:nvPr/>
        </p:nvSpPr>
        <p:spPr>
          <a:xfrm>
            <a:off x="1144249" y="499142"/>
            <a:ext cx="111976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Computer Science &amp;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9C8C2-2E6C-4AB6-B6B4-32662A2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5FCF-7648-4BEB-85A0-788B90FF25C8}"/>
              </a:ext>
            </a:extLst>
          </p:cNvPr>
          <p:cNvSpPr txBox="1"/>
          <p:nvPr/>
        </p:nvSpPr>
        <p:spPr>
          <a:xfrm>
            <a:off x="1019905" y="1212953"/>
            <a:ext cx="452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 : extracting  Huffman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9CFAC-560F-4230-AEDA-821D458B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62" y="1882501"/>
            <a:ext cx="5184604" cy="2368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D204A-74CD-4CD6-853B-14666A614AF3}"/>
              </a:ext>
            </a:extLst>
          </p:cNvPr>
          <p:cNvSpPr txBox="1"/>
          <p:nvPr/>
        </p:nvSpPr>
        <p:spPr>
          <a:xfrm>
            <a:off x="1019905" y="4666401"/>
            <a:ext cx="4262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 : Encoding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Instruction : bag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derived opcode = 100 11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7FFC4-B88C-4169-BE2A-258C593E2A26}"/>
              </a:ext>
            </a:extLst>
          </p:cNvPr>
          <p:cNvSpPr txBox="1"/>
          <p:nvPr/>
        </p:nvSpPr>
        <p:spPr>
          <a:xfrm>
            <a:off x="1019905" y="324182"/>
            <a:ext cx="41077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8F60-A73B-4EA1-8DEB-DD59A303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FC138-99B0-4A5C-AF09-C2F783F7F8AA}"/>
              </a:ext>
            </a:extLst>
          </p:cNvPr>
          <p:cNvSpPr txBox="1"/>
          <p:nvPr/>
        </p:nvSpPr>
        <p:spPr>
          <a:xfrm>
            <a:off x="1336429" y="731520"/>
            <a:ext cx="38967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500" b="0" i="0" dirty="0">
                <a:effectLst/>
              </a:rPr>
              <a:t>Applications</a:t>
            </a:r>
          </a:p>
          <a:p>
            <a:br>
              <a:rPr lang="en-US" sz="4500" b="0" i="0" dirty="0">
                <a:solidFill>
                  <a:srgbClr val="1C1E21"/>
                </a:solidFill>
                <a:effectLst/>
              </a:rPr>
            </a:br>
            <a:endParaRPr 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1CA3C-F57D-4420-B11B-5B5EFF732F76}"/>
              </a:ext>
            </a:extLst>
          </p:cNvPr>
          <p:cNvSpPr txBox="1"/>
          <p:nvPr/>
        </p:nvSpPr>
        <p:spPr>
          <a:xfrm>
            <a:off x="1842865" y="2106026"/>
            <a:ext cx="4759571" cy="331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compression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Image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Mp3 files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Fax machine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computer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A823D-E660-4ACE-8787-D5DB1E8B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FF0DC-6A99-4B45-A222-E2AA9925ECE5}"/>
              </a:ext>
            </a:extLst>
          </p:cNvPr>
          <p:cNvSpPr txBox="1"/>
          <p:nvPr/>
        </p:nvSpPr>
        <p:spPr>
          <a:xfrm>
            <a:off x="3291839" y="2628781"/>
            <a:ext cx="5416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/>
              <a:t>Thank You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37AB7E-0E6B-486A-8317-9EB8B558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2038E-A3EC-45FD-BFCF-CB42636DA786}"/>
              </a:ext>
            </a:extLst>
          </p:cNvPr>
          <p:cNvSpPr txBox="1"/>
          <p:nvPr/>
        </p:nvSpPr>
        <p:spPr>
          <a:xfrm>
            <a:off x="2950698" y="779485"/>
            <a:ext cx="6098344" cy="1455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Arithmetic Circuit</a:t>
            </a: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Working of Arithmetic circuit.</a:t>
            </a:r>
          </a:p>
        </p:txBody>
      </p:sp>
    </p:spTree>
    <p:extLst>
      <p:ext uri="{BB962C8B-B14F-4D97-AF65-F5344CB8AC3E}">
        <p14:creationId xmlns:p14="http://schemas.microsoft.com/office/powerpoint/2010/main" val="147522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8D242-C75F-414E-AB74-21A91D08A2BB}"/>
              </a:ext>
            </a:extLst>
          </p:cNvPr>
          <p:cNvSpPr txBox="1"/>
          <p:nvPr/>
        </p:nvSpPr>
        <p:spPr>
          <a:xfrm>
            <a:off x="3162078" y="278888"/>
            <a:ext cx="58678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Arithmetic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9D491-2119-44C9-BDEE-D07A9F70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99" y="1414205"/>
            <a:ext cx="6894784" cy="40295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3984F-F71D-48AA-BC37-AE4CCFDE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41B7E4-B797-4B35-A484-2CDB08F413E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F204B-8332-44F2-B4F8-9DC4366512A1}"/>
              </a:ext>
            </a:extLst>
          </p:cNvPr>
          <p:cNvSpPr txBox="1"/>
          <p:nvPr/>
        </p:nvSpPr>
        <p:spPr>
          <a:xfrm>
            <a:off x="4246098" y="5625291"/>
            <a:ext cx="369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Arithmetic circuit table:4.5</a:t>
            </a:r>
          </a:p>
        </p:txBody>
      </p:sp>
    </p:spTree>
    <p:extLst>
      <p:ext uri="{BB962C8B-B14F-4D97-AF65-F5344CB8AC3E}">
        <p14:creationId xmlns:p14="http://schemas.microsoft.com/office/powerpoint/2010/main" val="58970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9E8A0-E0F3-4F4A-83DB-5A5CEAEC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83" y="1535691"/>
            <a:ext cx="4866875" cy="42039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EC5ABB-9915-4E4A-B2B5-DBE634B555D6}"/>
              </a:ext>
            </a:extLst>
          </p:cNvPr>
          <p:cNvSpPr txBox="1"/>
          <p:nvPr/>
        </p:nvSpPr>
        <p:spPr>
          <a:xfrm>
            <a:off x="1555733" y="1301262"/>
            <a:ext cx="537500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Addition: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If  Cin = 0, the output D = A + B.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If  Cin =1, output D = A + B + 1.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Subtraction: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If Cin = 1, then D = A +Bʹ+ 1.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When Cin = 0, then D = A + Bʹ 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Vrinda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Increment: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 = A + 0 + Cin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 = A when Cin = 0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 = A + 1 when Cin = 1.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Decrement: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 = A – 1 when Cin = 0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Cin = 1, then D = A – 1 + 1 = A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Vrinda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7B09E-4BD5-40D9-A3F6-F2AD408822B2}"/>
              </a:ext>
            </a:extLst>
          </p:cNvPr>
          <p:cNvSpPr txBox="1"/>
          <p:nvPr/>
        </p:nvSpPr>
        <p:spPr>
          <a:xfrm>
            <a:off x="2984278" y="203347"/>
            <a:ext cx="6666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Arithmetic circuit Working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35870-1D8E-49C7-8D0D-DB82482D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41B7E4-B797-4B35-A484-2CDB08F413E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45A5-E52A-474F-BB0F-B07720DEFAE5}"/>
              </a:ext>
            </a:extLst>
          </p:cNvPr>
          <p:cNvSpPr txBox="1"/>
          <p:nvPr/>
        </p:nvSpPr>
        <p:spPr>
          <a:xfrm>
            <a:off x="7916569" y="5968484"/>
            <a:ext cx="271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Figure:4.9</a:t>
            </a:r>
          </a:p>
        </p:txBody>
      </p:sp>
    </p:spTree>
    <p:extLst>
      <p:ext uri="{BB962C8B-B14F-4D97-AF65-F5344CB8AC3E}">
        <p14:creationId xmlns:p14="http://schemas.microsoft.com/office/powerpoint/2010/main" val="26657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0195D-9162-45E6-A979-FCC545C73E31}"/>
              </a:ext>
            </a:extLst>
          </p:cNvPr>
          <p:cNvSpPr txBox="1"/>
          <p:nvPr/>
        </p:nvSpPr>
        <p:spPr>
          <a:xfrm>
            <a:off x="1561513" y="945911"/>
            <a:ext cx="6400799" cy="386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Content : 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What is Huffman Encoding Technique?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Why do we use Huffman Encoding Technique?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Basic steps of Huffman Encoding Technique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Example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CA2F2-7752-4721-8031-CB7DCEFF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6E963-498A-4928-B7C8-9D68B91DDFA5}"/>
              </a:ext>
            </a:extLst>
          </p:cNvPr>
          <p:cNvSpPr txBox="1"/>
          <p:nvPr/>
        </p:nvSpPr>
        <p:spPr>
          <a:xfrm>
            <a:off x="1420837" y="2494954"/>
            <a:ext cx="10424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Lossless data compression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Fixed  length codes into variable length codes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Most frequent characters having smallest codes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Least frequent characters having longer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E6C05-D259-49D7-AF35-8B84325CA401}"/>
              </a:ext>
            </a:extLst>
          </p:cNvPr>
          <p:cNvSpPr txBox="1"/>
          <p:nvPr/>
        </p:nvSpPr>
        <p:spPr>
          <a:xfrm>
            <a:off x="661181" y="426613"/>
            <a:ext cx="9973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What is Huffman Encoding Technique?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D24BB-22C5-401A-B00E-1B1733CC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C9050-ECBC-4197-B2D3-CFD6FDF84766}"/>
              </a:ext>
            </a:extLst>
          </p:cNvPr>
          <p:cNvSpPr txBox="1"/>
          <p:nvPr/>
        </p:nvSpPr>
        <p:spPr>
          <a:xfrm>
            <a:off x="1490286" y="1256765"/>
            <a:ext cx="346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0" i="0" dirty="0">
                <a:effectLst/>
                <a:latin typeface="inherit"/>
              </a:rPr>
              <a:t>For an example 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E1AF3-6994-4F87-B789-0D96F40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835" y="934390"/>
            <a:ext cx="3065868" cy="314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2925E-1AF5-4512-ACE2-68E6DE449C65}"/>
              </a:ext>
            </a:extLst>
          </p:cNvPr>
          <p:cNvSpPr txBox="1"/>
          <p:nvPr/>
        </p:nvSpPr>
        <p:spPr>
          <a:xfrm>
            <a:off x="1490286" y="2087762"/>
            <a:ext cx="48674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0" i="0" dirty="0">
                <a:effectLst/>
              </a:rPr>
              <a:t>No compression : </a:t>
            </a:r>
          </a:p>
          <a:p>
            <a:pPr marL="342900" indent="-342900">
              <a:buAutoNum type="arabicPeriod"/>
            </a:pPr>
            <a:endParaRPr lang="en-US" sz="2400" b="0" i="0" dirty="0">
              <a:effectLst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400" b="0" i="0" dirty="0">
                <a:effectLst/>
              </a:rPr>
              <a:t>each character = 1 byte (8 bits)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b="0" i="0" dirty="0">
                <a:effectLst/>
              </a:rPr>
              <a:t>total file size = 14,700*8=117,600 bits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68C5-F42D-4440-94E7-2386B27A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835" y="4193607"/>
            <a:ext cx="2977661" cy="2531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10527-726E-4DFC-AC31-D2D99ECA8538}"/>
              </a:ext>
            </a:extLst>
          </p:cNvPr>
          <p:cNvSpPr txBox="1"/>
          <p:nvPr/>
        </p:nvSpPr>
        <p:spPr>
          <a:xfrm>
            <a:off x="1469185" y="4650281"/>
            <a:ext cx="5571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ea typeface="Segoe UI Historic" panose="020B0502040204020203" pitchFamily="34" charset="0"/>
                <a:cs typeface="Segoe UI Historic" panose="020B0502040204020203" pitchFamily="34" charset="0"/>
              </a:rPr>
              <a:t>2. Fixed sized compression :</a:t>
            </a:r>
          </a:p>
          <a:p>
            <a:endParaRPr lang="en-US" sz="2400" b="0" i="0" dirty="0">
              <a:effectLst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400" b="0" i="0" dirty="0">
                <a:effectLst/>
                <a:ea typeface="Segoe UI Historic" panose="020B0502040204020203" pitchFamily="34" charset="0"/>
                <a:cs typeface="Segoe UI Historic" panose="020B0502040204020203" pitchFamily="34" charset="0"/>
              </a:rPr>
              <a:t>we have 6 characters, so we need 3bits to encode them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b="0" i="0" dirty="0">
                <a:effectLst/>
                <a:ea typeface="Segoe UI Historic" panose="020B0502040204020203" pitchFamily="34" charset="0"/>
                <a:cs typeface="Segoe UI Historic" panose="020B0502040204020203" pitchFamily="34" charset="0"/>
              </a:rPr>
              <a:t>Total file size = 14,700*3=44,100bits</a:t>
            </a:r>
            <a:endParaRPr lang="en-US" sz="2400" dirty="0"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0C729-5164-4ECF-8732-D5134AFFFB5F}"/>
              </a:ext>
            </a:extLst>
          </p:cNvPr>
          <p:cNvSpPr txBox="1"/>
          <p:nvPr/>
        </p:nvSpPr>
        <p:spPr>
          <a:xfrm>
            <a:off x="203981" y="133381"/>
            <a:ext cx="11988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 do we use Huffman Encoding Technique?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3CB2FE-2709-475F-95B4-603E352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B05D2-2C6B-48B1-920F-E289222F67E7}"/>
              </a:ext>
            </a:extLst>
          </p:cNvPr>
          <p:cNvSpPr txBox="1"/>
          <p:nvPr/>
        </p:nvSpPr>
        <p:spPr>
          <a:xfrm>
            <a:off x="801860" y="962022"/>
            <a:ext cx="6976620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3.Huffman compression : </a:t>
            </a:r>
          </a:p>
          <a:p>
            <a:endParaRPr lang="en-US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variable length compression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assigning shorter codes to more frequent characters and longer codes to less frequent characters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/>
              <a:t>Total file size = ( 10,000*1)+(4,000*2)+(300*3)+(200*4)+(100*5)+(100*5)= 20,700 bits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0F1EE-8F01-46AE-B63C-714F5552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153" y="2316955"/>
            <a:ext cx="3716453" cy="3444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C5457-6F83-4516-845D-F70126D44BFD}"/>
              </a:ext>
            </a:extLst>
          </p:cNvPr>
          <p:cNvSpPr txBox="1"/>
          <p:nvPr/>
        </p:nvSpPr>
        <p:spPr>
          <a:xfrm>
            <a:off x="1125415" y="3854548"/>
            <a:ext cx="635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997B2-ED4A-4C2C-8332-3DBA22AE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9B45E-30A1-44DB-8621-4CE47F44911B}"/>
              </a:ext>
            </a:extLst>
          </p:cNvPr>
          <p:cNvSpPr txBox="1"/>
          <p:nvPr/>
        </p:nvSpPr>
        <p:spPr>
          <a:xfrm>
            <a:off x="954257" y="745588"/>
            <a:ext cx="108461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Basic steps of Huffman Encoding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10FCC-D274-49F1-A450-3F1753A7DF59}"/>
              </a:ext>
            </a:extLst>
          </p:cNvPr>
          <p:cNvSpPr txBox="1"/>
          <p:nvPr/>
        </p:nvSpPr>
        <p:spPr>
          <a:xfrm>
            <a:off x="1417320" y="2276170"/>
            <a:ext cx="6098344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Preparing the frequency table.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constructing the binary tree  and Assigning the codes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Extracting the Huffman codes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B13CF-9983-467C-8995-FCE025F2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822BF3-9BE2-49EB-9521-35586F3DA215}"/>
              </a:ext>
            </a:extLst>
          </p:cNvPr>
          <p:cNvSpPr txBox="1"/>
          <p:nvPr/>
        </p:nvSpPr>
        <p:spPr>
          <a:xfrm>
            <a:off x="970670" y="844062"/>
            <a:ext cx="32918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D1DD7-B941-4950-97CD-8ED9EA20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94" y="1684094"/>
            <a:ext cx="7421071" cy="1602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7D218B-0A61-42C0-AD5B-5D5BBDF46625}"/>
              </a:ext>
            </a:extLst>
          </p:cNvPr>
          <p:cNvSpPr txBox="1"/>
          <p:nvPr/>
        </p:nvSpPr>
        <p:spPr>
          <a:xfrm>
            <a:off x="1031631" y="3825444"/>
            <a:ext cx="506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 : Creating frequency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8D9A1-D97B-4DEA-AFE3-0C3A6885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4056277"/>
            <a:ext cx="3815349" cy="22352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BB62F-C426-4D4F-A758-E85D20B9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53F92-7BF0-4AE8-B84F-FE016CFE3396}"/>
              </a:ext>
            </a:extLst>
          </p:cNvPr>
          <p:cNvSpPr txBox="1"/>
          <p:nvPr/>
        </p:nvSpPr>
        <p:spPr>
          <a:xfrm>
            <a:off x="1209822" y="2013302"/>
            <a:ext cx="417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 : Constructing binary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BB26C-5531-492A-A9A3-85E8B10E65BB}"/>
              </a:ext>
            </a:extLst>
          </p:cNvPr>
          <p:cNvSpPr txBox="1"/>
          <p:nvPr/>
        </p:nvSpPr>
        <p:spPr>
          <a:xfrm>
            <a:off x="1209822" y="675249"/>
            <a:ext cx="37842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Example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BFB44-E66F-48B3-ADFE-E60E05B6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93" y="647250"/>
            <a:ext cx="4566577" cy="303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A2C2-A1C3-41EC-B1EE-7FBC70E1A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92" y="3681813"/>
            <a:ext cx="4566577" cy="30345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D95E3-F383-4CA0-A4B0-BC2DDECF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BB9A4-BD64-477F-B728-3EAE70312902}"/>
              </a:ext>
            </a:extLst>
          </p:cNvPr>
          <p:cNvSpPr txBox="1"/>
          <p:nvPr/>
        </p:nvSpPr>
        <p:spPr>
          <a:xfrm>
            <a:off x="858130" y="1705120"/>
            <a:ext cx="3643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effectLst/>
              </a:rPr>
              <a:t>Huffman tree</a:t>
            </a:r>
          </a:p>
          <a:p>
            <a:br>
              <a:rPr lang="en-US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0238-00D1-4920-818A-5A9E41CA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889" y="2044139"/>
            <a:ext cx="6026401" cy="4132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A7529-2EA3-4ACF-BA19-ECB3771C5566}"/>
              </a:ext>
            </a:extLst>
          </p:cNvPr>
          <p:cNvSpPr txBox="1"/>
          <p:nvPr/>
        </p:nvSpPr>
        <p:spPr>
          <a:xfrm>
            <a:off x="858130" y="680890"/>
            <a:ext cx="41077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F6BC1-0100-4FF9-90DF-9EA2B25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5BE-F801-4799-8EB8-AC77E27153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7166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</TotalTime>
  <Words>446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inherit</vt:lpstr>
      <vt:lpstr>MS Shell Dlg 2</vt:lpstr>
      <vt:lpstr>Segoe UI Historic</vt:lpstr>
      <vt:lpstr>Trebuchet MS</vt:lpstr>
      <vt:lpstr>Wingdings</vt:lpstr>
      <vt:lpstr>Wingdings 3</vt:lpstr>
      <vt:lpstr>Berlin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52</cp:revision>
  <dcterms:created xsi:type="dcterms:W3CDTF">2021-08-16T18:11:51Z</dcterms:created>
  <dcterms:modified xsi:type="dcterms:W3CDTF">2021-08-18T04:48:22Z</dcterms:modified>
</cp:coreProperties>
</file>