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5" r:id="rId3"/>
    <p:sldId id="258" r:id="rId4"/>
    <p:sldId id="259" r:id="rId5"/>
    <p:sldId id="260" r:id="rId6"/>
    <p:sldId id="261" r:id="rId7"/>
    <p:sldId id="263" r:id="rId8"/>
    <p:sldId id="262"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BF78CB1-9FDA-4221-A5F3-476CC947A92B}" type="datetimeFigureOut">
              <a:rPr lang="en-US" smtClean="0"/>
              <a:t>10/15/2020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793C3547-9B1F-42FB-9793-2AB86FA419F0}"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9256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F78CB1-9FDA-4221-A5F3-476CC947A92B}" type="datetimeFigureOut">
              <a:rPr lang="en-US" smtClean="0"/>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3C3547-9B1F-42FB-9793-2AB86FA419F0}" type="slidenum">
              <a:rPr lang="en-US" smtClean="0"/>
              <a:t>‹#›</a:t>
            </a:fld>
            <a:endParaRPr lang="en-US" dirty="0"/>
          </a:p>
        </p:txBody>
      </p:sp>
    </p:spTree>
    <p:extLst>
      <p:ext uri="{BB962C8B-B14F-4D97-AF65-F5344CB8AC3E}">
        <p14:creationId xmlns:p14="http://schemas.microsoft.com/office/powerpoint/2010/main" val="235933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78CB1-9FDA-4221-A5F3-476CC947A92B}" type="datetimeFigureOut">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3C3547-9B1F-42FB-9793-2AB86FA419F0}"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4591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78CB1-9FDA-4221-A5F3-476CC947A92B}" type="datetimeFigureOut">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3C3547-9B1F-42FB-9793-2AB86FA419F0}"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6035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78CB1-9FDA-4221-A5F3-476CC947A92B}" type="datetimeFigureOut">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3C3547-9B1F-42FB-9793-2AB86FA419F0}" type="slidenum">
              <a:rPr lang="en-US" smtClean="0"/>
              <a:t>‹#›</a:t>
            </a:fld>
            <a:endParaRPr lang="en-US" dirty="0"/>
          </a:p>
        </p:txBody>
      </p:sp>
    </p:spTree>
    <p:extLst>
      <p:ext uri="{BB962C8B-B14F-4D97-AF65-F5344CB8AC3E}">
        <p14:creationId xmlns:p14="http://schemas.microsoft.com/office/powerpoint/2010/main" val="2157895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78CB1-9FDA-4221-A5F3-476CC947A92B}" type="datetimeFigureOut">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3C3547-9B1F-42FB-9793-2AB86FA419F0}"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255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78CB1-9FDA-4221-A5F3-476CC947A92B}" type="datetimeFigureOut">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3C3547-9B1F-42FB-9793-2AB86FA419F0}"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0389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78CB1-9FDA-4221-A5F3-476CC947A92B}" type="datetimeFigureOut">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3C3547-9B1F-42FB-9793-2AB86FA419F0}"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0325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78CB1-9FDA-4221-A5F3-476CC947A92B}" type="datetimeFigureOut">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3C3547-9B1F-42FB-9793-2AB86FA419F0}"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511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78CB1-9FDA-4221-A5F3-476CC947A92B}" type="datetimeFigureOut">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3C3547-9B1F-42FB-9793-2AB86FA419F0}" type="slidenum">
              <a:rPr lang="en-US" smtClean="0"/>
              <a:t>‹#›</a:t>
            </a:fld>
            <a:endParaRPr lang="en-US" dirty="0"/>
          </a:p>
        </p:txBody>
      </p:sp>
    </p:spTree>
    <p:extLst>
      <p:ext uri="{BB962C8B-B14F-4D97-AF65-F5344CB8AC3E}">
        <p14:creationId xmlns:p14="http://schemas.microsoft.com/office/powerpoint/2010/main" val="228955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78CB1-9FDA-4221-A5F3-476CC947A92B}" type="datetimeFigureOut">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3C3547-9B1F-42FB-9793-2AB86FA419F0}"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646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F78CB1-9FDA-4221-A5F3-476CC947A92B}" type="datetimeFigureOut">
              <a:rPr lang="en-US" smtClean="0"/>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3C3547-9B1F-42FB-9793-2AB86FA419F0}" type="slidenum">
              <a:rPr lang="en-US" smtClean="0"/>
              <a:t>‹#›</a:t>
            </a:fld>
            <a:endParaRPr lang="en-US" dirty="0"/>
          </a:p>
        </p:txBody>
      </p:sp>
    </p:spTree>
    <p:extLst>
      <p:ext uri="{BB962C8B-B14F-4D97-AF65-F5344CB8AC3E}">
        <p14:creationId xmlns:p14="http://schemas.microsoft.com/office/powerpoint/2010/main" val="243627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F78CB1-9FDA-4221-A5F3-476CC947A92B}" type="datetimeFigureOut">
              <a:rPr lang="en-US" smtClean="0"/>
              <a:t>10/15/2020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93C3547-9B1F-42FB-9793-2AB86FA419F0}"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875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F78CB1-9FDA-4221-A5F3-476CC947A92B}" type="datetimeFigureOut">
              <a:rPr lang="en-US" smtClean="0"/>
              <a:t>10/15/2020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93C3547-9B1F-42FB-9793-2AB86FA419F0}"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4039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78CB1-9FDA-4221-A5F3-476CC947A92B}" type="datetimeFigureOut">
              <a:rPr lang="en-US" smtClean="0"/>
              <a:t>10/15/2020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93C3547-9B1F-42FB-9793-2AB86FA419F0}" type="slidenum">
              <a:rPr lang="en-US" smtClean="0"/>
              <a:t>‹#›</a:t>
            </a:fld>
            <a:endParaRPr lang="en-US" dirty="0"/>
          </a:p>
        </p:txBody>
      </p:sp>
    </p:spTree>
    <p:extLst>
      <p:ext uri="{BB962C8B-B14F-4D97-AF65-F5344CB8AC3E}">
        <p14:creationId xmlns:p14="http://schemas.microsoft.com/office/powerpoint/2010/main" val="286454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F78CB1-9FDA-4221-A5F3-476CC947A92B}" type="datetimeFigureOut">
              <a:rPr lang="en-US" smtClean="0"/>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3C3547-9B1F-42FB-9793-2AB86FA419F0}"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6222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F78CB1-9FDA-4221-A5F3-476CC947A92B}" type="datetimeFigureOut">
              <a:rPr lang="en-US" smtClean="0"/>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3C3547-9B1F-42FB-9793-2AB86FA419F0}" type="slidenum">
              <a:rPr lang="en-US" smtClean="0"/>
              <a:t>‹#›</a:t>
            </a:fld>
            <a:endParaRPr lang="en-US" dirty="0"/>
          </a:p>
        </p:txBody>
      </p:sp>
    </p:spTree>
    <p:extLst>
      <p:ext uri="{BB962C8B-B14F-4D97-AF65-F5344CB8AC3E}">
        <p14:creationId xmlns:p14="http://schemas.microsoft.com/office/powerpoint/2010/main" val="36966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F78CB1-9FDA-4221-A5F3-476CC947A92B}" type="datetimeFigureOut">
              <a:rPr lang="en-US" smtClean="0"/>
              <a:t>10/15/2020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3C3547-9B1F-42FB-9793-2AB86FA419F0}" type="slidenum">
              <a:rPr lang="en-US" smtClean="0"/>
              <a:t>‹#›</a:t>
            </a:fld>
            <a:endParaRPr lang="en-US" dirty="0"/>
          </a:p>
        </p:txBody>
      </p:sp>
    </p:spTree>
    <p:extLst>
      <p:ext uri="{BB962C8B-B14F-4D97-AF65-F5344CB8AC3E}">
        <p14:creationId xmlns:p14="http://schemas.microsoft.com/office/powerpoint/2010/main" val="424883723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617817-E920-4451-A905-C40AF068BFCC}"/>
              </a:ext>
            </a:extLst>
          </p:cNvPr>
          <p:cNvSpPr txBox="1"/>
          <p:nvPr/>
        </p:nvSpPr>
        <p:spPr>
          <a:xfrm>
            <a:off x="1896794" y="1744392"/>
            <a:ext cx="8398412" cy="2616101"/>
          </a:xfrm>
          <a:prstGeom prst="rect">
            <a:avLst/>
          </a:prstGeom>
          <a:noFill/>
        </p:spPr>
        <p:txBody>
          <a:bodyPr wrap="square" rtlCol="0">
            <a:spAutoFit/>
          </a:bodyPr>
          <a:lstStyle/>
          <a:p>
            <a:r>
              <a:rPr lang="en-US" sz="3200" dirty="0"/>
              <a:t>                Green university of Bangladesh</a:t>
            </a:r>
          </a:p>
          <a:p>
            <a:r>
              <a:rPr lang="en-US" sz="2000" dirty="0"/>
              <a:t>                                  </a:t>
            </a:r>
            <a:r>
              <a:rPr lang="en-US" sz="2400" dirty="0"/>
              <a:t>Computer science and engineering </a:t>
            </a:r>
          </a:p>
          <a:p>
            <a:r>
              <a:rPr lang="en-US" sz="2000" dirty="0"/>
              <a:t>  </a:t>
            </a:r>
          </a:p>
          <a:p>
            <a:r>
              <a:rPr lang="en-US" sz="2400"/>
              <a:t>                                      </a:t>
            </a:r>
            <a:r>
              <a:rPr lang="en-US" sz="2000"/>
              <a:t>Name : </a:t>
            </a:r>
            <a:r>
              <a:rPr lang="en-US" sz="2000" dirty="0"/>
              <a:t>Nazifa Alam Nowrin</a:t>
            </a:r>
          </a:p>
          <a:p>
            <a:r>
              <a:rPr lang="en-US" sz="2000" dirty="0"/>
              <a:t>                                             ID       : 193002103</a:t>
            </a:r>
          </a:p>
          <a:p>
            <a:r>
              <a:rPr lang="en-US" sz="2000" dirty="0"/>
              <a:t>                                             Course code: PHY104</a:t>
            </a:r>
          </a:p>
          <a:p>
            <a:r>
              <a:rPr lang="en-US" sz="2000" dirty="0"/>
              <a:t>                                             Topic: Galvanometer</a:t>
            </a:r>
            <a:endParaRPr lang="en-US" sz="2400" dirty="0"/>
          </a:p>
        </p:txBody>
      </p:sp>
    </p:spTree>
    <p:extLst>
      <p:ext uri="{BB962C8B-B14F-4D97-AF65-F5344CB8AC3E}">
        <p14:creationId xmlns:p14="http://schemas.microsoft.com/office/powerpoint/2010/main" val="2216242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2343D-5A6A-4A95-8B0A-0ADA8F587382}"/>
              </a:ext>
            </a:extLst>
          </p:cNvPr>
          <p:cNvSpPr txBox="1"/>
          <p:nvPr/>
        </p:nvSpPr>
        <p:spPr>
          <a:xfrm>
            <a:off x="1178169" y="1205357"/>
            <a:ext cx="6098344" cy="2865528"/>
          </a:xfrm>
          <a:prstGeom prst="rect">
            <a:avLst/>
          </a:prstGeom>
          <a:noFill/>
        </p:spPr>
        <p:txBody>
          <a:bodyPr wrap="square">
            <a:spAutoFit/>
          </a:bodyPr>
          <a:lstStyle/>
          <a:p>
            <a:r>
              <a:rPr lang="en-US" sz="2400" b="1" i="0" u="sng" dirty="0">
                <a:solidFill>
                  <a:srgbClr val="3B3835"/>
                </a:solidFill>
                <a:effectLst/>
                <a:latin typeface="Helvetica Neue"/>
              </a:rPr>
              <a:t>Condition FOR SHM:</a:t>
            </a:r>
          </a:p>
          <a:p>
            <a:r>
              <a:rPr lang="en-US" sz="2400" b="0" i="0" dirty="0">
                <a:solidFill>
                  <a:srgbClr val="3B3835"/>
                </a:solidFill>
                <a:effectLst/>
                <a:latin typeface="Helvetica Neue"/>
              </a:rPr>
              <a:t> </a:t>
            </a:r>
          </a:p>
          <a:p>
            <a:pPr marL="285750" indent="-285750">
              <a:lnSpc>
                <a:spcPct val="150000"/>
              </a:lnSpc>
              <a:buFont typeface="Wingdings" panose="05000000000000000000" pitchFamily="2" charset="2"/>
              <a:buChar char="Ø"/>
            </a:pPr>
            <a:r>
              <a:rPr lang="en-US" sz="2400" b="0" i="0" dirty="0">
                <a:solidFill>
                  <a:srgbClr val="3B3835"/>
                </a:solidFill>
                <a:effectLst/>
                <a:latin typeface="Helvetica Neue"/>
              </a:rPr>
              <a:t>The system should haves restoring force.</a:t>
            </a:r>
          </a:p>
          <a:p>
            <a:pPr marL="285750" indent="-285750">
              <a:lnSpc>
                <a:spcPct val="150000"/>
              </a:lnSpc>
              <a:buFont typeface="Wingdings" panose="05000000000000000000" pitchFamily="2" charset="2"/>
              <a:buChar char="Ø"/>
            </a:pPr>
            <a:r>
              <a:rPr lang="en-US" sz="2400" b="0" i="0" dirty="0">
                <a:solidFill>
                  <a:srgbClr val="3B3835"/>
                </a:solidFill>
                <a:effectLst/>
                <a:latin typeface="Helvetica Neue"/>
              </a:rPr>
              <a:t>The system should have inertia. </a:t>
            </a:r>
          </a:p>
          <a:p>
            <a:pPr marL="285750" indent="-285750">
              <a:lnSpc>
                <a:spcPct val="150000"/>
              </a:lnSpc>
              <a:buFont typeface="Wingdings" panose="05000000000000000000" pitchFamily="2" charset="2"/>
              <a:buChar char="Ø"/>
            </a:pPr>
            <a:r>
              <a:rPr lang="en-US" sz="2400" b="0" i="0" dirty="0">
                <a:solidFill>
                  <a:srgbClr val="3B3835"/>
                </a:solidFill>
                <a:effectLst/>
                <a:latin typeface="Helvetica Neue"/>
              </a:rPr>
              <a:t>The system should be frictionless</a:t>
            </a:r>
            <a:r>
              <a:rPr lang="en-US" b="0" i="0" dirty="0">
                <a:solidFill>
                  <a:srgbClr val="3B3835"/>
                </a:solidFill>
                <a:effectLst/>
                <a:latin typeface="Helvetica Neue"/>
              </a:rPr>
              <a:t>.</a:t>
            </a:r>
          </a:p>
          <a:p>
            <a:pPr>
              <a:lnSpc>
                <a:spcPct val="150000"/>
              </a:lnSpc>
            </a:pPr>
            <a:endParaRPr lang="en-US" dirty="0"/>
          </a:p>
        </p:txBody>
      </p:sp>
    </p:spTree>
    <p:extLst>
      <p:ext uri="{BB962C8B-B14F-4D97-AF65-F5344CB8AC3E}">
        <p14:creationId xmlns:p14="http://schemas.microsoft.com/office/powerpoint/2010/main" val="234425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BF98C4-1CA8-48E2-8A12-3ED47BF9D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4074" y="1047750"/>
            <a:ext cx="4762500" cy="4762500"/>
          </a:xfrm>
          <a:prstGeom prst="rect">
            <a:avLst/>
          </a:prstGeom>
        </p:spPr>
      </p:pic>
    </p:spTree>
    <p:extLst>
      <p:ext uri="{BB962C8B-B14F-4D97-AF65-F5344CB8AC3E}">
        <p14:creationId xmlns:p14="http://schemas.microsoft.com/office/powerpoint/2010/main" val="170443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F4F5EB-FC1E-405A-8B62-A2752F663621}"/>
              </a:ext>
            </a:extLst>
          </p:cNvPr>
          <p:cNvSpPr txBox="1"/>
          <p:nvPr/>
        </p:nvSpPr>
        <p:spPr>
          <a:xfrm>
            <a:off x="1232389" y="1177876"/>
            <a:ext cx="5576374" cy="2677656"/>
          </a:xfrm>
          <a:prstGeom prst="rect">
            <a:avLst/>
          </a:prstGeom>
          <a:noFill/>
        </p:spPr>
        <p:txBody>
          <a:bodyPr wrap="square" rtlCol="0">
            <a:spAutoFit/>
          </a:bodyPr>
          <a:lstStyle/>
          <a:p>
            <a:r>
              <a:rPr lang="en-US" sz="2400" b="1" i="0" dirty="0">
                <a:solidFill>
                  <a:srgbClr val="3B3835"/>
                </a:solidFill>
                <a:effectLst/>
                <a:latin typeface="Helvetica Neue"/>
              </a:rPr>
              <a:t>What is galvanometer? </a:t>
            </a:r>
          </a:p>
          <a:p>
            <a:endParaRPr lang="en-US" sz="2400" dirty="0">
              <a:solidFill>
                <a:srgbClr val="3B3835"/>
              </a:solidFill>
              <a:latin typeface="Helvetica Neue"/>
            </a:endParaRPr>
          </a:p>
          <a:p>
            <a:r>
              <a:rPr lang="en-US" sz="2400" b="0" i="0" dirty="0">
                <a:solidFill>
                  <a:srgbClr val="3B3835"/>
                </a:solidFill>
                <a:effectLst/>
                <a:latin typeface="Helvetica Neue"/>
              </a:rPr>
              <a:t>A basic device for measuring a small electric current by means of a mechanical motion derived from electromagnetic forces produced by the current</a:t>
            </a:r>
            <a:r>
              <a:rPr lang="en-US" b="0" i="0" dirty="0">
                <a:solidFill>
                  <a:srgbClr val="3B3835"/>
                </a:solidFill>
                <a:effectLst/>
                <a:latin typeface="Helvetica Neue"/>
              </a:rPr>
              <a:t>.</a:t>
            </a:r>
            <a:endParaRPr lang="en-US" dirty="0"/>
          </a:p>
        </p:txBody>
      </p:sp>
      <p:pic>
        <p:nvPicPr>
          <p:cNvPr id="4" name="Picture 3">
            <a:extLst>
              <a:ext uri="{FF2B5EF4-FFF2-40B4-BE49-F238E27FC236}">
                <a16:creationId xmlns:a16="http://schemas.microsoft.com/office/drawing/2014/main" id="{5BF7F292-A54D-447D-B9F9-554754ED3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9225" y="928467"/>
            <a:ext cx="3484436" cy="4457700"/>
          </a:xfrm>
          <a:prstGeom prst="rect">
            <a:avLst/>
          </a:prstGeom>
        </p:spPr>
      </p:pic>
    </p:spTree>
    <p:extLst>
      <p:ext uri="{BB962C8B-B14F-4D97-AF65-F5344CB8AC3E}">
        <p14:creationId xmlns:p14="http://schemas.microsoft.com/office/powerpoint/2010/main" val="428608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AA0B09-3419-46F0-AA79-F8DF5B11044B}"/>
              </a:ext>
            </a:extLst>
          </p:cNvPr>
          <p:cNvSpPr txBox="1"/>
          <p:nvPr/>
        </p:nvSpPr>
        <p:spPr>
          <a:xfrm>
            <a:off x="1244112" y="1193701"/>
            <a:ext cx="8392258" cy="3046988"/>
          </a:xfrm>
          <a:prstGeom prst="rect">
            <a:avLst/>
          </a:prstGeom>
          <a:noFill/>
        </p:spPr>
        <p:txBody>
          <a:bodyPr wrap="square" rtlCol="0">
            <a:spAutoFit/>
          </a:bodyPr>
          <a:lstStyle/>
          <a:p>
            <a:r>
              <a:rPr lang="en-US" sz="2400" b="1" i="0" dirty="0">
                <a:solidFill>
                  <a:srgbClr val="3B3835"/>
                </a:solidFill>
                <a:effectLst/>
                <a:latin typeface="Helvetica Neue"/>
              </a:rPr>
              <a:t>Principle Of Galvano Meter:</a:t>
            </a:r>
          </a:p>
          <a:p>
            <a:endParaRPr lang="en-US" sz="2400" dirty="0">
              <a:solidFill>
                <a:srgbClr val="3B3835"/>
              </a:solidFill>
              <a:latin typeface="Helvetica Neue"/>
            </a:endParaRPr>
          </a:p>
          <a:p>
            <a:r>
              <a:rPr lang="en-US" sz="2400" b="0" i="0" dirty="0">
                <a:solidFill>
                  <a:srgbClr val="3B3835"/>
                </a:solidFill>
                <a:effectLst/>
                <a:latin typeface="Helvetica Neue"/>
              </a:rPr>
              <a:t>Galvanometer works on the principle of conversion of electrical energy into mechanical energy. When a current flows in a magnetic field it experiences a magnetic torque. If it is free to rotate under a controlling torque, it rotates through an angle proportional to the current flowing through it.</a:t>
            </a:r>
            <a:endParaRPr lang="en-US" sz="2400" dirty="0"/>
          </a:p>
        </p:txBody>
      </p:sp>
    </p:spTree>
    <p:extLst>
      <p:ext uri="{BB962C8B-B14F-4D97-AF65-F5344CB8AC3E}">
        <p14:creationId xmlns:p14="http://schemas.microsoft.com/office/powerpoint/2010/main" val="155909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217309-66A8-403B-A005-F036739A1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939" y="993883"/>
            <a:ext cx="4316290" cy="4402616"/>
          </a:xfrm>
          <a:prstGeom prst="rect">
            <a:avLst/>
          </a:prstGeom>
        </p:spPr>
      </p:pic>
    </p:spTree>
    <p:extLst>
      <p:ext uri="{BB962C8B-B14F-4D97-AF65-F5344CB8AC3E}">
        <p14:creationId xmlns:p14="http://schemas.microsoft.com/office/powerpoint/2010/main" val="1892120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C7E8AB-D57B-4422-9491-0F3D74AF36C4}"/>
              </a:ext>
            </a:extLst>
          </p:cNvPr>
          <p:cNvSpPr txBox="1"/>
          <p:nvPr/>
        </p:nvSpPr>
        <p:spPr>
          <a:xfrm>
            <a:off x="1501433" y="1054692"/>
            <a:ext cx="7698838" cy="4154984"/>
          </a:xfrm>
          <a:prstGeom prst="rect">
            <a:avLst/>
          </a:prstGeom>
          <a:noFill/>
        </p:spPr>
        <p:txBody>
          <a:bodyPr wrap="square" rtlCol="0">
            <a:spAutoFit/>
          </a:bodyPr>
          <a:lstStyle/>
          <a:p>
            <a:r>
              <a:rPr lang="en-US" sz="2400" b="1" i="0" dirty="0">
                <a:solidFill>
                  <a:srgbClr val="3B3835"/>
                </a:solidFill>
                <a:effectLst/>
                <a:latin typeface="Helvetica Neue"/>
              </a:rPr>
              <a:t>WORKING :</a:t>
            </a:r>
          </a:p>
          <a:p>
            <a:endParaRPr lang="en-US" sz="2400" dirty="0">
              <a:solidFill>
                <a:srgbClr val="3B3835"/>
              </a:solidFill>
              <a:latin typeface="Helvetica Neue"/>
            </a:endParaRPr>
          </a:p>
          <a:p>
            <a:r>
              <a:rPr lang="en-US" sz="2400" b="0" i="0" dirty="0">
                <a:solidFill>
                  <a:srgbClr val="3B3835"/>
                </a:solidFill>
                <a:effectLst/>
                <a:latin typeface="Helvetica Neue"/>
              </a:rPr>
              <a:t>When a current passes through the galvanometer coil, it experiences a magnetic deflecting torque, which tends to rotate it from its rest position. As the coil rotates it produces a twist in the suspension strip. The twist in the strip produces an electric restoring torque. The coil rotates until the elastic restoring torque due to the strip does not equal and cancels the deflecting magnetic torque, then it attains equilibrium and stops rotating any furthers.</a:t>
            </a:r>
            <a:endParaRPr lang="en-US" sz="2400" dirty="0"/>
          </a:p>
        </p:txBody>
      </p:sp>
    </p:spTree>
    <p:extLst>
      <p:ext uri="{BB962C8B-B14F-4D97-AF65-F5344CB8AC3E}">
        <p14:creationId xmlns:p14="http://schemas.microsoft.com/office/powerpoint/2010/main" val="1132657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75211-1075-42DC-93E9-D13E1D216527}"/>
              </a:ext>
            </a:extLst>
          </p:cNvPr>
          <p:cNvSpPr txBox="1"/>
          <p:nvPr/>
        </p:nvSpPr>
        <p:spPr>
          <a:xfrm>
            <a:off x="1336431" y="800075"/>
            <a:ext cx="7019778" cy="3180358"/>
          </a:xfrm>
          <a:prstGeom prst="rect">
            <a:avLst/>
          </a:prstGeom>
          <a:noFill/>
        </p:spPr>
        <p:txBody>
          <a:bodyPr wrap="square" rtlCol="0">
            <a:spAutoFit/>
          </a:bodyPr>
          <a:lstStyle/>
          <a:p>
            <a:r>
              <a:rPr lang="en-US" sz="2400" b="1" dirty="0">
                <a:latin typeface="Helvetica Neue"/>
              </a:rPr>
              <a:t>Applications:</a:t>
            </a:r>
          </a:p>
          <a:p>
            <a:endParaRPr lang="en-US" dirty="0">
              <a:latin typeface="Helvetica Neue"/>
            </a:endParaRPr>
          </a:p>
          <a:p>
            <a:pPr marL="285750" indent="-285750" algn="just">
              <a:lnSpc>
                <a:spcPct val="150000"/>
              </a:lnSpc>
              <a:buFont typeface="Wingdings" panose="05000000000000000000" pitchFamily="2" charset="2"/>
              <a:buChar char="§"/>
            </a:pPr>
            <a:r>
              <a:rPr lang="en-US" dirty="0">
                <a:latin typeface="Helvetica Neue"/>
              </a:rPr>
              <a:t>It is used to detect the flow of the current’s direction within the circuit &amp; also determine the null point.</a:t>
            </a:r>
          </a:p>
          <a:p>
            <a:pPr marL="285750" indent="-285750" algn="just">
              <a:lnSpc>
                <a:spcPct val="150000"/>
              </a:lnSpc>
              <a:buFont typeface="Wingdings" panose="05000000000000000000" pitchFamily="2" charset="2"/>
              <a:buChar char="§"/>
            </a:pPr>
            <a:r>
              <a:rPr lang="en-US" dirty="0">
                <a:latin typeface="Helvetica Neue"/>
              </a:rPr>
              <a:t>It is used to determining the current.</a:t>
            </a:r>
          </a:p>
          <a:p>
            <a:pPr marL="285750" indent="-285750" algn="just">
              <a:lnSpc>
                <a:spcPct val="150000"/>
              </a:lnSpc>
              <a:buFont typeface="Wingdings" panose="05000000000000000000" pitchFamily="2" charset="2"/>
              <a:buChar char="§"/>
            </a:pPr>
            <a:r>
              <a:rPr lang="en-US" dirty="0">
                <a:latin typeface="Helvetica Neue"/>
              </a:rPr>
              <a:t>By using this we can determine the voltage between two points.</a:t>
            </a:r>
          </a:p>
          <a:p>
            <a:pPr marL="285750" indent="-285750" algn="just">
              <a:lnSpc>
                <a:spcPct val="150000"/>
              </a:lnSpc>
              <a:buFont typeface="Wingdings" panose="05000000000000000000" pitchFamily="2" charset="2"/>
              <a:buChar char="§"/>
            </a:pPr>
            <a:r>
              <a:rPr lang="en-US" dirty="0">
                <a:latin typeface="Helvetica Neue"/>
              </a:rPr>
              <a:t>They are used in control systems laser engraving, laser TVs, laser sintering etc.</a:t>
            </a:r>
          </a:p>
        </p:txBody>
      </p:sp>
    </p:spTree>
    <p:extLst>
      <p:ext uri="{BB962C8B-B14F-4D97-AF65-F5344CB8AC3E}">
        <p14:creationId xmlns:p14="http://schemas.microsoft.com/office/powerpoint/2010/main" val="1513207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125CC1-4541-42E5-A182-1E24AD26069D}"/>
              </a:ext>
            </a:extLst>
          </p:cNvPr>
          <p:cNvSpPr txBox="1"/>
          <p:nvPr/>
        </p:nvSpPr>
        <p:spPr>
          <a:xfrm>
            <a:off x="1309028" y="838787"/>
            <a:ext cx="7342603" cy="4842351"/>
          </a:xfrm>
          <a:prstGeom prst="rect">
            <a:avLst/>
          </a:prstGeom>
          <a:noFill/>
        </p:spPr>
        <p:txBody>
          <a:bodyPr wrap="square" rtlCol="0">
            <a:spAutoFit/>
          </a:bodyPr>
          <a:lstStyle/>
          <a:p>
            <a:r>
              <a:rPr lang="en-US" sz="2400" b="1" dirty="0">
                <a:solidFill>
                  <a:srgbClr val="3B3835"/>
                </a:solidFill>
                <a:latin typeface="Helvetica Neue"/>
              </a:rPr>
              <a:t>Advantages and disadvantages :</a:t>
            </a:r>
          </a:p>
          <a:p>
            <a:endParaRPr lang="en-US" dirty="0">
              <a:solidFill>
                <a:srgbClr val="3B3835"/>
              </a:solidFill>
              <a:latin typeface="Helvetica Neue"/>
            </a:endParaRPr>
          </a:p>
          <a:p>
            <a:endParaRPr lang="en-US" dirty="0">
              <a:solidFill>
                <a:srgbClr val="3B3835"/>
              </a:solidFill>
              <a:latin typeface="Helvetica Neue"/>
            </a:endParaRPr>
          </a:p>
          <a:p>
            <a:r>
              <a:rPr lang="en-US" b="0" i="0" dirty="0">
                <a:solidFill>
                  <a:srgbClr val="3B3835"/>
                </a:solidFill>
                <a:effectLst/>
                <a:latin typeface="Helvetica Neue"/>
              </a:rPr>
              <a:t>The advantages of the galvanometer include the following.</a:t>
            </a:r>
          </a:p>
          <a:p>
            <a:endParaRPr lang="en-US" b="0" i="0" dirty="0">
              <a:solidFill>
                <a:srgbClr val="3B3835"/>
              </a:solidFill>
              <a:effectLst/>
              <a:latin typeface="Helvetica Neue"/>
            </a:endParaRPr>
          </a:p>
          <a:p>
            <a:pPr marL="285750" indent="-285750">
              <a:lnSpc>
                <a:spcPct val="150000"/>
              </a:lnSpc>
              <a:buFont typeface="Wingdings" panose="05000000000000000000" pitchFamily="2" charset="2"/>
              <a:buChar char="§"/>
            </a:pPr>
            <a:r>
              <a:rPr lang="en-US" dirty="0">
                <a:solidFill>
                  <a:srgbClr val="3B3835"/>
                </a:solidFill>
                <a:latin typeface="Helvetica Neue"/>
              </a:rPr>
              <a:t>It  will not affect by a strong magnetic field</a:t>
            </a:r>
          </a:p>
          <a:p>
            <a:pPr marL="285750" indent="-285750">
              <a:lnSpc>
                <a:spcPct val="150000"/>
              </a:lnSpc>
              <a:buFont typeface="Wingdings" panose="05000000000000000000" pitchFamily="2" charset="2"/>
              <a:buChar char="§"/>
            </a:pPr>
            <a:r>
              <a:rPr lang="en-US" b="0" i="0" dirty="0">
                <a:solidFill>
                  <a:srgbClr val="3B3835"/>
                </a:solidFill>
                <a:effectLst/>
                <a:latin typeface="Helvetica Neue"/>
              </a:rPr>
              <a:t>Accurate &amp; reliable</a:t>
            </a:r>
          </a:p>
          <a:p>
            <a:pPr marL="285750" indent="-285750">
              <a:lnSpc>
                <a:spcPct val="150000"/>
              </a:lnSpc>
              <a:buFont typeface="Wingdings" panose="05000000000000000000" pitchFamily="2" charset="2"/>
              <a:buChar char="§"/>
            </a:pPr>
            <a:r>
              <a:rPr lang="en-US" dirty="0">
                <a:solidFill>
                  <a:srgbClr val="3B3835"/>
                </a:solidFill>
                <a:latin typeface="Helvetica Neue"/>
              </a:rPr>
              <a:t>Scales of this is uniform</a:t>
            </a:r>
          </a:p>
          <a:p>
            <a:pPr>
              <a:lnSpc>
                <a:spcPct val="150000"/>
              </a:lnSpc>
            </a:pPr>
            <a:r>
              <a:rPr lang="en-US" dirty="0">
                <a:solidFill>
                  <a:srgbClr val="3B3835"/>
                </a:solidFill>
                <a:latin typeface="Helvetica Neue"/>
              </a:rPr>
              <a:t>The disadvantage of the galvanometer include the following.</a:t>
            </a:r>
          </a:p>
          <a:p>
            <a:pPr marL="285750" indent="-285750">
              <a:lnSpc>
                <a:spcPct val="150000"/>
              </a:lnSpc>
              <a:buFont typeface="Wingdings" panose="05000000000000000000" pitchFamily="2" charset="2"/>
              <a:buChar char="§"/>
            </a:pPr>
            <a:r>
              <a:rPr lang="en-US" b="0" i="0" dirty="0">
                <a:solidFill>
                  <a:srgbClr val="3B3835"/>
                </a:solidFill>
                <a:effectLst/>
                <a:latin typeface="Helvetica Neue"/>
              </a:rPr>
              <a:t>Overload can spoil any kind of galvanometer.</a:t>
            </a:r>
          </a:p>
          <a:p>
            <a:pPr marL="285750" indent="-285750">
              <a:lnSpc>
                <a:spcPct val="150000"/>
              </a:lnSpc>
              <a:buFont typeface="Wingdings" panose="05000000000000000000" pitchFamily="2" charset="2"/>
              <a:buChar char="§"/>
            </a:pPr>
            <a:r>
              <a:rPr lang="en-US" dirty="0">
                <a:solidFill>
                  <a:srgbClr val="3B3835"/>
                </a:solidFill>
                <a:latin typeface="Helvetica Neue"/>
              </a:rPr>
              <a:t>The temperature change will cause a change within restoring torque.</a:t>
            </a:r>
          </a:p>
          <a:p>
            <a:pPr marL="285750" indent="-285750">
              <a:lnSpc>
                <a:spcPct val="150000"/>
              </a:lnSpc>
              <a:buFont typeface="Wingdings" panose="05000000000000000000" pitchFamily="2" charset="2"/>
              <a:buChar char="§"/>
            </a:pPr>
            <a:r>
              <a:rPr lang="en-US" dirty="0">
                <a:solidFill>
                  <a:srgbClr val="3B3835"/>
                </a:solidFill>
                <a:latin typeface="Helvetica Neue"/>
              </a:rPr>
              <a:t>It</a:t>
            </a:r>
            <a:r>
              <a:rPr lang="en-US" b="0" i="0" dirty="0">
                <a:solidFill>
                  <a:srgbClr val="3B3835"/>
                </a:solidFill>
                <a:effectLst/>
                <a:latin typeface="Helvetica Neue"/>
              </a:rPr>
              <a:t> cannot be used for </a:t>
            </a:r>
            <a:r>
              <a:rPr lang="en-US" dirty="0">
                <a:solidFill>
                  <a:srgbClr val="3B3835"/>
                </a:solidFill>
                <a:latin typeface="Helvetica Neue"/>
              </a:rPr>
              <a:t>AC quantities measurement.</a:t>
            </a:r>
            <a:endParaRPr lang="en-US" b="0" i="0" dirty="0">
              <a:solidFill>
                <a:srgbClr val="3B3835"/>
              </a:solidFill>
              <a:effectLst/>
              <a:latin typeface="Helvetica Neue"/>
            </a:endParaRPr>
          </a:p>
        </p:txBody>
      </p:sp>
    </p:spTree>
    <p:extLst>
      <p:ext uri="{BB962C8B-B14F-4D97-AF65-F5344CB8AC3E}">
        <p14:creationId xmlns:p14="http://schemas.microsoft.com/office/powerpoint/2010/main" val="229263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2E4EB1-8E60-40BE-99BF-EBAE71CA3F22}"/>
              </a:ext>
            </a:extLst>
          </p:cNvPr>
          <p:cNvSpPr txBox="1"/>
          <p:nvPr/>
        </p:nvSpPr>
        <p:spPr>
          <a:xfrm>
            <a:off x="3624776" y="2414285"/>
            <a:ext cx="8567224" cy="1107996"/>
          </a:xfrm>
          <a:prstGeom prst="rect">
            <a:avLst/>
          </a:prstGeom>
          <a:noFill/>
        </p:spPr>
        <p:txBody>
          <a:bodyPr wrap="square" rtlCol="0">
            <a:spAutoFit/>
          </a:bodyPr>
          <a:lstStyle/>
          <a:p>
            <a:r>
              <a:rPr lang="en-US" sz="6600" dirty="0"/>
              <a:t>Thank you </a:t>
            </a:r>
          </a:p>
        </p:txBody>
      </p:sp>
    </p:spTree>
    <p:extLst>
      <p:ext uri="{BB962C8B-B14F-4D97-AF65-F5344CB8AC3E}">
        <p14:creationId xmlns:p14="http://schemas.microsoft.com/office/powerpoint/2010/main" val="645041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137</TotalTime>
  <Words>351</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Garamond</vt:lpstr>
      <vt:lpstr>Helvetica Neue</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Jakirul Islam</dc:creator>
  <cp:lastModifiedBy>Jakirul Islam</cp:lastModifiedBy>
  <cp:revision>12</cp:revision>
  <dcterms:created xsi:type="dcterms:W3CDTF">2020-10-14T17:51:41Z</dcterms:created>
  <dcterms:modified xsi:type="dcterms:W3CDTF">2020-10-15T03:36:56Z</dcterms:modified>
</cp:coreProperties>
</file>