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0" r:id="rId3"/>
    <p:sldId id="258" r:id="rId4"/>
    <p:sldId id="282" r:id="rId5"/>
    <p:sldId id="259" r:id="rId6"/>
    <p:sldId id="260" r:id="rId7"/>
    <p:sldId id="26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81B25-B069-4A86-91AC-2F482A16F4F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C6B0B-F9F1-42A9-9967-5A3889261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3ECA5-0378-4C99-B011-310DE169AD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0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58CE-C660-47DF-87F3-F635F83ACEF1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5F9-2F08-4317-9D03-AC439176C589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131-D320-4BA1-93BA-4033332D2AB9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6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18A-8F5A-4544-AA13-A511DB3C369A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A55-F97E-492C-85D9-A1663657523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1C36-6842-42E9-AD35-587AB304BC7C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3386-628C-4679-8C6D-70811B9D5483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9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B0D-54C9-460E-9A86-B07E1CCE2353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3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AB9-F247-432F-9B5A-2B56C7646329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6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E6F-B9B5-4005-BDF4-66DAB5F4479D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9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DF6-FFD4-4ACB-A071-70924CD1AE1F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1D5C705-5AB0-45C9-8D2D-2B79549EE139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3906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87168-1B72-4F8C-8BFD-6826E1992FF3}"/>
              </a:ext>
            </a:extLst>
          </p:cNvPr>
          <p:cNvSpPr txBox="1"/>
          <p:nvPr/>
        </p:nvSpPr>
        <p:spPr>
          <a:xfrm>
            <a:off x="1735015" y="690805"/>
            <a:ext cx="94276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</a:t>
            </a:r>
            <a:r>
              <a:rPr kumimoji="0" lang="bn-BD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Subject: Algorithms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</a:t>
            </a:r>
            <a:r>
              <a:rPr kumimoji="0" lang="bn-BD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Course Code:CSE-205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My Presentation topic :</a:t>
            </a:r>
            <a:r>
              <a:rPr lang="bn-BD" sz="2400" dirty="0">
                <a:solidFill>
                  <a:srgbClr val="C2F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of Algorithms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2F5F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E784-4A02-4846-803F-A309CA708C94}"/>
              </a:ext>
            </a:extLst>
          </p:cNvPr>
          <p:cNvSpPr/>
          <p:nvPr/>
        </p:nvSpPr>
        <p:spPr>
          <a:xfrm>
            <a:off x="1301261" y="142165"/>
            <a:ext cx="9861453" cy="1097280"/>
          </a:xfrm>
          <a:prstGeom prst="roundRect">
            <a:avLst>
              <a:gd name="adj" fmla="val 177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F2C-3FFE-43C1-868D-1843262D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BE181-050E-4D4C-BC20-1C7161BFDFAB}"/>
              </a:ext>
            </a:extLst>
          </p:cNvPr>
          <p:cNvSpPr/>
          <p:nvPr/>
        </p:nvSpPr>
        <p:spPr>
          <a:xfrm>
            <a:off x="6635263" y="2829437"/>
            <a:ext cx="4421943" cy="2725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 by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Nazifa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Nowrin</a:t>
            </a:r>
            <a:endParaRPr lang="en-US" dirty="0">
              <a:solidFill>
                <a:srgbClr val="C2F5FC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 193002101</a:t>
            </a:r>
            <a:endParaRPr kumimoji="0" lang="bn-BD" sz="1800" b="0" i="0" u="none" strike="noStrike" kern="1200" cap="none" spc="0" normalizeH="0" baseline="0" noProof="0" dirty="0">
              <a:ln>
                <a:noFill/>
              </a:ln>
              <a:solidFill>
                <a:srgbClr val="C2F5FC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2F5FC"/>
                </a:solidFill>
                <a:latin typeface="Arial" panose="020B0604020202020204" pitchFamily="34" charset="0"/>
              </a:rPr>
              <a:t>S</a:t>
            </a:r>
            <a:r>
              <a:rPr lang="bn-BD" dirty="0">
                <a:solidFill>
                  <a:srgbClr val="C2F5FC"/>
                </a:solidFill>
                <a:latin typeface="Arial" panose="020B0604020202020204" pitchFamily="34" charset="0"/>
              </a:rPr>
              <a:t>ection             : DC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bn-BD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Green University of Bangladesh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F5F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91236-F2B6-4292-9F9F-B89FD6303EF5}"/>
              </a:ext>
            </a:extLst>
          </p:cNvPr>
          <p:cNvSpPr/>
          <p:nvPr/>
        </p:nvSpPr>
        <p:spPr>
          <a:xfrm>
            <a:off x="1301261" y="2829437"/>
            <a:ext cx="4255478" cy="2725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            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Jargis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Ahmed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Designation  : Lecturer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Department  : </a:t>
            </a:r>
            <a:r>
              <a:rPr lang="en-US" dirty="0">
                <a:solidFill>
                  <a:srgbClr val="C2F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F5F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2404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1AB5A-7FE1-447B-B92C-89CC7B4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E01DA6-6F14-473A-9728-2686BF10B22D}"/>
              </a:ext>
            </a:extLst>
          </p:cNvPr>
          <p:cNvSpPr/>
          <p:nvPr/>
        </p:nvSpPr>
        <p:spPr>
          <a:xfrm>
            <a:off x="2090473" y="307370"/>
            <a:ext cx="8011053" cy="817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 w="13462">
                <a:solidFill>
                  <a:prstClr val="black"/>
                </a:solidFill>
                <a:prstDash val="solid"/>
              </a:ln>
              <a:solidFill>
                <a:prstClr val="white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A684F9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Breadth First Search </a:t>
            </a:r>
            <a:r>
              <a:rPr kumimoji="0" lang="en-US" sz="36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(BFS)</a:t>
            </a:r>
            <a:endParaRPr kumimoji="0" lang="en-US" sz="9600" b="1" i="0" u="none" strike="noStrike" kern="1200" cap="none" spc="0" normalizeH="0" baseline="0" noProof="0" dirty="0">
              <a:ln w="13462">
                <a:solidFill>
                  <a:prstClr val="black"/>
                </a:solidFill>
                <a:prstDash val="solid"/>
              </a:ln>
              <a:solidFill>
                <a:prstClr val="white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A684F9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 w="13462">
                <a:solidFill>
                  <a:prstClr val="black"/>
                </a:solidFill>
                <a:prstDash val="solid"/>
              </a:ln>
              <a:solidFill>
                <a:prstClr val="white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A684F9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75017-6D82-433A-980F-793E9745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63" y="1761071"/>
            <a:ext cx="3643532" cy="1882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49DFD-7967-47DE-8582-C747053A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359467"/>
            <a:ext cx="3502855" cy="2191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38789-C5B1-4ACC-B365-5345C4D99DC8}"/>
              </a:ext>
            </a:extLst>
          </p:cNvPr>
          <p:cNvSpPr txBox="1"/>
          <p:nvPr/>
        </p:nvSpPr>
        <p:spPr>
          <a:xfrm>
            <a:off x="978880" y="2880091"/>
            <a:ext cx="7064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tree is a collection of entities called nodes. Nodes are connected by edges. Each node contains a value or data, and it may or may not have a child node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D9F78-2F20-4934-9725-D527D38FF6BA}"/>
              </a:ext>
            </a:extLst>
          </p:cNvPr>
          <p:cNvSpPr txBox="1"/>
          <p:nvPr/>
        </p:nvSpPr>
        <p:spPr>
          <a:xfrm>
            <a:off x="1158886" y="1469237"/>
            <a:ext cx="670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Graph G=(V, E) consists a set of vertices, V, and a set of edges, 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4D3F1-771A-4DA2-A75B-66D63AF82E37}"/>
              </a:ext>
            </a:extLst>
          </p:cNvPr>
          <p:cNvSpPr txBox="1"/>
          <p:nvPr/>
        </p:nvSpPr>
        <p:spPr>
          <a:xfrm>
            <a:off x="1274135" y="4993522"/>
            <a:ext cx="422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Tree is also a Graph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6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D86E2-91C2-41D4-A7E7-4AE86187A7FD}"/>
              </a:ext>
            </a:extLst>
          </p:cNvPr>
          <p:cNvSpPr txBox="1"/>
          <p:nvPr/>
        </p:nvSpPr>
        <p:spPr>
          <a:xfrm>
            <a:off x="1389779" y="487443"/>
            <a:ext cx="8646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DFS of Graphs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Undirected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Directed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Verifying Vertices are Descendants via Preordering of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989D1A-5BC2-45D0-871C-F12B8EE41F25}"/>
              </a:ext>
            </a:extLst>
          </p:cNvPr>
          <p:cNvSpPr/>
          <p:nvPr/>
        </p:nvSpPr>
        <p:spPr>
          <a:xfrm>
            <a:off x="3885027" y="164592"/>
            <a:ext cx="3446585" cy="9138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A2D3E-7F56-41B9-A329-E7F8283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5E0D7-2A48-43B4-A6DF-E0E57DA5A897}"/>
              </a:ext>
            </a:extLst>
          </p:cNvPr>
          <p:cNvSpPr txBox="1"/>
          <p:nvPr/>
        </p:nvSpPr>
        <p:spPr>
          <a:xfrm>
            <a:off x="2561569" y="3672616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https://www.slideshare.net/ShuvongkorBarman/presentation-on-breadth-first-search-bfs</a:t>
            </a:r>
          </a:p>
          <a:p>
            <a:endParaRPr lang="en-US" dirty="0"/>
          </a:p>
          <a:p>
            <a:r>
              <a:rPr lang="en-US" dirty="0"/>
              <a:t>https://www.hackerearth.com/practice/algorithms/graphs/breadth-first-search/tutorial/</a:t>
            </a:r>
          </a:p>
        </p:txBody>
      </p:sp>
    </p:spTree>
    <p:extLst>
      <p:ext uri="{BB962C8B-B14F-4D97-AF65-F5344CB8AC3E}">
        <p14:creationId xmlns:p14="http://schemas.microsoft.com/office/powerpoint/2010/main" val="14221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ED8C8C-ADED-4E9C-B643-D7F2179B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FFD62-034B-4611-9C48-CFBC19BB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62" y="4037162"/>
            <a:ext cx="4340561" cy="2553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AA54D-D78F-474D-9959-460E61086A37}"/>
              </a:ext>
            </a:extLst>
          </p:cNvPr>
          <p:cNvSpPr txBox="1"/>
          <p:nvPr/>
        </p:nvSpPr>
        <p:spPr>
          <a:xfrm>
            <a:off x="978014" y="1663395"/>
            <a:ext cx="752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the following graph, we start traversal from vertex 2. When we come to vertex 0, we look for all adjacent vertices of it. 2 is also an adjacent vertex of 0. If we don’t mark visited vertices, then 2 will be processed again and it will become a non-terminating process. A Breadth First Traversal of the following graph is 2, 0, 3, 1. 9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1BF71-9A99-41BD-9FAD-D05BC803C2F2}"/>
              </a:ext>
            </a:extLst>
          </p:cNvPr>
          <p:cNvSpPr/>
          <p:nvPr/>
        </p:nvSpPr>
        <p:spPr>
          <a:xfrm>
            <a:off x="2133659" y="400264"/>
            <a:ext cx="6910222" cy="950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 w="13462">
                <a:solidFill>
                  <a:prstClr val="black"/>
                </a:solidFill>
                <a:prstDash val="solid"/>
              </a:ln>
              <a:solidFill>
                <a:prstClr val="white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A684F9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36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Breadth First Search (BFS) </a:t>
            </a:r>
            <a:endParaRPr kumimoji="0" lang="en-US" sz="9600" b="1" i="0" u="none" strike="noStrike" kern="1200" cap="none" spc="0" normalizeH="0" baseline="0" noProof="0" dirty="0">
              <a:ln w="13462">
                <a:solidFill>
                  <a:prstClr val="black"/>
                </a:solidFill>
                <a:prstDash val="solid"/>
              </a:ln>
              <a:solidFill>
                <a:prstClr val="white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A684F9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 w="13462">
                <a:solidFill>
                  <a:prstClr val="black"/>
                </a:solidFill>
                <a:prstDash val="solid"/>
              </a:ln>
              <a:solidFill>
                <a:prstClr val="white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A684F9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91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72864-9283-4D35-B362-844794610CD6}"/>
              </a:ext>
            </a:extLst>
          </p:cNvPr>
          <p:cNvSpPr txBox="1"/>
          <p:nvPr/>
        </p:nvSpPr>
        <p:spPr>
          <a:xfrm>
            <a:off x="1303605" y="1335564"/>
            <a:ext cx="88251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Path 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2F5F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2F5F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531A46-9A87-416D-8E80-F963EE89C7D3}"/>
              </a:ext>
            </a:extLst>
          </p:cNvPr>
          <p:cNvSpPr/>
          <p:nvPr/>
        </p:nvSpPr>
        <p:spPr>
          <a:xfrm>
            <a:off x="3157752" y="282169"/>
            <a:ext cx="5640019" cy="84426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Paths in 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50AC1-49EC-4755-91CC-6AE8AD80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696D7-390E-4459-8680-3F147638D7CF}"/>
              </a:ext>
            </a:extLst>
          </p:cNvPr>
          <p:cNvSpPr txBox="1"/>
          <p:nvPr/>
        </p:nvSpPr>
        <p:spPr>
          <a:xfrm>
            <a:off x="1606859" y="4614495"/>
            <a:ext cx="9090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 is a sequence of vertices v0, v1, …,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where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=1,…k, vi-1 is adjacent to vi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Equivalently, p is a sequence of edges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e1, …,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where for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= 2,…k  each consecutive pair of edges	ei-1,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share a vertex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EEF1E-6D13-4D8B-A569-F34ECB9D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59" y="2424164"/>
            <a:ext cx="7591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F2FBD-7854-469A-9DBC-C224E330A3B4}"/>
              </a:ext>
            </a:extLst>
          </p:cNvPr>
          <p:cNvSpPr txBox="1"/>
          <p:nvPr/>
        </p:nvSpPr>
        <p:spPr>
          <a:xfrm>
            <a:off x="1641231" y="1181684"/>
            <a:ext cx="747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834518-1D35-423A-AD78-15A726E38210}"/>
              </a:ext>
            </a:extLst>
          </p:cNvPr>
          <p:cNvSpPr/>
          <p:nvPr/>
        </p:nvSpPr>
        <p:spPr>
          <a:xfrm>
            <a:off x="2030435" y="309490"/>
            <a:ext cx="8520334" cy="872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Definition of a Directed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4BC81-750A-4BD4-AF71-BE4B707C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74FA6-5476-48EA-A395-87EF88CF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16" y="3979415"/>
            <a:ext cx="3605673" cy="268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4F0CE-8CF0-46B9-87B2-4311E48574F2}"/>
              </a:ext>
            </a:extLst>
          </p:cNvPr>
          <p:cNvSpPr txBox="1"/>
          <p:nvPr/>
        </p:nvSpPr>
        <p:spPr>
          <a:xfrm>
            <a:off x="1455938" y="2006353"/>
            <a:ext cx="5619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Directed Tree	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T is digraph with distinguished vertex  root  r  such that each vertex reachable from r by a unique path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Family Relationships: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- ancestors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- descendants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- parent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- child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- siblings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46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AE7E1A-0E10-4880-A10D-E44E1B536F1E}"/>
              </a:ext>
            </a:extLst>
          </p:cNvPr>
          <p:cNvSpPr/>
          <p:nvPr/>
        </p:nvSpPr>
        <p:spPr>
          <a:xfrm>
            <a:off x="2837645" y="259777"/>
            <a:ext cx="6812792" cy="1132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A684F9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Half wave rectifier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F3957-F281-4F82-9200-A35A1AC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FD650-3518-4772-B400-62E929A8A84F}"/>
              </a:ext>
            </a:extLst>
          </p:cNvPr>
          <p:cNvSpPr txBox="1"/>
          <p:nvPr/>
        </p:nvSpPr>
        <p:spPr>
          <a:xfrm>
            <a:off x="1332174" y="2150061"/>
            <a:ext cx="6197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Suppose we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a Tree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Let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= # of descendants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 (found in DFS)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Lemma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 descendant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&lt;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Euclid Symbol" charset="0"/>
              </a:rPr>
              <a:t>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F5F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D661A968-EB8B-44C4-8168-FC5D610EA4EB}"/>
              </a:ext>
            </a:extLst>
          </p:cNvPr>
          <p:cNvGrpSpPr>
            <a:grpSpLocks/>
          </p:cNvGrpSpPr>
          <p:nvPr/>
        </p:nvGrpSpPr>
        <p:grpSpPr bwMode="auto">
          <a:xfrm>
            <a:off x="8435205" y="2331023"/>
            <a:ext cx="2430463" cy="4267200"/>
            <a:chOff x="3264" y="864"/>
            <a:chExt cx="1968" cy="3456"/>
          </a:xfrm>
        </p:grpSpPr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8FFC77D1-AB8A-498A-81DC-FCA22CE96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776"/>
              <a:ext cx="864" cy="1344"/>
              <a:chOff x="3792" y="1776"/>
              <a:chExt cx="864" cy="1344"/>
            </a:xfrm>
          </p:grpSpPr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90D6509D-1935-410C-8F2F-CE911ECDE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1776"/>
                <a:ext cx="192" cy="1347"/>
              </a:xfrm>
              <a:prstGeom prst="line">
                <a:avLst/>
              </a:prstGeom>
              <a:noFill/>
              <a:ln w="15875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64BBB1AD-0AA5-4354-B1FD-2DC865621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76"/>
                <a:ext cx="240" cy="1347"/>
              </a:xfrm>
              <a:prstGeom prst="line">
                <a:avLst/>
              </a:prstGeom>
              <a:noFill/>
              <a:ln w="15875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0FBE4373-948A-4401-9590-0EBA5B842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144" cy="1058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563F2BD-4024-4A6F-AA88-195B9D13E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1" y="1920"/>
                <a:ext cx="144" cy="1058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AE296667-4DF8-4400-9C8C-E0301B60B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7" y="1920"/>
                <a:ext cx="50" cy="1009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E271215-66DF-496D-84E4-66BE729E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392" cy="1392"/>
            </a:xfrm>
            <a:prstGeom prst="ellipse">
              <a:avLst/>
            </a:prstGeom>
            <a:solidFill>
              <a:srgbClr val="96969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13CBC641-9E53-4AAB-A952-39A153C4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ellipse">
              <a:avLst/>
            </a:prstGeom>
            <a:solidFill>
              <a:srgbClr val="96969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8182FBFF-0267-45BE-87B9-BEEDE5717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536"/>
              <a:ext cx="19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v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F87290FD-6BE4-4B66-8907-46103E8DE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456"/>
              <a:ext cx="193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u</a:t>
              </a:r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49B43DAD-6BC4-40B8-BCEC-75188E126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623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v</a:t>
              </a: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6FDF906B-934E-4F23-86CA-B932A116C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64"/>
              <a:ext cx="1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W</a:t>
              </a: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E03A22D2-0BBB-4D5F-A1DC-6EDF1C40D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104"/>
              <a:ext cx="0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Text Box 25">
              <a:extLst>
                <a:ext uri="{FF2B5EF4-FFF2-40B4-BE49-F238E27FC236}">
                  <a16:creationId xmlns:a16="http://schemas.microsoft.com/office/drawing/2014/main" id="{F3DABDF5-4C90-4983-8BE9-49E10C59F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8" name="Arc 26">
              <a:extLst>
                <a:ext uri="{FF2B5EF4-FFF2-40B4-BE49-F238E27FC236}">
                  <a16:creationId xmlns:a16="http://schemas.microsoft.com/office/drawing/2014/main" id="{5DC41365-1C1C-4D25-9482-C2A6FC0A2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057"/>
              <a:ext cx="864" cy="2543"/>
            </a:xfrm>
            <a:custGeom>
              <a:avLst/>
              <a:gdLst>
                <a:gd name="T0" fmla="*/ 0 w 21600"/>
                <a:gd name="T1" fmla="*/ 0 h 42863"/>
                <a:gd name="T2" fmla="*/ 152 w 21600"/>
                <a:gd name="T3" fmla="*/ 2543 h 42863"/>
                <a:gd name="T4" fmla="*/ 0 w 21600"/>
                <a:gd name="T5" fmla="*/ 1281 h 428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863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63"/>
                    <a:pt x="14100" y="41021"/>
                    <a:pt x="3800" y="42862"/>
                  </a:cubicBezTo>
                </a:path>
                <a:path w="21600" h="42863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63"/>
                    <a:pt x="14100" y="41021"/>
                    <a:pt x="3800" y="42862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61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7CF64-7009-4C9F-BF34-171D30D4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061FA-0459-4E2C-B0A7-25373C63772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64189-9EFF-4C1B-9B1C-C275E8ED2081}"/>
              </a:ext>
            </a:extLst>
          </p:cNvPr>
          <p:cNvSpPr txBox="1"/>
          <p:nvPr/>
        </p:nvSpPr>
        <p:spPr>
          <a:xfrm>
            <a:off x="2518117" y="2427951"/>
            <a:ext cx="8074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0" b="0" i="0" u="none" strike="noStrike" kern="1200" cap="none" spc="0" normalizeH="0" baseline="0" noProof="0" dirty="0">
                <a:ln>
                  <a:noFill/>
                </a:ln>
                <a:solidFill>
                  <a:srgbClr val="C2F5F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9043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431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13</cp:revision>
  <dcterms:created xsi:type="dcterms:W3CDTF">2021-05-04T11:40:55Z</dcterms:created>
  <dcterms:modified xsi:type="dcterms:W3CDTF">2021-05-05T17:04:13Z</dcterms:modified>
</cp:coreProperties>
</file>