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57" r:id="rId5"/>
    <p:sldId id="269" r:id="rId6"/>
    <p:sldId id="259" r:id="rId7"/>
    <p:sldId id="260" r:id="rId8"/>
    <p:sldId id="271"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31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54169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86843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07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74197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77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4247804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258551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27969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309301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011A3-5A29-4325-AB97-19AA171AC2CC}" type="datetimeFigureOut">
              <a:rPr lang="en-US" smtClean="0"/>
              <a:pPr/>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21467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011A3-5A29-4325-AB97-19AA171AC2CC}"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308536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011A3-5A29-4325-AB97-19AA171AC2CC}" type="datetimeFigureOut">
              <a:rPr lang="en-US" smtClean="0"/>
              <a:pPr/>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353144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011A3-5A29-4325-AB97-19AA171AC2CC}" type="datetimeFigureOut">
              <a:rPr lang="en-US" smtClean="0"/>
              <a:pPr/>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364361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011A3-5A29-4325-AB97-19AA171AC2CC}" type="datetimeFigureOut">
              <a:rPr lang="en-US" smtClean="0"/>
              <a:pPr/>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40743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011A3-5A29-4325-AB97-19AA171AC2CC}"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116737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011A3-5A29-4325-AB97-19AA171AC2CC}" type="datetimeFigureOut">
              <a:rPr lang="en-US" smtClean="0"/>
              <a:pPr/>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6986-C92A-4EC8-BAE0-77DFB688B8CA}" type="slidenum">
              <a:rPr lang="en-US" smtClean="0"/>
              <a:pPr/>
              <a:t>‹#›</a:t>
            </a:fld>
            <a:endParaRPr lang="en-US"/>
          </a:p>
        </p:txBody>
      </p:sp>
    </p:spTree>
    <p:extLst>
      <p:ext uri="{BB962C8B-B14F-4D97-AF65-F5344CB8AC3E}">
        <p14:creationId xmlns:p14="http://schemas.microsoft.com/office/powerpoint/2010/main" val="80691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C011A3-5A29-4325-AB97-19AA171AC2CC}" type="datetimeFigureOut">
              <a:rPr lang="en-US" smtClean="0"/>
              <a:pPr/>
              <a:t>9/6/2021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F06986-C92A-4EC8-BAE0-77DFB688B8CA}" type="slidenum">
              <a:rPr lang="en-US" smtClean="0"/>
              <a:pPr/>
              <a:t>‹#›</a:t>
            </a:fld>
            <a:endParaRPr lang="en-US"/>
          </a:p>
        </p:txBody>
      </p:sp>
    </p:spTree>
    <p:extLst>
      <p:ext uri="{BB962C8B-B14F-4D97-AF65-F5344CB8AC3E}">
        <p14:creationId xmlns:p14="http://schemas.microsoft.com/office/powerpoint/2010/main" val="241746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7AEB7-8BC8-4D4E-BD86-30D995472380}"/>
              </a:ext>
            </a:extLst>
          </p:cNvPr>
          <p:cNvSpPr>
            <a:spLocks noGrp="1"/>
          </p:cNvSpPr>
          <p:nvPr>
            <p:ph type="ctrTitle"/>
          </p:nvPr>
        </p:nvSpPr>
        <p:spPr>
          <a:xfrm>
            <a:off x="3283527" y="1905000"/>
            <a:ext cx="4502727" cy="900867"/>
          </a:xfrm>
        </p:spPr>
        <p:txBody>
          <a:bodyPr/>
          <a:lstStyle/>
          <a:p>
            <a:r>
              <a:rPr lang="en-US" sz="2800" b="1" dirty="0" smtClean="0">
                <a:solidFill>
                  <a:schemeClr val="accent2">
                    <a:lumMod val="50000"/>
                  </a:schemeClr>
                </a:solidFill>
              </a:rPr>
              <a:t>3d mini house  modeling</a:t>
            </a:r>
            <a:endParaRPr lang="en-US" sz="2800" dirty="0">
              <a:solidFill>
                <a:schemeClr val="accent2">
                  <a:lumMod val="50000"/>
                </a:schemeClr>
              </a:solidFill>
            </a:endParaRPr>
          </a:p>
        </p:txBody>
      </p:sp>
      <p:pic>
        <p:nvPicPr>
          <p:cNvPr id="5" name="Picture 4">
            <a:extLst>
              <a:ext uri="{FF2B5EF4-FFF2-40B4-BE49-F238E27FC236}">
                <a16:creationId xmlns:a16="http://schemas.microsoft.com/office/drawing/2014/main" xmlns="" id="{22352C6C-62B2-4D6D-AC8F-2CEC4440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892" y="-1"/>
            <a:ext cx="2050472" cy="1704109"/>
          </a:xfrm>
          <a:prstGeom prst="rect">
            <a:avLst/>
          </a:prstGeom>
        </p:spPr>
      </p:pic>
      <p:sp>
        <p:nvSpPr>
          <p:cNvPr id="9" name="Subtitle 2">
            <a:extLst>
              <a:ext uri="{FF2B5EF4-FFF2-40B4-BE49-F238E27FC236}">
                <a16:creationId xmlns:a16="http://schemas.microsoft.com/office/drawing/2014/main" xmlns="" id="{3AACAB3C-2021-4D61-A4D5-0D447A840738}"/>
              </a:ext>
            </a:extLst>
          </p:cNvPr>
          <p:cNvSpPr txBox="1">
            <a:spLocks/>
          </p:cNvSpPr>
          <p:nvPr/>
        </p:nvSpPr>
        <p:spPr>
          <a:xfrm>
            <a:off x="6332728" y="2977407"/>
            <a:ext cx="1843863" cy="45159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b="1" dirty="0">
                <a:solidFill>
                  <a:schemeClr val="tx2"/>
                </a:solidFill>
              </a:rPr>
              <a:t>Submitted To:</a:t>
            </a:r>
          </a:p>
          <a:p>
            <a:pPr algn="l"/>
            <a:endParaRPr lang="en-US" b="1" dirty="0">
              <a:solidFill>
                <a:schemeClr val="tx2"/>
              </a:solidFill>
            </a:endParaRPr>
          </a:p>
        </p:txBody>
      </p:sp>
      <p:graphicFrame>
        <p:nvGraphicFramePr>
          <p:cNvPr id="10" name="Table 7">
            <a:extLst>
              <a:ext uri="{FF2B5EF4-FFF2-40B4-BE49-F238E27FC236}">
                <a16:creationId xmlns:a16="http://schemas.microsoft.com/office/drawing/2014/main" xmlns="" id="{6059AE66-A82B-4D47-81FA-BCB17540604B}"/>
              </a:ext>
            </a:extLst>
          </p:cNvPr>
          <p:cNvGraphicFramePr>
            <a:graphicFrameLocks noGrp="1"/>
          </p:cNvGraphicFramePr>
          <p:nvPr>
            <p:extLst>
              <p:ext uri="{D42A27DB-BD31-4B8C-83A1-F6EECF244321}">
                <p14:modId xmlns:p14="http://schemas.microsoft.com/office/powerpoint/2010/main" val="3736581113"/>
              </p:ext>
            </p:extLst>
          </p:nvPr>
        </p:nvGraphicFramePr>
        <p:xfrm>
          <a:off x="6570869" y="3456710"/>
          <a:ext cx="4013199" cy="741680"/>
        </p:xfrm>
        <a:graphic>
          <a:graphicData uri="http://schemas.openxmlformats.org/drawingml/2006/table">
            <a:tbl>
              <a:tblPr firstRow="1" bandRow="1">
                <a:tableStyleId>{5C22544A-7EE6-4342-B048-85BDC9FD1C3A}</a:tableStyleId>
              </a:tblPr>
              <a:tblGrid>
                <a:gridCol w="2453861">
                  <a:extLst>
                    <a:ext uri="{9D8B030D-6E8A-4147-A177-3AD203B41FA5}">
                      <a16:colId xmlns:a16="http://schemas.microsoft.com/office/drawing/2014/main" xmlns="" val="1025429302"/>
                    </a:ext>
                  </a:extLst>
                </a:gridCol>
                <a:gridCol w="1559338">
                  <a:extLst>
                    <a:ext uri="{9D8B030D-6E8A-4147-A177-3AD203B41FA5}">
                      <a16:colId xmlns:a16="http://schemas.microsoft.com/office/drawing/2014/main" xmlns="" val="3010572988"/>
                    </a:ext>
                  </a:extLst>
                </a:gridCol>
              </a:tblGrid>
              <a:tr h="370840">
                <a:tc>
                  <a:txBody>
                    <a:bodyPr/>
                    <a:lstStyle/>
                    <a:p>
                      <a:pPr algn="ctr"/>
                      <a:r>
                        <a:rPr lang="en-US" dirty="0"/>
                        <a:t>Name</a:t>
                      </a:r>
                    </a:p>
                  </a:txBody>
                  <a:tcPr/>
                </a:tc>
                <a:tc>
                  <a:txBody>
                    <a:bodyPr/>
                    <a:lstStyle/>
                    <a:p>
                      <a:pPr algn="ctr"/>
                      <a:r>
                        <a:rPr lang="en-US" dirty="0"/>
                        <a:t>Designation</a:t>
                      </a:r>
                    </a:p>
                  </a:txBody>
                  <a:tcPr/>
                </a:tc>
                <a:extLst>
                  <a:ext uri="{0D108BD9-81ED-4DB2-BD59-A6C34878D82A}">
                    <a16:rowId xmlns:a16="http://schemas.microsoft.com/office/drawing/2014/main" xmlns="" val="1442544873"/>
                  </a:ext>
                </a:extLst>
              </a:tr>
              <a:tr h="370840">
                <a:tc>
                  <a:txBody>
                    <a:bodyPr/>
                    <a:lstStyle/>
                    <a:p>
                      <a:pPr algn="ctr"/>
                      <a:r>
                        <a:rPr lang="en-US" sz="1800" b="1" kern="1200" dirty="0" smtClean="0">
                          <a:solidFill>
                            <a:schemeClr val="dk1"/>
                          </a:solidFill>
                          <a:latin typeface="+mn-lt"/>
                          <a:ea typeface="+mn-ea"/>
                          <a:cs typeface="+mn-cs"/>
                        </a:rPr>
                        <a:t>Mr.</a:t>
                      </a:r>
                      <a:r>
                        <a:rPr lang="en-US" sz="1800" b="1" kern="1200" baseline="0" dirty="0" smtClean="0">
                          <a:solidFill>
                            <a:schemeClr val="dk1"/>
                          </a:solidFill>
                          <a:latin typeface="+mn-lt"/>
                          <a:ea typeface="+mn-ea"/>
                          <a:cs typeface="+mn-cs"/>
                        </a:rPr>
                        <a:t> Abdullah Al </a:t>
                      </a:r>
                      <a:r>
                        <a:rPr lang="en-US" sz="1800" b="1" kern="1200" baseline="0" dirty="0" err="1" smtClean="0">
                          <a:solidFill>
                            <a:schemeClr val="dk1"/>
                          </a:solidFill>
                          <a:latin typeface="+mn-lt"/>
                          <a:ea typeface="+mn-ea"/>
                          <a:cs typeface="+mn-cs"/>
                        </a:rPr>
                        <a:t>Arif</a:t>
                      </a:r>
                      <a:r>
                        <a:rPr lang="en-US" sz="1800" b="1" kern="1200" baseline="0" smtClean="0">
                          <a:solidFill>
                            <a:schemeClr val="dk1"/>
                          </a:solidFill>
                          <a:latin typeface="+mn-lt"/>
                          <a:ea typeface="+mn-ea"/>
                          <a:cs typeface="+mn-cs"/>
                        </a:rPr>
                        <a:t> </a:t>
                      </a:r>
                      <a:endParaRPr lang="en-US" dirty="0"/>
                    </a:p>
                  </a:txBody>
                  <a:tcPr/>
                </a:tc>
                <a:tc>
                  <a:txBody>
                    <a:bodyPr/>
                    <a:lstStyle/>
                    <a:p>
                      <a:pPr algn="ctr"/>
                      <a:r>
                        <a:rPr lang="en-US" dirty="0"/>
                        <a:t>Lecturer</a:t>
                      </a:r>
                    </a:p>
                  </a:txBody>
                  <a:tcPr/>
                </a:tc>
                <a:extLst>
                  <a:ext uri="{0D108BD9-81ED-4DB2-BD59-A6C34878D82A}">
                    <a16:rowId xmlns:a16="http://schemas.microsoft.com/office/drawing/2014/main" xmlns="" val="25179143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14953757"/>
              </p:ext>
            </p:extLst>
          </p:nvPr>
        </p:nvGraphicFramePr>
        <p:xfrm>
          <a:off x="748143" y="3117274"/>
          <a:ext cx="5001492" cy="2250030"/>
        </p:xfrm>
        <a:graphic>
          <a:graphicData uri="http://schemas.openxmlformats.org/drawingml/2006/table">
            <a:tbl>
              <a:tblPr firstRow="1" bandRow="1">
                <a:tableStyleId>{5C22544A-7EE6-4342-B048-85BDC9FD1C3A}</a:tableStyleId>
              </a:tblPr>
              <a:tblGrid>
                <a:gridCol w="2500746"/>
                <a:gridCol w="2500746"/>
              </a:tblGrid>
              <a:tr h="484935">
                <a:tc>
                  <a:txBody>
                    <a:bodyPr/>
                    <a:lstStyle/>
                    <a:p>
                      <a:r>
                        <a:rPr lang="en-US" dirty="0" smtClean="0"/>
                        <a:t>Name</a:t>
                      </a:r>
                      <a:endParaRPr lang="en-US" dirty="0"/>
                    </a:p>
                  </a:txBody>
                  <a:tcPr/>
                </a:tc>
                <a:tc>
                  <a:txBody>
                    <a:bodyPr/>
                    <a:lstStyle/>
                    <a:p>
                      <a:r>
                        <a:rPr lang="en-US" dirty="0" smtClean="0"/>
                        <a:t>ID</a:t>
                      </a:r>
                      <a:endParaRPr lang="en-US" dirty="0"/>
                    </a:p>
                  </a:txBody>
                  <a:tcPr/>
                </a:tc>
              </a:tr>
              <a:tr h="484935">
                <a:tc>
                  <a:txBody>
                    <a:bodyPr/>
                    <a:lstStyle/>
                    <a:p>
                      <a:r>
                        <a:rPr lang="en-US" dirty="0" smtClean="0"/>
                        <a:t>Md.</a:t>
                      </a:r>
                      <a:r>
                        <a:rPr lang="en-US" baseline="0" dirty="0" smtClean="0"/>
                        <a:t> </a:t>
                      </a:r>
                      <a:r>
                        <a:rPr lang="en-US" baseline="0" dirty="0" err="1" smtClean="0"/>
                        <a:t>Nur</a:t>
                      </a:r>
                      <a:r>
                        <a:rPr lang="en-US" baseline="0" dirty="0" smtClean="0"/>
                        <a:t> A </a:t>
                      </a:r>
                      <a:r>
                        <a:rPr lang="en-US" baseline="0" dirty="0" err="1" smtClean="0"/>
                        <a:t>Neouse</a:t>
                      </a:r>
                      <a:endParaRPr lang="en-US" dirty="0"/>
                    </a:p>
                  </a:txBody>
                  <a:tcPr/>
                </a:tc>
                <a:tc>
                  <a:txBody>
                    <a:bodyPr/>
                    <a:lstStyle/>
                    <a:p>
                      <a:r>
                        <a:rPr lang="en-US" dirty="0" smtClean="0"/>
                        <a:t>193002093</a:t>
                      </a:r>
                      <a:endParaRPr lang="en-US" dirty="0"/>
                    </a:p>
                  </a:txBody>
                  <a:tcPr/>
                </a:tc>
              </a:tr>
              <a:tr h="48493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Md. </a:t>
                      </a:r>
                      <a:r>
                        <a:rPr lang="en-US" dirty="0" err="1" smtClean="0"/>
                        <a:t>Jakirul</a:t>
                      </a:r>
                      <a:r>
                        <a:rPr lang="en-US" dirty="0" smtClean="0"/>
                        <a:t> Islam</a:t>
                      </a:r>
                      <a:endParaRPr lang="en-US"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193002101</a:t>
                      </a:r>
                      <a:endParaRPr lang="en-US" dirty="0"/>
                    </a:p>
                  </a:txBody>
                  <a:tcPr/>
                </a:tc>
              </a:tr>
              <a:tr h="484935">
                <a:tc>
                  <a:txBody>
                    <a:bodyPr/>
                    <a:lstStyle/>
                    <a:p>
                      <a:r>
                        <a:rPr lang="en-US" dirty="0" err="1" smtClean="0"/>
                        <a:t>Nazifa</a:t>
                      </a:r>
                      <a:r>
                        <a:rPr lang="en-US" dirty="0" smtClean="0"/>
                        <a:t> </a:t>
                      </a:r>
                      <a:r>
                        <a:rPr lang="en-US" dirty="0" err="1" smtClean="0"/>
                        <a:t>Alam</a:t>
                      </a:r>
                      <a:r>
                        <a:rPr lang="en-US" dirty="0" smtClean="0"/>
                        <a:t> </a:t>
                      </a:r>
                      <a:r>
                        <a:rPr lang="en-US" dirty="0" err="1" smtClean="0"/>
                        <a:t>Nowrin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193002103</a:t>
                      </a:r>
                      <a:endParaRPr lang="en-US" dirty="0" smtClean="0"/>
                    </a:p>
                    <a:p>
                      <a:endParaRPr lang="en-US" dirty="0"/>
                    </a:p>
                  </a:txBody>
                  <a:tcPr/>
                </a:tc>
              </a:tr>
            </a:tbl>
          </a:graphicData>
        </a:graphic>
      </p:graphicFrame>
      <p:sp>
        <p:nvSpPr>
          <p:cNvPr id="11" name="Subtitle 10"/>
          <p:cNvSpPr>
            <a:spLocks noGrp="1"/>
          </p:cNvSpPr>
          <p:nvPr>
            <p:ph type="subTitle" idx="1"/>
          </p:nvPr>
        </p:nvSpPr>
        <p:spPr>
          <a:xfrm flipH="1">
            <a:off x="9274002" y="6040582"/>
            <a:ext cx="119379" cy="193963"/>
          </a:xfrm>
        </p:spPr>
        <p:txBody>
          <a:bodyPr>
            <a:normAutofit fontScale="40000" lnSpcReduction="20000"/>
          </a:bodyPr>
          <a:lstStyle/>
          <a:p>
            <a:endParaRPr lang="en-US" dirty="0"/>
          </a:p>
        </p:txBody>
      </p:sp>
    </p:spTree>
    <p:extLst>
      <p:ext uri="{BB962C8B-B14F-4D97-AF65-F5344CB8AC3E}">
        <p14:creationId xmlns:p14="http://schemas.microsoft.com/office/powerpoint/2010/main" val="643663453"/>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A5688DD1-29E0-4E64-9745-ECF1B4CB611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38400" y="2353252"/>
            <a:ext cx="5141913" cy="3530600"/>
          </a:xfrm>
        </p:spPr>
      </p:pic>
    </p:spTree>
    <p:extLst>
      <p:ext uri="{BB962C8B-B14F-4D97-AF65-F5344CB8AC3E}">
        <p14:creationId xmlns:p14="http://schemas.microsoft.com/office/powerpoint/2010/main" val="4045986995"/>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p>
        </p:txBody>
      </p:sp>
      <p:sp>
        <p:nvSpPr>
          <p:cNvPr id="3" name="Content Placeholder 2"/>
          <p:cNvSpPr>
            <a:spLocks noGrp="1"/>
          </p:cNvSpPr>
          <p:nvPr>
            <p:ph idx="1"/>
          </p:nvPr>
        </p:nvSpPr>
        <p:spPr/>
        <p:txBody>
          <a:bodyPr/>
          <a:lstStyle/>
          <a:p>
            <a:r>
              <a:rPr lang="en-US" dirty="0" smtClean="0"/>
              <a:t> Firstly I owe my gratitude to </a:t>
            </a:r>
            <a:r>
              <a:rPr lang="en-US" dirty="0" err="1" smtClean="0"/>
              <a:t>Mr.Shabbir</a:t>
            </a:r>
            <a:r>
              <a:rPr lang="en-US" dirty="0" smtClean="0"/>
              <a:t> </a:t>
            </a:r>
            <a:r>
              <a:rPr lang="en-US" dirty="0" err="1" smtClean="0"/>
              <a:t>Mahmood</a:t>
            </a:r>
            <a:endParaRPr lang="en-US" dirty="0" smtClean="0"/>
          </a:p>
          <a:p>
            <a:pPr>
              <a:buNone/>
            </a:pPr>
            <a:r>
              <a:rPr lang="en-US" dirty="0" smtClean="0"/>
              <a:t>, my AutoCAD lecturer, who offered me invaluable knowledge and encouragement regarding this project. </a:t>
            </a:r>
          </a:p>
          <a:p>
            <a:r>
              <a:rPr lang="en-US" dirty="0" smtClean="0"/>
              <a:t> I also would like to sincerely thank my mother, who provided me with a powerful computer and encouraged me throughout the AutoCAD course.  </a:t>
            </a:r>
          </a:p>
          <a:p>
            <a:r>
              <a:rPr lang="en-US" dirty="0" smtClean="0"/>
              <a:t> Furthermore, I’m </a:t>
            </a:r>
            <a:r>
              <a:rPr lang="en-US" dirty="0" err="1" smtClean="0"/>
              <a:t>greateful</a:t>
            </a:r>
            <a:r>
              <a:rPr lang="en-US" dirty="0" smtClean="0"/>
              <a:t> to websites like </a:t>
            </a:r>
            <a:r>
              <a:rPr lang="en-US" dirty="0" err="1" smtClean="0"/>
              <a:t>CADtutor</a:t>
            </a:r>
            <a:r>
              <a:rPr lang="en-US" dirty="0" smtClean="0"/>
              <a:t>, Autodesk support forums..etc that provided valuable tips about using AutoCAD. </a:t>
            </a:r>
          </a:p>
          <a:p>
            <a:r>
              <a:rPr lang="en-US" dirty="0" smtClean="0"/>
              <a:t> Finally, I’m </a:t>
            </a:r>
            <a:r>
              <a:rPr lang="en-US" dirty="0" err="1" smtClean="0"/>
              <a:t>greatful</a:t>
            </a:r>
            <a:r>
              <a:rPr lang="en-US" dirty="0" smtClean="0"/>
              <a:t> to the rest of my group member and my family, who supported me in various ways during the project period.</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2294-5B74-4959-9C76-B68472EC49D0}"/>
              </a:ext>
            </a:extLst>
          </p:cNvPr>
          <p:cNvSpPr>
            <a:spLocks noGrp="1"/>
          </p:cNvSpPr>
          <p:nvPr>
            <p:ph type="title"/>
          </p:nvPr>
        </p:nvSpPr>
        <p:spPr>
          <a:xfrm>
            <a:off x="677334" y="609600"/>
            <a:ext cx="8596668" cy="955964"/>
          </a:xfrm>
        </p:spPr>
        <p:txBody>
          <a:bodyPr>
            <a:normAutofit/>
          </a:bodyPr>
          <a:lstStyle/>
          <a:p>
            <a:r>
              <a:rPr lang="en-US" sz="5400" dirty="0" smtClean="0"/>
              <a:t>content</a:t>
            </a:r>
            <a:endParaRPr lang="en-US" sz="5400" dirty="0"/>
          </a:p>
        </p:txBody>
      </p:sp>
      <p:sp>
        <p:nvSpPr>
          <p:cNvPr id="3" name="Content Placeholder 2">
            <a:extLst>
              <a:ext uri="{FF2B5EF4-FFF2-40B4-BE49-F238E27FC236}">
                <a16:creationId xmlns:a16="http://schemas.microsoft.com/office/drawing/2014/main" xmlns="" id="{3ABE385A-62F1-4B05-AFBA-BA4715A846AA}"/>
              </a:ext>
            </a:extLst>
          </p:cNvPr>
          <p:cNvSpPr>
            <a:spLocks noGrp="1"/>
          </p:cNvSpPr>
          <p:nvPr>
            <p:ph idx="1"/>
          </p:nvPr>
        </p:nvSpPr>
        <p:spPr>
          <a:xfrm>
            <a:off x="677333" y="1620983"/>
            <a:ext cx="9036509" cy="4197926"/>
          </a:xfrm>
        </p:spPr>
        <p:txBody>
          <a:bodyPr>
            <a:normAutofit/>
          </a:bodyPr>
          <a:lstStyle/>
          <a:p>
            <a:pPr marL="0" indent="0">
              <a:buNone/>
            </a:pPr>
            <a:r>
              <a:rPr lang="en-US" sz="2400" b="1" dirty="0" smtClean="0"/>
              <a:t> ABSTRACT</a:t>
            </a:r>
          </a:p>
          <a:p>
            <a:pPr marL="0" indent="0">
              <a:buNone/>
            </a:pPr>
            <a:r>
              <a:rPr lang="en-US" sz="2400" b="1" dirty="0" smtClean="0"/>
              <a:t> Introduction</a:t>
            </a:r>
          </a:p>
          <a:p>
            <a:pPr marL="0" indent="0">
              <a:buNone/>
            </a:pPr>
            <a:r>
              <a:rPr lang="en-US" sz="2400" b="1" dirty="0" smtClean="0"/>
              <a:t> 3D Drawing Tools</a:t>
            </a:r>
          </a:p>
          <a:p>
            <a:pPr marL="0" indent="0">
              <a:buNone/>
            </a:pPr>
            <a:r>
              <a:rPr lang="en-US" sz="2400" b="1" dirty="0" smtClean="0"/>
              <a:t> Procedure</a:t>
            </a:r>
          </a:p>
          <a:p>
            <a:pPr marL="0" indent="0">
              <a:buNone/>
            </a:pPr>
            <a:r>
              <a:rPr lang="en-US" sz="2400" b="1" dirty="0" smtClean="0"/>
              <a:t>Editing</a:t>
            </a:r>
          </a:p>
          <a:p>
            <a:pPr marL="0" indent="0">
              <a:buNone/>
            </a:pPr>
            <a:r>
              <a:rPr lang="en-US" sz="2400" b="1" dirty="0" smtClean="0"/>
              <a:t> Conclusion:</a:t>
            </a:r>
          </a:p>
          <a:p>
            <a:pPr marL="0" indent="0">
              <a:buNone/>
            </a:pPr>
            <a:endParaRPr lang="en-US" sz="2800" b="1" dirty="0"/>
          </a:p>
          <a:p>
            <a:pPr marL="0" indent="0">
              <a:buNone/>
            </a:pPr>
            <a:endParaRPr lang="en-US" sz="2800" dirty="0"/>
          </a:p>
        </p:txBody>
      </p:sp>
      <p:sp>
        <p:nvSpPr>
          <p:cNvPr id="4" name="Content Placeholder 2">
            <a:extLst>
              <a:ext uri="{FF2B5EF4-FFF2-40B4-BE49-F238E27FC236}">
                <a16:creationId xmlns:a16="http://schemas.microsoft.com/office/drawing/2014/main" xmlns="" id="{3ABE385A-62F1-4B05-AFBA-BA4715A846AA}"/>
              </a:ext>
            </a:extLst>
          </p:cNvPr>
          <p:cNvSpPr txBox="1">
            <a:spLocks/>
          </p:cNvSpPr>
          <p:nvPr/>
        </p:nvSpPr>
        <p:spPr>
          <a:xfrm>
            <a:off x="207819" y="1551709"/>
            <a:ext cx="9658424" cy="5223164"/>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xmlns="" id="{3ABE385A-62F1-4B05-AFBA-BA4715A846AA}"/>
              </a:ext>
            </a:extLst>
          </p:cNvPr>
          <p:cNvSpPr txBox="1">
            <a:spLocks/>
          </p:cNvSpPr>
          <p:nvPr/>
        </p:nvSpPr>
        <p:spPr>
          <a:xfrm>
            <a:off x="401783" y="1704109"/>
            <a:ext cx="9616860" cy="5223164"/>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xmlns="" id="{3ABE385A-62F1-4B05-AFBA-BA4715A846AA}"/>
              </a:ext>
            </a:extLst>
          </p:cNvPr>
          <p:cNvSpPr txBox="1">
            <a:spLocks/>
          </p:cNvSpPr>
          <p:nvPr/>
        </p:nvSpPr>
        <p:spPr>
          <a:xfrm>
            <a:off x="346365" y="1704109"/>
            <a:ext cx="9672278" cy="5223164"/>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67863572"/>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2294-5B74-4959-9C76-B68472EC49D0}"/>
              </a:ext>
            </a:extLst>
          </p:cNvPr>
          <p:cNvSpPr>
            <a:spLocks noGrp="1"/>
          </p:cNvSpPr>
          <p:nvPr>
            <p:ph type="title"/>
          </p:nvPr>
        </p:nvSpPr>
        <p:spPr/>
        <p:txBody>
          <a:bodyPr/>
          <a:lstStyle/>
          <a:p>
            <a:pPr fontAlgn="base"/>
            <a:r>
              <a:rPr lang="en-US" b="1" dirty="0" smtClean="0"/>
              <a:t>ABSTRACT</a:t>
            </a:r>
          </a:p>
        </p:txBody>
      </p:sp>
      <p:sp>
        <p:nvSpPr>
          <p:cNvPr id="9" name="Content Placeholder 8"/>
          <p:cNvSpPr>
            <a:spLocks noGrp="1"/>
          </p:cNvSpPr>
          <p:nvPr>
            <p:ph idx="1"/>
          </p:nvPr>
        </p:nvSpPr>
        <p:spPr>
          <a:xfrm>
            <a:off x="677334" y="1593273"/>
            <a:ext cx="8596668" cy="5264727"/>
          </a:xfrm>
        </p:spPr>
        <p:txBody>
          <a:bodyPr>
            <a:noAutofit/>
          </a:bodyPr>
          <a:lstStyle/>
          <a:p>
            <a:pPr fontAlgn="base">
              <a:buNone/>
            </a:pPr>
            <a:r>
              <a:rPr lang="en-US" sz="2400" dirty="0" smtClean="0"/>
              <a:t>   • 3D modeling is the process of developing a mathematical representation of any surface of an object in three dimensions via specialized software. The product is called a 3D model. </a:t>
            </a:r>
          </a:p>
          <a:p>
            <a:pPr fontAlgn="base">
              <a:buNone/>
            </a:pPr>
            <a:r>
              <a:rPr lang="en-US" sz="2400" dirty="0" smtClean="0"/>
              <a:t>• Using 3D building models is extremely helpful throughout the architecture engineering and construction (AEC) lifecycle. Such models coupled with virtual walk through can enable customers to decide and be satisfied with their dream building. </a:t>
            </a:r>
          </a:p>
          <a:p>
            <a:pPr fontAlgn="base">
              <a:buNone/>
            </a:pPr>
            <a:r>
              <a:rPr lang="en-US" sz="2400" dirty="0" smtClean="0"/>
              <a:t> With </a:t>
            </a:r>
            <a:r>
              <a:rPr lang="en-US" sz="2400" dirty="0" err="1" smtClean="0"/>
              <a:t>Revit</a:t>
            </a:r>
            <a:r>
              <a:rPr lang="en-US" sz="2400" dirty="0" smtClean="0"/>
              <a:t> software, architectural designers can now rapidly sketch out rough layouts of a floor plan, or make changes to the standard set of building designs and instantly let their customers preview their future homes</a:t>
            </a:r>
          </a:p>
          <a:p>
            <a:endParaRPr lang="en-US" sz="2400" dirty="0"/>
          </a:p>
        </p:txBody>
      </p:sp>
    </p:spTree>
    <p:extLst>
      <p:ext uri="{BB962C8B-B14F-4D97-AF65-F5344CB8AC3E}">
        <p14:creationId xmlns:p14="http://schemas.microsoft.com/office/powerpoint/2010/main" val="4139543986"/>
      </p:ext>
    </p:extLst>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3D Drawing Tools </a:t>
            </a:r>
            <a:br>
              <a:rPr lang="en-US" b="1" dirty="0" smtClean="0"/>
            </a:br>
            <a:endParaRPr lang="en-US" dirty="0"/>
          </a:p>
        </p:txBody>
      </p:sp>
      <p:sp>
        <p:nvSpPr>
          <p:cNvPr id="4" name="Content Placeholder 3"/>
          <p:cNvSpPr>
            <a:spLocks noGrp="1"/>
          </p:cNvSpPr>
          <p:nvPr>
            <p:ph idx="1"/>
          </p:nvPr>
        </p:nvSpPr>
        <p:spPr>
          <a:xfrm>
            <a:off x="677334" y="1787236"/>
            <a:ext cx="8596668" cy="4765963"/>
          </a:xfrm>
        </p:spPr>
        <p:txBody>
          <a:bodyPr>
            <a:normAutofit/>
          </a:bodyPr>
          <a:lstStyle/>
          <a:p>
            <a:r>
              <a:rPr lang="en-US" sz="2000" b="1" dirty="0" smtClean="0"/>
              <a:t>1.Extrude</a:t>
            </a:r>
          </a:p>
          <a:p>
            <a:r>
              <a:rPr lang="en-US" sz="2000" b="1" dirty="0" smtClean="0"/>
              <a:t>2.Sweep</a:t>
            </a:r>
          </a:p>
          <a:p>
            <a:r>
              <a:rPr lang="en-US" sz="2000" b="1" dirty="0" smtClean="0"/>
              <a:t>3.Union</a:t>
            </a:r>
          </a:p>
          <a:p>
            <a:r>
              <a:rPr lang="en-US" sz="2000" b="1" dirty="0" smtClean="0"/>
              <a:t>4.Subtract</a:t>
            </a:r>
          </a:p>
          <a:p>
            <a:r>
              <a:rPr lang="en-US" sz="2000" b="1" dirty="0" smtClean="0"/>
              <a:t>5.Intersect</a:t>
            </a:r>
          </a:p>
          <a:p>
            <a:r>
              <a:rPr lang="en-US" sz="2000" b="1" dirty="0" smtClean="0"/>
              <a:t>6.Limit</a:t>
            </a:r>
          </a:p>
          <a:p>
            <a:r>
              <a:rPr lang="en-US" sz="2000" b="1" dirty="0" smtClean="0"/>
              <a:t>7.OFFSET</a:t>
            </a:r>
          </a:p>
          <a:p>
            <a:r>
              <a:rPr lang="en-US" sz="2000" b="1" dirty="0" smtClean="0"/>
              <a:t>8.3D POLYLINE</a:t>
            </a:r>
          </a:p>
          <a:p>
            <a:r>
              <a:rPr lang="en-US" sz="2000" b="1" dirty="0" smtClean="0"/>
              <a:t>9.MOVE</a:t>
            </a:r>
          </a:p>
          <a:p>
            <a:r>
              <a:rPr lang="en-US" sz="2000" b="1" dirty="0" smtClean="0"/>
              <a:t>10.PEDIT</a:t>
            </a:r>
          </a:p>
          <a:p>
            <a:r>
              <a:rPr lang="en-US" sz="2000" b="1" dirty="0" smtClean="0"/>
              <a:t>12.PRESSUPULL</a:t>
            </a:r>
          </a:p>
          <a:p>
            <a:endParaRPr lang="en-US"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2294-5B74-4959-9C76-B68472EC49D0}"/>
              </a:ext>
            </a:extLst>
          </p:cNvPr>
          <p:cNvSpPr>
            <a:spLocks noGrp="1"/>
          </p:cNvSpPr>
          <p:nvPr>
            <p:ph type="title"/>
          </p:nvPr>
        </p:nvSpPr>
        <p:spPr>
          <a:xfrm>
            <a:off x="677334" y="0"/>
            <a:ext cx="8596668" cy="1011382"/>
          </a:xfrm>
        </p:spPr>
        <p:txBody>
          <a:bodyPr>
            <a:normAutofit fontScale="90000"/>
          </a:bodyPr>
          <a:lstStyle/>
          <a:p>
            <a:pPr fontAlgn="base"/>
            <a:r>
              <a:rPr lang="en-US" sz="4000" b="1" dirty="0" smtClean="0"/>
              <a:t/>
            </a:r>
            <a:br>
              <a:rPr lang="en-US" sz="4000" b="1" dirty="0" smtClean="0"/>
            </a:br>
            <a:r>
              <a:rPr lang="en-US" sz="4000" b="1" dirty="0" smtClean="0"/>
              <a:t>Procedure </a:t>
            </a:r>
            <a:r>
              <a:rPr lang="en-US" b="1" dirty="0" smtClean="0"/>
              <a:t/>
            </a:r>
            <a:br>
              <a:rPr lang="en-US" b="1" dirty="0" smtClean="0"/>
            </a:br>
            <a:endParaRPr lang="en-US" b="1" dirty="0"/>
          </a:p>
        </p:txBody>
      </p:sp>
      <p:sp>
        <p:nvSpPr>
          <p:cNvPr id="7" name="Text Placeholder 6"/>
          <p:cNvSpPr>
            <a:spLocks noGrp="1"/>
          </p:cNvSpPr>
          <p:nvPr>
            <p:ph type="body" idx="1"/>
          </p:nvPr>
        </p:nvSpPr>
        <p:spPr>
          <a:xfrm>
            <a:off x="675745" y="1274618"/>
            <a:ext cx="4185623" cy="2424545"/>
          </a:xfrm>
        </p:spPr>
        <p:txBody>
          <a:bodyPr/>
          <a:lstStyle/>
          <a:p>
            <a:endParaRPr lang="en-US" dirty="0"/>
          </a:p>
        </p:txBody>
      </p:sp>
      <p:sp>
        <p:nvSpPr>
          <p:cNvPr id="9" name="Text Placeholder 8"/>
          <p:cNvSpPr>
            <a:spLocks noGrp="1"/>
          </p:cNvSpPr>
          <p:nvPr>
            <p:ph type="body" sz="quarter" idx="3"/>
          </p:nvPr>
        </p:nvSpPr>
        <p:spPr>
          <a:xfrm>
            <a:off x="5088383" y="1233056"/>
            <a:ext cx="4185618" cy="2632362"/>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5153891" y="1274618"/>
            <a:ext cx="4170218" cy="2452255"/>
          </a:xfrm>
          <a:prstGeom prst="rect">
            <a:avLst/>
          </a:prstGeom>
          <a:noFill/>
          <a:ln w="9525">
            <a:noFill/>
            <a:miter lim="800000"/>
            <a:headEnd/>
            <a:tailEnd/>
          </a:ln>
          <a:effectLst/>
        </p:spPr>
      </p:pic>
      <p:pic>
        <p:nvPicPr>
          <p:cNvPr id="13" name="Picture 2"/>
          <p:cNvPicPr>
            <a:picLocks noGrp="1" noChangeAspect="1" noChangeArrowheads="1"/>
          </p:cNvPicPr>
          <p:nvPr>
            <p:ph sz="half" idx="2"/>
          </p:nvPr>
        </p:nvPicPr>
        <p:blipFill>
          <a:blip r:embed="rId3"/>
          <a:srcRect/>
          <a:stretch>
            <a:fillRect/>
          </a:stretch>
        </p:blipFill>
        <p:spPr bwMode="auto">
          <a:xfrm>
            <a:off x="676275" y="1233055"/>
            <a:ext cx="4184650" cy="2466109"/>
          </a:xfrm>
          <a:prstGeom prst="rect">
            <a:avLst/>
          </a:prstGeom>
          <a:noFill/>
          <a:ln w="9525">
            <a:noFill/>
            <a:miter lim="800000"/>
            <a:headEnd/>
            <a:tailEnd/>
          </a:ln>
          <a:effectLst/>
        </p:spPr>
      </p:pic>
      <p:pic>
        <p:nvPicPr>
          <p:cNvPr id="1028" name="Picture 4"/>
          <p:cNvPicPr>
            <a:picLocks noGrp="1" noChangeAspect="1" noChangeArrowheads="1"/>
          </p:cNvPicPr>
          <p:nvPr>
            <p:ph sz="half" idx="2"/>
          </p:nvPr>
        </p:nvPicPr>
        <p:blipFill>
          <a:blip r:embed="rId4"/>
          <a:srcRect/>
          <a:stretch>
            <a:fillRect/>
          </a:stretch>
        </p:blipFill>
        <p:spPr bwMode="auto">
          <a:xfrm>
            <a:off x="665018" y="3768725"/>
            <a:ext cx="4253346" cy="3089275"/>
          </a:xfrm>
          <a:prstGeom prst="rect">
            <a:avLst/>
          </a:prstGeom>
          <a:noFill/>
          <a:ln w="9525">
            <a:noFill/>
            <a:miter lim="800000"/>
            <a:headEnd/>
            <a:tailEnd/>
          </a:ln>
          <a:effectLst/>
        </p:spPr>
      </p:pic>
      <p:pic>
        <p:nvPicPr>
          <p:cNvPr id="1029" name="Picture 5"/>
          <p:cNvPicPr>
            <a:picLocks noGrp="1" noChangeAspect="1" noChangeArrowheads="1"/>
          </p:cNvPicPr>
          <p:nvPr>
            <p:ph sz="quarter" idx="4"/>
          </p:nvPr>
        </p:nvPicPr>
        <p:blipFill>
          <a:blip r:embed="rId5"/>
          <a:srcRect/>
          <a:stretch>
            <a:fillRect/>
          </a:stretch>
        </p:blipFill>
        <p:spPr bwMode="auto">
          <a:xfrm>
            <a:off x="5087938" y="3823855"/>
            <a:ext cx="4186237" cy="2812471"/>
          </a:xfrm>
          <a:prstGeom prst="rect">
            <a:avLst/>
          </a:prstGeom>
          <a:noFill/>
          <a:ln w="9525">
            <a:noFill/>
            <a:miter lim="800000"/>
            <a:headEnd/>
            <a:tailEnd/>
          </a:ln>
          <a:effectLst/>
        </p:spPr>
      </p:pic>
    </p:spTree>
    <p:extLst>
      <p:ext uri="{BB962C8B-B14F-4D97-AF65-F5344CB8AC3E}">
        <p14:creationId xmlns:p14="http://schemas.microsoft.com/office/powerpoint/2010/main" val="2713833115"/>
      </p:ext>
    </p:extLst>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2294-5B74-4959-9C76-B68472EC49D0}"/>
              </a:ext>
            </a:extLst>
          </p:cNvPr>
          <p:cNvSpPr>
            <a:spLocks noGrp="1"/>
          </p:cNvSpPr>
          <p:nvPr>
            <p:ph type="title"/>
          </p:nvPr>
        </p:nvSpPr>
        <p:spPr/>
        <p:txBody>
          <a:bodyPr/>
          <a:lstStyle/>
          <a:p>
            <a:r>
              <a:rPr lang="en-US" b="1" dirty="0" smtClean="0"/>
              <a:t>               Editing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92727" y="1842656"/>
            <a:ext cx="8465127" cy="4668980"/>
          </a:xfrm>
          <a:prstGeom prst="rect">
            <a:avLst/>
          </a:prstGeom>
          <a:noFill/>
          <a:ln w="9525">
            <a:noFill/>
            <a:miter lim="800000"/>
            <a:headEnd/>
            <a:tailEnd/>
          </a:ln>
          <a:effectLst/>
        </p:spPr>
      </p:pic>
    </p:spTree>
    <p:extLst>
      <p:ext uri="{BB962C8B-B14F-4D97-AF65-F5344CB8AC3E}">
        <p14:creationId xmlns:p14="http://schemas.microsoft.com/office/powerpoint/2010/main" val="4028750773"/>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lstStyle/>
          <a:p>
            <a:r>
              <a:rPr lang="en-US" b="1" dirty="0" smtClean="0"/>
              <a:t>this project we'll be learning how to create 3D designs house model.   the 3D </a:t>
            </a:r>
            <a:r>
              <a:rPr lang="en-US" b="1" dirty="0" err="1" smtClean="0"/>
              <a:t>modelling</a:t>
            </a:r>
            <a:r>
              <a:rPr lang="en-US" b="1" dirty="0" smtClean="0"/>
              <a:t> part of this project. We continue with some very useful add-ons that assists in the creation of walls, doors and windows. We then progress to the external environment and 3D model to complete this area. Once this area is complete we can add lighting to our scene. This is such an important aspect in architectural renders so we will use a high dynamic range image to light the scene, and give us real world lighting results. This leads us into materials and textures where you will learn to use Blenders PBR material </a:t>
            </a:r>
            <a:r>
              <a:rPr lang="en-US" b="1" dirty="0" err="1" smtClean="0"/>
              <a:t>shader</a:t>
            </a:r>
            <a:r>
              <a:rPr lang="en-US" b="1" dirty="0" smtClean="0"/>
              <a:t> to create realistic objects. This is really important skill to have when creating architectural scenes in Blender.</a:t>
            </a:r>
          </a:p>
          <a:p>
            <a:r>
              <a:rPr lang="en-US" b="1" dirty="0" smtClean="0"/>
              <a:t>.</a:t>
            </a:r>
            <a:endParaRPr lang="en-US" dirty="0" smtClean="0"/>
          </a:p>
          <a:p>
            <a:endParaRPr lang="en-US"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2294-5B74-4959-9C76-B68472EC49D0}"/>
              </a:ext>
            </a:extLst>
          </p:cNvPr>
          <p:cNvSpPr>
            <a:spLocks noGrp="1"/>
          </p:cNvSpPr>
          <p:nvPr>
            <p:ph type="title"/>
          </p:nvPr>
        </p:nvSpPr>
        <p:spPr/>
        <p:txBody>
          <a:bodyPr/>
          <a:lstStyle/>
          <a:p>
            <a:r>
              <a:rPr lang="en-US" dirty="0"/>
              <a:t>Question and Ans part</a:t>
            </a:r>
          </a:p>
        </p:txBody>
      </p:sp>
      <p:pic>
        <p:nvPicPr>
          <p:cNvPr id="5" name="Content Placeholder 4">
            <a:extLst>
              <a:ext uri="{FF2B5EF4-FFF2-40B4-BE49-F238E27FC236}">
                <a16:creationId xmlns:a16="http://schemas.microsoft.com/office/drawing/2014/main" xmlns="" id="{172D1041-6F36-4340-98DD-62D9026BA6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075" y="1930400"/>
            <a:ext cx="4111625" cy="4111625"/>
          </a:xfrm>
        </p:spPr>
      </p:pic>
    </p:spTree>
    <p:extLst>
      <p:ext uri="{BB962C8B-B14F-4D97-AF65-F5344CB8AC3E}">
        <p14:creationId xmlns:p14="http://schemas.microsoft.com/office/powerpoint/2010/main" val="114185389"/>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1025</TotalTime>
  <Words>419</Words>
  <Application>Microsoft Office PowerPoint</Application>
  <PresentationFormat>Custom</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3d mini house  modeling</vt:lpstr>
      <vt:lpstr>Acknowledgment</vt:lpstr>
      <vt:lpstr>content</vt:lpstr>
      <vt:lpstr>ABSTRACT</vt:lpstr>
      <vt:lpstr>3D Drawing Tools  </vt:lpstr>
      <vt:lpstr> Procedure  </vt:lpstr>
      <vt:lpstr>               Editing</vt:lpstr>
      <vt:lpstr>Conclusion</vt:lpstr>
      <vt:lpstr>Question and Ans part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User</cp:lastModifiedBy>
  <cp:revision>64</cp:revision>
  <dcterms:created xsi:type="dcterms:W3CDTF">2020-12-31T01:44:39Z</dcterms:created>
  <dcterms:modified xsi:type="dcterms:W3CDTF">2021-09-05T20:09:08Z</dcterms:modified>
</cp:coreProperties>
</file>