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0" r:id="rId1"/>
  </p:sldMasterIdLst>
  <p:notesMasterIdLst>
    <p:notesMasterId r:id="rId11"/>
  </p:notesMasterIdLst>
  <p:sldIdLst>
    <p:sldId id="256" r:id="rId2"/>
    <p:sldId id="270" r:id="rId3"/>
    <p:sldId id="271" r:id="rId4"/>
    <p:sldId id="283" r:id="rId5"/>
    <p:sldId id="284" r:id="rId6"/>
    <p:sldId id="281" r:id="rId7"/>
    <p:sldId id="272" r:id="rId8"/>
    <p:sldId id="273" r:id="rId9"/>
    <p:sldId id="27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kirul Islam" initials="JI" lastIdx="2" clrIdx="0">
    <p:extLst>
      <p:ext uri="{19B8F6BF-5375-455C-9EA6-DF929625EA0E}">
        <p15:presenceInfo xmlns:p15="http://schemas.microsoft.com/office/powerpoint/2012/main" userId="abc7a32928a6542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C33CA-F2B1-4E35-9155-061FEAF2FC51}" type="datetimeFigureOut">
              <a:rPr lang="en-US" smtClean="0"/>
              <a:t>5/5/2021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63ECA5-0378-4C99-B011-310DE169ADE1}" type="slidenum">
              <a:rPr lang="en-US" smtClean="0"/>
              <a:t>‹#›</a:t>
            </a:fld>
            <a:endParaRPr lang="en-US" dirty="0"/>
          </a:p>
        </p:txBody>
      </p:sp>
    </p:spTree>
    <p:extLst>
      <p:ext uri="{BB962C8B-B14F-4D97-AF65-F5344CB8AC3E}">
        <p14:creationId xmlns:p14="http://schemas.microsoft.com/office/powerpoint/2010/main" val="2235910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63ECA5-0378-4C99-B011-310DE169ADE1}" type="slidenum">
              <a:rPr lang="en-US" smtClean="0"/>
              <a:t>1</a:t>
            </a:fld>
            <a:endParaRPr lang="en-US" dirty="0"/>
          </a:p>
        </p:txBody>
      </p:sp>
    </p:spTree>
    <p:extLst>
      <p:ext uri="{BB962C8B-B14F-4D97-AF65-F5344CB8AC3E}">
        <p14:creationId xmlns:p14="http://schemas.microsoft.com/office/powerpoint/2010/main" val="3050017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E558CE-C660-47DF-87F3-F635F83ACEF1}"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955061FA-0459-4E2C-B0A7-25373C637722}"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768931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D7D5F9-2F08-4317-9D03-AC439176C589}"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5061FA-0459-4E2C-B0A7-25373C637722}" type="slidenum">
              <a:rPr lang="en-US" smtClean="0"/>
              <a:t>‹#›</a:t>
            </a:fld>
            <a:endParaRPr lang="en-US" dirty="0"/>
          </a:p>
        </p:txBody>
      </p:sp>
    </p:spTree>
    <p:extLst>
      <p:ext uri="{BB962C8B-B14F-4D97-AF65-F5344CB8AC3E}">
        <p14:creationId xmlns:p14="http://schemas.microsoft.com/office/powerpoint/2010/main" val="3173038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7FD131-D320-4BA1-93BA-4033332D2AB9}"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5061FA-0459-4E2C-B0A7-25373C637722}" type="slidenum">
              <a:rPr lang="en-US" smtClean="0"/>
              <a:t>‹#›</a:t>
            </a:fld>
            <a:endParaRPr lang="en-US" dirty="0"/>
          </a:p>
        </p:txBody>
      </p:sp>
    </p:spTree>
    <p:extLst>
      <p:ext uri="{BB962C8B-B14F-4D97-AF65-F5344CB8AC3E}">
        <p14:creationId xmlns:p14="http://schemas.microsoft.com/office/powerpoint/2010/main" val="1453642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62218A-8F5A-4544-AA13-A511DB3C369A}"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5061FA-0459-4E2C-B0A7-25373C637722}"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92262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D6EA55-F97E-492C-85D9-A1663657523E}"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5061FA-0459-4E2C-B0A7-25373C637722}" type="slidenum">
              <a:rPr lang="en-US" smtClean="0"/>
              <a:t>‹#›</a:t>
            </a:fld>
            <a:endParaRPr lang="en-US" dirty="0"/>
          </a:p>
        </p:txBody>
      </p:sp>
    </p:spTree>
    <p:extLst>
      <p:ext uri="{BB962C8B-B14F-4D97-AF65-F5344CB8AC3E}">
        <p14:creationId xmlns:p14="http://schemas.microsoft.com/office/powerpoint/2010/main" val="522991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4D1C36-6842-42E9-AD35-587AB304BC7C}"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5061FA-0459-4E2C-B0A7-25373C637722}"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467762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CD3386-628C-4679-8C6D-70811B9D5483}" type="datetime1">
              <a:rPr lang="en-US" smtClean="0"/>
              <a:t>5/5/2021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55061FA-0459-4E2C-B0A7-25373C637722}" type="slidenum">
              <a:rPr lang="en-US" smtClean="0"/>
              <a:t>‹#›</a:t>
            </a:fld>
            <a:endParaRPr lang="en-US" dirty="0"/>
          </a:p>
        </p:txBody>
      </p:sp>
    </p:spTree>
    <p:extLst>
      <p:ext uri="{BB962C8B-B14F-4D97-AF65-F5344CB8AC3E}">
        <p14:creationId xmlns:p14="http://schemas.microsoft.com/office/powerpoint/2010/main" val="370700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CE1B0D-54C9-460E-9A86-B07E1CCE2353}" type="datetime1">
              <a:rPr lang="en-US" smtClean="0"/>
              <a:t>5/5/2021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55061FA-0459-4E2C-B0A7-25373C637722}"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9734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5636AB9-F247-432F-9B5A-2B56C7646329}" type="datetime1">
              <a:rPr lang="en-US" smtClean="0"/>
              <a:t>5/5/2021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55061FA-0459-4E2C-B0A7-25373C637722}" type="slidenum">
              <a:rPr lang="en-US" smtClean="0"/>
              <a:t>‹#›</a:t>
            </a:fld>
            <a:endParaRPr lang="en-US" dirty="0"/>
          </a:p>
        </p:txBody>
      </p:sp>
    </p:spTree>
    <p:extLst>
      <p:ext uri="{BB962C8B-B14F-4D97-AF65-F5344CB8AC3E}">
        <p14:creationId xmlns:p14="http://schemas.microsoft.com/office/powerpoint/2010/main" val="1715332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60BE6F-B9B5-4005-BDF4-66DAB5F4479D}"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5061FA-0459-4E2C-B0A7-25373C637722}" type="slidenum">
              <a:rPr lang="en-US" smtClean="0"/>
              <a:t>‹#›</a:t>
            </a:fld>
            <a:endParaRPr lang="en-US" dirty="0"/>
          </a:p>
        </p:txBody>
      </p:sp>
    </p:spTree>
    <p:extLst>
      <p:ext uri="{BB962C8B-B14F-4D97-AF65-F5344CB8AC3E}">
        <p14:creationId xmlns:p14="http://schemas.microsoft.com/office/powerpoint/2010/main" val="3655098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1D4DF6-FFD4-4ACB-A071-70924CD1AE1F}"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5061FA-0459-4E2C-B0A7-25373C637722}" type="slidenum">
              <a:rPr lang="en-US" smtClean="0"/>
              <a:t>‹#›</a:t>
            </a:fld>
            <a:endParaRPr lang="en-US" dirty="0"/>
          </a:p>
        </p:txBody>
      </p:sp>
    </p:spTree>
    <p:extLst>
      <p:ext uri="{BB962C8B-B14F-4D97-AF65-F5344CB8AC3E}">
        <p14:creationId xmlns:p14="http://schemas.microsoft.com/office/powerpoint/2010/main" val="1771759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F1D5C705-5AB0-45C9-8D2D-2B79549EE139}" type="datetime1">
              <a:rPr lang="en-US" smtClean="0"/>
              <a:t>5/5/2021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955061FA-0459-4E2C-B0A7-25373C637722}" type="slidenum">
              <a:rPr lang="en-US" smtClean="0"/>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05024559"/>
      </p:ext>
    </p:extLst>
  </p:cSld>
  <p:clrMap bg1="dk1" tx1="lt1" bg2="dk2" tx2="lt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hf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587168-1B72-4F8C-8BFD-6826E1992FF3}"/>
              </a:ext>
            </a:extLst>
          </p:cNvPr>
          <p:cNvSpPr txBox="1"/>
          <p:nvPr/>
        </p:nvSpPr>
        <p:spPr>
          <a:xfrm>
            <a:off x="1735015" y="690805"/>
            <a:ext cx="9427699" cy="243143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B050"/>
                </a:solidFill>
                <a:effectLst/>
                <a:uLnTx/>
                <a:uFillTx/>
                <a:latin typeface="Arial" panose="020B0604020202020204"/>
                <a:ea typeface="+mn-ea"/>
                <a:cs typeface="+mn-cs"/>
              </a:rPr>
              <a:t>  </a:t>
            </a:r>
            <a:endParaRPr kumimoji="0" lang="en-US" sz="2000" b="0" i="0" u="none" strike="noStrike" kern="1200" cap="none" spc="0" normalizeH="0" baseline="0" noProof="0" dirty="0">
              <a:ln>
                <a:noFill/>
              </a:ln>
              <a:solidFill>
                <a:srgbClr val="4091F3"/>
              </a:solidFill>
              <a:effectLst/>
              <a:uLnTx/>
              <a:uFillTx/>
              <a:latin typeface="Arial" panose="020B0604020202020204"/>
              <a:ea typeface="+mn-ea"/>
              <a:cs typeface="+mn-cs"/>
            </a:endParaRPr>
          </a:p>
          <a:p>
            <a:pPr defTabSz="457200"/>
            <a:r>
              <a:rPr kumimoji="0" lang="en-US" sz="1600" b="0" i="0" u="none" strike="noStrike" kern="1200" cap="none" spc="0" normalizeH="0" baseline="0" noProof="0" dirty="0">
                <a:ln>
                  <a:noFill/>
                </a:ln>
                <a:solidFill>
                  <a:srgbClr val="1F282E">
                    <a:lumMod val="10000"/>
                  </a:srgbClr>
                </a:solidFill>
                <a:effectLst/>
                <a:uLnTx/>
                <a:uFillTx/>
                <a:latin typeface="Arial" panose="020B0604020202020204"/>
                <a:ea typeface="+mn-ea"/>
                <a:cs typeface="+mn-cs"/>
              </a:rPr>
              <a:t>                               </a:t>
            </a:r>
          </a:p>
          <a:p>
            <a:pPr defTabSz="457200"/>
            <a:r>
              <a:rPr kumimoji="0" lang="en-US" sz="1600" b="0" i="0" u="none" strike="noStrike" kern="1200" cap="none" spc="0" normalizeH="0" baseline="0" noProof="0" dirty="0">
                <a:ln>
                  <a:noFill/>
                </a:ln>
                <a:solidFill>
                  <a:srgbClr val="1F282E">
                    <a:lumMod val="10000"/>
                  </a:srgbClr>
                </a:solidFill>
                <a:effectLst/>
                <a:uLnTx/>
                <a:uFillTx/>
                <a:latin typeface="Arial" panose="020B0604020202020204"/>
                <a:ea typeface="+mn-ea"/>
                <a:cs typeface="+mn-cs"/>
              </a:rPr>
              <a:t>                                      </a:t>
            </a:r>
            <a:r>
              <a:rPr kumimoji="0" lang="en-US" sz="2400" b="0" i="0" u="none" strike="noStrike" kern="1200" cap="none" spc="0" normalizeH="0" baseline="0" noProof="0" dirty="0">
                <a:ln>
                  <a:noFill/>
                </a:ln>
                <a:solidFill>
                  <a:schemeClr val="tx2"/>
                </a:solidFill>
                <a:effectLst/>
                <a:uLnTx/>
                <a:uFillTx/>
                <a:latin typeface="Arial" panose="020B0604020202020204" pitchFamily="34" charset="0"/>
                <a:cs typeface="Arial" panose="020B0604020202020204" pitchFamily="34" charset="0"/>
              </a:rPr>
              <a:t>Subject: Algorithms theory</a:t>
            </a:r>
            <a:endParaRPr lang="en-US" sz="2400" noProof="0" dirty="0">
              <a:solidFill>
                <a:schemeClr val="tx2"/>
              </a:solidFill>
              <a:latin typeface="Arial" panose="020B0604020202020204" pitchFamily="34" charset="0"/>
              <a:cs typeface="Arial" panose="020B0604020202020204" pitchFamily="34" charset="0"/>
            </a:endParaRPr>
          </a:p>
          <a:p>
            <a:pPr defTabSz="457200"/>
            <a:r>
              <a:rPr kumimoji="0" lang="en-US" sz="2400" b="0" i="0" u="none" strike="noStrike" kern="1200" cap="none" spc="0" normalizeH="0" baseline="0" dirty="0">
                <a:ln>
                  <a:noFill/>
                </a:ln>
                <a:solidFill>
                  <a:schemeClr val="tx2"/>
                </a:solidFill>
                <a:effectLst/>
                <a:uLnTx/>
                <a:uFillTx/>
                <a:latin typeface="Arial" panose="020B0604020202020204" pitchFamily="34" charset="0"/>
                <a:cs typeface="Arial" panose="020B0604020202020204" pitchFamily="34" charset="0"/>
              </a:rPr>
              <a:t>                           </a:t>
            </a:r>
            <a:r>
              <a:rPr kumimoji="0" lang="en-US" sz="2400" b="0" i="0" u="none" strike="noStrike" kern="1200" cap="none" spc="0" normalizeH="0" baseline="0" noProof="0" dirty="0">
                <a:ln>
                  <a:noFill/>
                </a:ln>
                <a:solidFill>
                  <a:schemeClr val="tx2"/>
                </a:solidFill>
                <a:effectLst/>
                <a:uLnTx/>
                <a:uFillTx/>
                <a:latin typeface="Arial" panose="020B0604020202020204" pitchFamily="34" charset="0"/>
                <a:cs typeface="Arial" panose="020B0604020202020204" pitchFamily="34" charset="0"/>
              </a:rPr>
              <a:t>Course Code:</a:t>
            </a:r>
            <a:r>
              <a:rPr lang="en-US" sz="2400" dirty="0">
                <a:solidFill>
                  <a:schemeClr val="tx2"/>
                </a:solidFill>
                <a:latin typeface="Arial" panose="020B0604020202020204" pitchFamily="34" charset="0"/>
                <a:cs typeface="Arial" panose="020B0604020202020204" pitchFamily="34" charset="0"/>
              </a:rPr>
              <a:t>CSE-205</a:t>
            </a:r>
            <a:endParaRPr kumimoji="0" lang="en-US" sz="2400" b="0" i="0" u="none" strike="noStrike" kern="1200" cap="none" spc="0" normalizeH="0" baseline="0" noProof="0" dirty="0">
              <a:ln>
                <a:noFill/>
              </a:ln>
              <a:solidFill>
                <a:schemeClr val="tx2"/>
              </a:solidFill>
              <a:effectLst/>
              <a:uLnTx/>
              <a:uFillTx/>
              <a:latin typeface="Arial" panose="020B0604020202020204" pitchFamily="34" charset="0"/>
              <a:cs typeface="Arial" panose="020B0604020202020204" pitchFamily="34" charset="0"/>
            </a:endParaRPr>
          </a:p>
          <a:p>
            <a:pPr defTabSz="457200"/>
            <a:r>
              <a:rPr kumimoji="0" lang="en-US" sz="2400" b="0" i="0" u="none" strike="noStrike" kern="1200" cap="none" spc="0" normalizeH="0" baseline="0" noProof="0" dirty="0">
                <a:ln>
                  <a:noFill/>
                </a:ln>
                <a:solidFill>
                  <a:schemeClr val="tx2"/>
                </a:solidFill>
                <a:effectLst/>
                <a:uLnTx/>
                <a:uFillTx/>
                <a:latin typeface="Arial" panose="020B0604020202020204" pitchFamily="34" charset="0"/>
                <a:cs typeface="Arial" panose="020B0604020202020204" pitchFamily="34" charset="0"/>
              </a:rPr>
              <a:t>             My Presentation </a:t>
            </a:r>
            <a:r>
              <a:rPr kumimoji="0" lang="en-US" sz="2400" b="0" i="0" u="none" strike="noStrike" kern="1200" cap="none" spc="0" normalizeH="0" baseline="0" noProof="0">
                <a:ln>
                  <a:noFill/>
                </a:ln>
                <a:solidFill>
                  <a:schemeClr val="tx2"/>
                </a:solidFill>
                <a:effectLst/>
                <a:uLnTx/>
                <a:uFillTx/>
                <a:latin typeface="Arial" panose="020B0604020202020204" pitchFamily="34" charset="0"/>
                <a:cs typeface="Arial" panose="020B0604020202020204" pitchFamily="34" charset="0"/>
              </a:rPr>
              <a:t>topic : Breadth </a:t>
            </a:r>
            <a:r>
              <a:rPr kumimoji="0" lang="en-US" sz="2400" b="0" i="0" u="none" strike="noStrike" kern="1200" cap="none" spc="0" normalizeH="0" baseline="0" noProof="0" dirty="0">
                <a:ln>
                  <a:noFill/>
                </a:ln>
                <a:solidFill>
                  <a:schemeClr val="tx2"/>
                </a:solidFill>
                <a:effectLst/>
                <a:uLnTx/>
                <a:uFillTx/>
                <a:latin typeface="Arial" panose="020B0604020202020204" pitchFamily="34" charset="0"/>
                <a:cs typeface="Arial" panose="020B0604020202020204" pitchFamily="34" charset="0"/>
              </a:rPr>
              <a:t>First Search (BFS)</a:t>
            </a:r>
          </a:p>
          <a:p>
            <a:pPr defTabSz="457200"/>
            <a:endParaRPr lang="en-US" sz="2400" dirty="0">
              <a:solidFill>
                <a:schemeClr val="tx2"/>
              </a:solidFill>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B775E784-4A02-4846-803F-A309CA708C94}"/>
              </a:ext>
            </a:extLst>
          </p:cNvPr>
          <p:cNvSpPr/>
          <p:nvPr/>
        </p:nvSpPr>
        <p:spPr>
          <a:xfrm>
            <a:off x="1301261" y="142165"/>
            <a:ext cx="9861453" cy="1097280"/>
          </a:xfrm>
          <a:prstGeom prst="roundRect">
            <a:avLst>
              <a:gd name="adj" fmla="val 1773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normalizeH="0" baseline="0" noProof="0" dirty="0">
                <a:ln w="13462">
                  <a:solidFill>
                    <a:schemeClr val="bg1"/>
                  </a:solidFill>
                  <a:prstDash val="solid"/>
                </a:ln>
                <a:solidFill>
                  <a:schemeClr val="tx1">
                    <a:lumMod val="85000"/>
                    <a:lumOff val="15000"/>
                  </a:schemeClr>
                </a:solidFill>
                <a:effectLst>
                  <a:outerShdw dist="38100" dir="2700000" algn="bl" rotWithShape="0">
                    <a:schemeClr val="accent5"/>
                  </a:outerShdw>
                </a:effectLst>
                <a:uLnTx/>
                <a:uFillTx/>
                <a:latin typeface="Arial" panose="020B0604020202020204"/>
                <a:ea typeface="+mn-ea"/>
                <a:cs typeface="+mn-cs"/>
              </a:rPr>
              <a:t>   Green University of Bangladesh</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normalizeH="0" baseline="0" noProof="0" dirty="0">
                <a:ln w="13462">
                  <a:solidFill>
                    <a:schemeClr val="bg1"/>
                  </a:solidFill>
                  <a:prstDash val="solid"/>
                </a:ln>
                <a:solidFill>
                  <a:schemeClr val="tx1">
                    <a:lumMod val="85000"/>
                    <a:lumOff val="15000"/>
                  </a:schemeClr>
                </a:solidFill>
                <a:effectLst>
                  <a:outerShdw dist="38100" dir="2700000" algn="bl" rotWithShape="0">
                    <a:schemeClr val="accent5"/>
                  </a:outerShdw>
                </a:effectLst>
                <a:uLnTx/>
                <a:uFillTx/>
                <a:latin typeface="Arial" panose="020B0604020202020204"/>
                <a:ea typeface="+mn-ea"/>
                <a:cs typeface="+mn-cs"/>
              </a:rPr>
              <a:t>       Department of Computer Science &amp; Engineering</a:t>
            </a:r>
          </a:p>
        </p:txBody>
      </p:sp>
      <p:sp>
        <p:nvSpPr>
          <p:cNvPr id="6" name="Slide Number Placeholder 5">
            <a:extLst>
              <a:ext uri="{FF2B5EF4-FFF2-40B4-BE49-F238E27FC236}">
                <a16:creationId xmlns:a16="http://schemas.microsoft.com/office/drawing/2014/main" id="{68A67F2C-3FFE-43C1-868D-1843262D2AB4}"/>
              </a:ext>
            </a:extLst>
          </p:cNvPr>
          <p:cNvSpPr>
            <a:spLocks noGrp="1"/>
          </p:cNvSpPr>
          <p:nvPr>
            <p:ph type="sldNum" sz="quarter" idx="12"/>
          </p:nvPr>
        </p:nvSpPr>
        <p:spPr/>
        <p:txBody>
          <a:bodyPr/>
          <a:lstStyle/>
          <a:p>
            <a:fld id="{955061FA-0459-4E2C-B0A7-25373C637722}" type="slidenum">
              <a:rPr lang="en-US" smtClean="0"/>
              <a:t>1</a:t>
            </a:fld>
            <a:endParaRPr lang="en-US" dirty="0"/>
          </a:p>
        </p:txBody>
      </p:sp>
      <p:sp>
        <p:nvSpPr>
          <p:cNvPr id="7" name="Rectangle: Rounded Corners 6">
            <a:extLst>
              <a:ext uri="{FF2B5EF4-FFF2-40B4-BE49-F238E27FC236}">
                <a16:creationId xmlns:a16="http://schemas.microsoft.com/office/drawing/2014/main" id="{15CBE181-050E-4D4C-BC20-1C7161BFDFAB}"/>
              </a:ext>
            </a:extLst>
          </p:cNvPr>
          <p:cNvSpPr/>
          <p:nvPr/>
        </p:nvSpPr>
        <p:spPr>
          <a:xfrm>
            <a:off x="6804075" y="3559199"/>
            <a:ext cx="3986233" cy="23633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15000"/>
              </a:lnSpc>
              <a:spcBef>
                <a:spcPts val="0"/>
              </a:spcBef>
              <a:spcAft>
                <a:spcPts val="1000"/>
              </a:spcAft>
            </a:pPr>
            <a:r>
              <a:rPr lang="en-US" sz="1800" dirty="0">
                <a:solidFill>
                  <a:schemeClr val="tx2"/>
                </a:solidFill>
                <a:effectLst/>
                <a:latin typeface="Arial" panose="020B0604020202020204" pitchFamily="34" charset="0"/>
                <a:ea typeface="Calibri" panose="020F0502020204030204" pitchFamily="34" charset="0"/>
                <a:cs typeface="Arial" panose="020B0604020202020204" pitchFamily="34" charset="0"/>
              </a:rPr>
              <a:t>Submitted by :</a:t>
            </a:r>
          </a:p>
          <a:p>
            <a:pPr marL="0" marR="0">
              <a:spcBef>
                <a:spcPts val="0"/>
              </a:spcBef>
              <a:spcAft>
                <a:spcPts val="1000"/>
              </a:spcAft>
            </a:pPr>
            <a:r>
              <a:rPr lang="en-US" sz="1800" dirty="0">
                <a:solidFill>
                  <a:schemeClr val="tx2"/>
                </a:solidFill>
                <a:effectLst/>
                <a:latin typeface="Arial" panose="020B0604020202020204" pitchFamily="34" charset="0"/>
                <a:ea typeface="Calibri" panose="020F0502020204030204" pitchFamily="34" charset="0"/>
                <a:cs typeface="Arial" panose="020B0604020202020204" pitchFamily="34" charset="0"/>
              </a:rPr>
              <a:t>Name               : Jakirul Islam</a:t>
            </a:r>
          </a:p>
          <a:p>
            <a:pPr marL="0" marR="0">
              <a:spcBef>
                <a:spcPts val="0"/>
              </a:spcBef>
              <a:spcAft>
                <a:spcPts val="1000"/>
              </a:spcAft>
            </a:pPr>
            <a:r>
              <a:rPr lang="en-US" sz="1800" dirty="0">
                <a:solidFill>
                  <a:schemeClr val="tx2"/>
                </a:solidFill>
                <a:effectLst/>
                <a:latin typeface="Arial" panose="020B0604020202020204" pitchFamily="34" charset="0"/>
                <a:ea typeface="Calibri" panose="020F0502020204030204" pitchFamily="34" charset="0"/>
                <a:cs typeface="Arial" panose="020B0604020202020204" pitchFamily="34" charset="0"/>
              </a:rPr>
              <a:t>ID                     : 193002101</a:t>
            </a:r>
          </a:p>
          <a:p>
            <a:pPr marL="0" marR="0">
              <a:spcBef>
                <a:spcPts val="0"/>
              </a:spcBef>
              <a:spcAft>
                <a:spcPts val="1000"/>
              </a:spcAft>
            </a:pPr>
            <a:r>
              <a:rPr lang="en-US" dirty="0">
                <a:solidFill>
                  <a:schemeClr val="tx2"/>
                </a:solidFill>
                <a:latin typeface="Arial" panose="020B0604020202020204" pitchFamily="34" charset="0"/>
                <a:cs typeface="Arial" panose="020B0604020202020204" pitchFamily="34" charset="0"/>
              </a:rPr>
              <a:t>Section            :DC(193)</a:t>
            </a:r>
          </a:p>
          <a:p>
            <a:pPr marL="0" marR="0">
              <a:spcBef>
                <a:spcPts val="0"/>
              </a:spcBef>
              <a:spcAft>
                <a:spcPts val="1000"/>
              </a:spcAft>
            </a:pPr>
            <a:r>
              <a:rPr lang="en-US" dirty="0">
                <a:solidFill>
                  <a:schemeClr val="tx2"/>
                </a:solidFill>
                <a:latin typeface="Arial" panose="020B0604020202020204" pitchFamily="34" charset="0"/>
                <a:cs typeface="Arial" panose="020B0604020202020204" pitchFamily="34" charset="0"/>
              </a:rPr>
              <a:t>Department      : CSE</a:t>
            </a:r>
            <a:endParaRPr lang="en-US" dirty="0">
              <a:solidFill>
                <a:schemeClr val="tx2"/>
              </a:solidFill>
              <a:latin typeface="Arial" panose="020B0604020202020204"/>
            </a:endParaRPr>
          </a:p>
        </p:txBody>
      </p:sp>
      <p:sp>
        <p:nvSpPr>
          <p:cNvPr id="8" name="Rectangle: Rounded Corners 7">
            <a:extLst>
              <a:ext uri="{FF2B5EF4-FFF2-40B4-BE49-F238E27FC236}">
                <a16:creationId xmlns:a16="http://schemas.microsoft.com/office/drawing/2014/main" id="{6D091236-F2B6-4292-9F9F-B89FD6303EF5}"/>
              </a:ext>
            </a:extLst>
          </p:cNvPr>
          <p:cNvSpPr/>
          <p:nvPr/>
        </p:nvSpPr>
        <p:spPr>
          <a:xfrm>
            <a:off x="1339947" y="3559272"/>
            <a:ext cx="4255478" cy="23633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2"/>
                </a:solidFill>
                <a:effectLst/>
                <a:uLnTx/>
                <a:uFillTx/>
                <a:latin typeface="Arial" panose="020B0604020202020204" pitchFamily="34" charset="0"/>
                <a:cs typeface="Arial" panose="020B0604020202020204" pitchFamily="34" charset="0"/>
              </a:rPr>
              <a:t>Submitted To:</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2"/>
                </a:solidFill>
                <a:effectLst/>
                <a:uLnTx/>
                <a:uFillTx/>
                <a:latin typeface="Arial" panose="020B0604020202020204" pitchFamily="34" charset="0"/>
                <a:cs typeface="Arial" panose="020B0604020202020204" pitchFamily="34" charset="0"/>
              </a:rPr>
              <a:t>Name            :Jargis Ahmed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2"/>
                </a:solidFill>
                <a:effectLst/>
                <a:uLnTx/>
                <a:uFillTx/>
                <a:latin typeface="Arial" panose="020B0604020202020204" pitchFamily="34" charset="0"/>
                <a:cs typeface="Arial" panose="020B0604020202020204" pitchFamily="34" charset="0"/>
              </a:rPr>
              <a:t>Designation  : Lecturer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2"/>
                </a:solidFill>
                <a:effectLst/>
                <a:uLnTx/>
                <a:uFillTx/>
                <a:latin typeface="Arial" panose="020B0604020202020204" pitchFamily="34" charset="0"/>
                <a:cs typeface="Arial" panose="020B0604020202020204" pitchFamily="34" charset="0"/>
              </a:rPr>
              <a:t>Department  : </a:t>
            </a:r>
            <a:r>
              <a:rPr lang="en-US" dirty="0">
                <a:solidFill>
                  <a:schemeClr val="tx2"/>
                </a:solidFill>
                <a:latin typeface="Arial" panose="020B0604020202020204" pitchFamily="34" charset="0"/>
                <a:cs typeface="Arial" panose="020B0604020202020204" pitchFamily="34" charset="0"/>
              </a:rPr>
              <a:t>CSE</a:t>
            </a:r>
            <a:endParaRPr kumimoji="0" lang="en-US" sz="1800" b="0" i="0" u="none" strike="noStrike" kern="1200" cap="none" spc="0" normalizeH="0" baseline="0" noProof="0" dirty="0">
              <a:ln>
                <a:noFill/>
              </a:ln>
              <a:solidFill>
                <a:schemeClr val="tx2"/>
              </a:solidFill>
              <a:effectLst/>
              <a:uLnTx/>
              <a:uFillTx/>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2"/>
                </a:solidFill>
                <a:effectLst/>
                <a:uLnTx/>
                <a:uFillTx/>
                <a:latin typeface="Arial" panose="020B0604020202020204" pitchFamily="34" charset="0"/>
                <a:cs typeface="Arial" panose="020B0604020202020204" pitchFamily="34" charset="0"/>
              </a:rPr>
              <a:t>Green University of Bangladesh</a:t>
            </a:r>
          </a:p>
        </p:txBody>
      </p:sp>
    </p:spTree>
    <p:extLst>
      <p:ext uri="{BB962C8B-B14F-4D97-AF65-F5344CB8AC3E}">
        <p14:creationId xmlns:p14="http://schemas.microsoft.com/office/powerpoint/2010/main" val="240456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D8F2B1-F56D-4036-908C-021C8B3F8036}"/>
              </a:ext>
            </a:extLst>
          </p:cNvPr>
          <p:cNvSpPr>
            <a:spLocks noGrp="1"/>
          </p:cNvSpPr>
          <p:nvPr>
            <p:ph type="sldNum" sz="quarter" idx="12"/>
          </p:nvPr>
        </p:nvSpPr>
        <p:spPr/>
        <p:txBody>
          <a:bodyPr/>
          <a:lstStyle/>
          <a:p>
            <a:fld id="{955061FA-0459-4E2C-B0A7-25373C637722}" type="slidenum">
              <a:rPr lang="en-US" smtClean="0"/>
              <a:t>2</a:t>
            </a:fld>
            <a:endParaRPr lang="en-US" dirty="0"/>
          </a:p>
        </p:txBody>
      </p:sp>
      <p:sp>
        <p:nvSpPr>
          <p:cNvPr id="4" name="Rectangle: Rounded Corners 3">
            <a:extLst>
              <a:ext uri="{FF2B5EF4-FFF2-40B4-BE49-F238E27FC236}">
                <a16:creationId xmlns:a16="http://schemas.microsoft.com/office/drawing/2014/main" id="{6F2CC13C-3243-48AD-957E-A585862F723D}"/>
              </a:ext>
            </a:extLst>
          </p:cNvPr>
          <p:cNvSpPr/>
          <p:nvPr/>
        </p:nvSpPr>
        <p:spPr>
          <a:xfrm>
            <a:off x="4385569" y="326017"/>
            <a:ext cx="3140580" cy="9806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Outline</a:t>
            </a:r>
          </a:p>
        </p:txBody>
      </p:sp>
      <p:sp>
        <p:nvSpPr>
          <p:cNvPr id="3" name="TextBox 2">
            <a:extLst>
              <a:ext uri="{FF2B5EF4-FFF2-40B4-BE49-F238E27FC236}">
                <a16:creationId xmlns:a16="http://schemas.microsoft.com/office/drawing/2014/main" id="{6FED8D18-28AA-4C28-AB0E-CF5B135662BC}"/>
              </a:ext>
            </a:extLst>
          </p:cNvPr>
          <p:cNvSpPr txBox="1"/>
          <p:nvPr/>
        </p:nvSpPr>
        <p:spPr>
          <a:xfrm>
            <a:off x="1305018" y="1455937"/>
            <a:ext cx="3755254" cy="2123658"/>
          </a:xfrm>
          <a:prstGeom prst="rect">
            <a:avLst/>
          </a:prstGeom>
          <a:noFill/>
        </p:spPr>
        <p:txBody>
          <a:bodyPr wrap="square" rtlCol="0">
            <a:spAutoFit/>
          </a:bodyPr>
          <a:lstStyle/>
          <a:p>
            <a:r>
              <a:rPr lang="en-US" b="0" i="0" dirty="0">
                <a:effectLst/>
                <a:latin typeface="Helvetica Neue"/>
              </a:rPr>
              <a:t> </a:t>
            </a:r>
          </a:p>
          <a:p>
            <a:pPr marL="285750" indent="-285750">
              <a:buFont typeface="Arial" panose="020B0604020202020204" pitchFamily="34" charset="0"/>
              <a:buChar char="•"/>
            </a:pPr>
            <a:r>
              <a:rPr lang="en-US" sz="2400" b="0" i="0" dirty="0">
                <a:solidFill>
                  <a:schemeClr val="tx2"/>
                </a:solidFill>
                <a:effectLst/>
                <a:latin typeface="Helvetica Neue"/>
              </a:rPr>
              <a:t>What is BFS?</a:t>
            </a:r>
          </a:p>
          <a:p>
            <a:pPr marL="285750" indent="-285750">
              <a:buFont typeface="Arial" panose="020B0604020202020204" pitchFamily="34" charset="0"/>
              <a:buChar char="•"/>
            </a:pPr>
            <a:r>
              <a:rPr lang="en-US" sz="2400" b="0" i="0" dirty="0">
                <a:solidFill>
                  <a:schemeClr val="tx2"/>
                </a:solidFill>
                <a:effectLst/>
                <a:latin typeface="Helvetica Neue"/>
              </a:rPr>
              <a:t>Graph Variations</a:t>
            </a:r>
          </a:p>
          <a:p>
            <a:pPr marL="285750" indent="-285750">
              <a:buFont typeface="Arial" panose="020B0604020202020204" pitchFamily="34" charset="0"/>
              <a:buChar char="•"/>
            </a:pPr>
            <a:r>
              <a:rPr lang="en-US" sz="2400" b="0" i="0" dirty="0">
                <a:solidFill>
                  <a:schemeClr val="tx2"/>
                </a:solidFill>
                <a:effectLst/>
                <a:latin typeface="Helvetica Neue"/>
              </a:rPr>
              <a:t>Application of BFS? </a:t>
            </a:r>
          </a:p>
          <a:p>
            <a:pPr marL="285750" indent="-285750">
              <a:buFont typeface="Arial" panose="020B0604020202020204" pitchFamily="34" charset="0"/>
              <a:buChar char="•"/>
            </a:pPr>
            <a:r>
              <a:rPr lang="en-US" sz="2400" b="0" i="0" dirty="0">
                <a:solidFill>
                  <a:schemeClr val="tx2"/>
                </a:solidFill>
                <a:effectLst/>
                <a:latin typeface="Helvetica Neue"/>
              </a:rPr>
              <a:t>Conclusion </a:t>
            </a:r>
          </a:p>
          <a:p>
            <a:endParaRPr lang="en-US" dirty="0"/>
          </a:p>
        </p:txBody>
      </p:sp>
    </p:spTree>
    <p:extLst>
      <p:ext uri="{BB962C8B-B14F-4D97-AF65-F5344CB8AC3E}">
        <p14:creationId xmlns:p14="http://schemas.microsoft.com/office/powerpoint/2010/main" val="3595839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832954-52BC-44DF-818C-4F5DA6C88814}"/>
              </a:ext>
            </a:extLst>
          </p:cNvPr>
          <p:cNvSpPr>
            <a:spLocks noGrp="1"/>
          </p:cNvSpPr>
          <p:nvPr>
            <p:ph type="sldNum" sz="quarter" idx="12"/>
          </p:nvPr>
        </p:nvSpPr>
        <p:spPr/>
        <p:txBody>
          <a:bodyPr/>
          <a:lstStyle/>
          <a:p>
            <a:fld id="{955061FA-0459-4E2C-B0A7-25373C637722}" type="slidenum">
              <a:rPr lang="en-US" smtClean="0"/>
              <a:t>3</a:t>
            </a:fld>
            <a:endParaRPr lang="en-US" dirty="0"/>
          </a:p>
        </p:txBody>
      </p:sp>
      <p:sp>
        <p:nvSpPr>
          <p:cNvPr id="3" name="Rectangle: Rounded Corners 2">
            <a:extLst>
              <a:ext uri="{FF2B5EF4-FFF2-40B4-BE49-F238E27FC236}">
                <a16:creationId xmlns:a16="http://schemas.microsoft.com/office/drawing/2014/main" id="{06B74202-FA35-4BEE-A6B7-6332B011ED4E}"/>
              </a:ext>
            </a:extLst>
          </p:cNvPr>
          <p:cNvSpPr/>
          <p:nvPr/>
        </p:nvSpPr>
        <p:spPr>
          <a:xfrm>
            <a:off x="1496931" y="247746"/>
            <a:ext cx="8740595" cy="11932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r>
              <a:rPr lang="en-U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What is Breadth First Search (BFS) </a:t>
            </a:r>
            <a:endParaRPr lang="en-US" sz="9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endParaRPr lang="en-US" sz="8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TextBox 3">
            <a:extLst>
              <a:ext uri="{FF2B5EF4-FFF2-40B4-BE49-F238E27FC236}">
                <a16:creationId xmlns:a16="http://schemas.microsoft.com/office/drawing/2014/main" id="{CB77E6D0-36AD-450D-9EBF-435045E92402}"/>
              </a:ext>
            </a:extLst>
          </p:cNvPr>
          <p:cNvSpPr txBox="1"/>
          <p:nvPr/>
        </p:nvSpPr>
        <p:spPr>
          <a:xfrm>
            <a:off x="1722268" y="2006353"/>
            <a:ext cx="8740595" cy="830997"/>
          </a:xfrm>
          <a:prstGeom prst="rect">
            <a:avLst/>
          </a:prstGeom>
          <a:noFill/>
        </p:spPr>
        <p:txBody>
          <a:bodyPr wrap="square" rtlCol="0">
            <a:spAutoFit/>
          </a:bodyPr>
          <a:lstStyle/>
          <a:p>
            <a:r>
              <a:rPr lang="en-US" sz="2400" dirty="0">
                <a:solidFill>
                  <a:schemeClr val="tx2"/>
                </a:solidFill>
              </a:rPr>
              <a:t>Breadth-first search (BFS) is an algorithm for traversing or searching Tree or Graph data structures. </a:t>
            </a:r>
          </a:p>
        </p:txBody>
      </p:sp>
    </p:spTree>
    <p:extLst>
      <p:ext uri="{BB962C8B-B14F-4D97-AF65-F5344CB8AC3E}">
        <p14:creationId xmlns:p14="http://schemas.microsoft.com/office/powerpoint/2010/main" val="94106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96C30E-F732-4AF6-98D4-BA9B865A0F55}"/>
              </a:ext>
            </a:extLst>
          </p:cNvPr>
          <p:cNvSpPr>
            <a:spLocks noGrp="1"/>
          </p:cNvSpPr>
          <p:nvPr>
            <p:ph type="sldNum" sz="quarter" idx="12"/>
          </p:nvPr>
        </p:nvSpPr>
        <p:spPr/>
        <p:txBody>
          <a:bodyPr/>
          <a:lstStyle/>
          <a:p>
            <a:fld id="{955061FA-0459-4E2C-B0A7-25373C637722}" type="slidenum">
              <a:rPr lang="en-US" smtClean="0"/>
              <a:t>4</a:t>
            </a:fld>
            <a:endParaRPr lang="en-US" dirty="0"/>
          </a:p>
        </p:txBody>
      </p:sp>
      <p:sp>
        <p:nvSpPr>
          <p:cNvPr id="3" name="TextBox 2">
            <a:extLst>
              <a:ext uri="{FF2B5EF4-FFF2-40B4-BE49-F238E27FC236}">
                <a16:creationId xmlns:a16="http://schemas.microsoft.com/office/drawing/2014/main" id="{0D85A39A-621D-4E8A-9CE0-C438A7C3472F}"/>
              </a:ext>
            </a:extLst>
          </p:cNvPr>
          <p:cNvSpPr txBox="1"/>
          <p:nvPr/>
        </p:nvSpPr>
        <p:spPr>
          <a:xfrm>
            <a:off x="1195753" y="1582341"/>
            <a:ext cx="6428936" cy="4708981"/>
          </a:xfrm>
          <a:prstGeom prst="rect">
            <a:avLst/>
          </a:prstGeom>
          <a:noFill/>
        </p:spPr>
        <p:txBody>
          <a:bodyPr wrap="square" rtlCol="0">
            <a:spAutoFit/>
          </a:bodyPr>
          <a:lstStyle/>
          <a:p>
            <a:r>
              <a:rPr lang="en-US" sz="2000" dirty="0">
                <a:solidFill>
                  <a:schemeClr val="tx2"/>
                </a:solidFill>
              </a:rPr>
              <a:t>breadth-first search (BFS): Finds a path between two nodes by taking one step down all paths and then immediately backtracking.</a:t>
            </a:r>
          </a:p>
          <a:p>
            <a:r>
              <a:rPr lang="en-US" sz="2000" dirty="0">
                <a:solidFill>
                  <a:schemeClr val="tx2"/>
                </a:solidFill>
              </a:rPr>
              <a:t>Often implemented by maintaining a queue of vertices to visit.</a:t>
            </a:r>
          </a:p>
          <a:p>
            <a:endParaRPr lang="en-US" sz="2000" dirty="0">
              <a:solidFill>
                <a:schemeClr val="tx2"/>
              </a:solidFill>
            </a:endParaRPr>
          </a:p>
          <a:p>
            <a:r>
              <a:rPr lang="en-US" sz="2000" dirty="0">
                <a:solidFill>
                  <a:schemeClr val="tx2"/>
                </a:solidFill>
              </a:rPr>
              <a:t>BFS always returns the shortest path (the one with the fewest edges) between the start and the end vertices.</a:t>
            </a:r>
          </a:p>
          <a:p>
            <a:r>
              <a:rPr lang="en-US" sz="2000" dirty="0">
                <a:solidFill>
                  <a:schemeClr val="tx2"/>
                </a:solidFill>
              </a:rPr>
              <a:t>to b:	{a, b}</a:t>
            </a:r>
          </a:p>
          <a:p>
            <a:r>
              <a:rPr lang="en-US" sz="2000" dirty="0">
                <a:solidFill>
                  <a:schemeClr val="tx2"/>
                </a:solidFill>
              </a:rPr>
              <a:t>to c:	{a, e, f, c}</a:t>
            </a:r>
          </a:p>
          <a:p>
            <a:r>
              <a:rPr lang="en-US" sz="2000" dirty="0">
                <a:solidFill>
                  <a:schemeClr val="tx2"/>
                </a:solidFill>
              </a:rPr>
              <a:t>to d:	{a, d}</a:t>
            </a:r>
          </a:p>
          <a:p>
            <a:r>
              <a:rPr lang="en-US" sz="2000" dirty="0">
                <a:solidFill>
                  <a:schemeClr val="tx2"/>
                </a:solidFill>
              </a:rPr>
              <a:t>to e:	{a, e}</a:t>
            </a:r>
          </a:p>
          <a:p>
            <a:r>
              <a:rPr lang="en-US" sz="2000" dirty="0">
                <a:solidFill>
                  <a:schemeClr val="tx2"/>
                </a:solidFill>
              </a:rPr>
              <a:t>to f:	{a, e, f}</a:t>
            </a:r>
          </a:p>
          <a:p>
            <a:r>
              <a:rPr lang="en-US" sz="2000" dirty="0">
                <a:solidFill>
                  <a:schemeClr val="tx2"/>
                </a:solidFill>
              </a:rPr>
              <a:t>to g:	{a, d, g}</a:t>
            </a:r>
          </a:p>
          <a:p>
            <a:r>
              <a:rPr lang="en-US" sz="2000" dirty="0">
                <a:solidFill>
                  <a:schemeClr val="tx2"/>
                </a:solidFill>
              </a:rPr>
              <a:t>to h: {a, d, h}</a:t>
            </a:r>
          </a:p>
        </p:txBody>
      </p:sp>
      <p:sp>
        <p:nvSpPr>
          <p:cNvPr id="4" name="Rectangle: Rounded Corners 3">
            <a:extLst>
              <a:ext uri="{FF2B5EF4-FFF2-40B4-BE49-F238E27FC236}">
                <a16:creationId xmlns:a16="http://schemas.microsoft.com/office/drawing/2014/main" id="{544DFDCB-2373-467B-B1F0-DFAA7D243B52}"/>
              </a:ext>
            </a:extLst>
          </p:cNvPr>
          <p:cNvSpPr/>
          <p:nvPr/>
        </p:nvSpPr>
        <p:spPr>
          <a:xfrm>
            <a:off x="2090473" y="307370"/>
            <a:ext cx="8011053" cy="8175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r>
              <a:rPr lang="en-U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Breadth First Search </a:t>
            </a:r>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(BFS)</a:t>
            </a:r>
            <a:endParaRPr lang="en-US" sz="9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endParaRPr lang="en-US" sz="8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5" name="Picture 4">
            <a:extLst>
              <a:ext uri="{FF2B5EF4-FFF2-40B4-BE49-F238E27FC236}">
                <a16:creationId xmlns:a16="http://schemas.microsoft.com/office/drawing/2014/main" id="{CF5F33F5-57E2-4A6F-8508-4ED49562D096}"/>
              </a:ext>
            </a:extLst>
          </p:cNvPr>
          <p:cNvPicPr>
            <a:picLocks noChangeAspect="1"/>
          </p:cNvPicPr>
          <p:nvPr/>
        </p:nvPicPr>
        <p:blipFill>
          <a:blip r:embed="rId2"/>
          <a:stretch>
            <a:fillRect/>
          </a:stretch>
        </p:blipFill>
        <p:spPr>
          <a:xfrm>
            <a:off x="7747921" y="3705998"/>
            <a:ext cx="2744339" cy="2399380"/>
          </a:xfrm>
          <a:prstGeom prst="rect">
            <a:avLst/>
          </a:prstGeom>
        </p:spPr>
      </p:pic>
    </p:spTree>
    <p:extLst>
      <p:ext uri="{BB962C8B-B14F-4D97-AF65-F5344CB8AC3E}">
        <p14:creationId xmlns:p14="http://schemas.microsoft.com/office/powerpoint/2010/main" val="1351680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4F1566-6C70-4780-890B-4F8BD730C0D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55061FA-0459-4E2C-B0A7-25373C637722}" type="slidenum">
              <a:rPr kumimoji="0" lang="en-US" sz="1800" b="0" i="0" u="none" strike="noStrike" kern="1200" cap="none" spc="0" normalizeH="0" baseline="0" noProof="0" smtClean="0">
                <a:ln>
                  <a:noFill/>
                </a:ln>
                <a:solidFill>
                  <a:prstClr val="white">
                    <a:tint val="75000"/>
                  </a:prstClr>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1200" cap="none" spc="0" normalizeH="0" baseline="0" noProof="0" dirty="0">
              <a:ln>
                <a:noFill/>
              </a:ln>
              <a:solidFill>
                <a:prstClr val="white">
                  <a:tint val="75000"/>
                </a:prstClr>
              </a:solidFill>
              <a:effectLst/>
              <a:uLnTx/>
              <a:uFillTx/>
              <a:latin typeface="Arial" panose="020B0604020202020204"/>
              <a:ea typeface="+mn-ea"/>
              <a:cs typeface="+mn-cs"/>
            </a:endParaRPr>
          </a:p>
        </p:txBody>
      </p:sp>
      <p:sp>
        <p:nvSpPr>
          <p:cNvPr id="5" name="TextBox 4">
            <a:extLst>
              <a:ext uri="{FF2B5EF4-FFF2-40B4-BE49-F238E27FC236}">
                <a16:creationId xmlns:a16="http://schemas.microsoft.com/office/drawing/2014/main" id="{4D4B4B35-19F5-4C3B-A43A-557DBA763345}"/>
              </a:ext>
            </a:extLst>
          </p:cNvPr>
          <p:cNvSpPr txBox="1"/>
          <p:nvPr/>
        </p:nvSpPr>
        <p:spPr>
          <a:xfrm>
            <a:off x="1099835" y="2992148"/>
            <a:ext cx="7253056" cy="830997"/>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C2F5FC"/>
              </a:solidFill>
              <a:effectLst/>
              <a:uLnTx/>
              <a:uFillTx/>
              <a:latin typeface="Arial" panose="020B0604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C2F5FC"/>
              </a:solidFill>
              <a:effectLst/>
              <a:uLnTx/>
              <a:uFillTx/>
              <a:latin typeface="Arial" panose="020B0604020202020204"/>
              <a:ea typeface="+mn-ea"/>
              <a:cs typeface="+mn-cs"/>
            </a:endParaRPr>
          </a:p>
        </p:txBody>
      </p:sp>
      <p:sp>
        <p:nvSpPr>
          <p:cNvPr id="7" name="Rectangle: Rounded Corners 6">
            <a:extLst>
              <a:ext uri="{FF2B5EF4-FFF2-40B4-BE49-F238E27FC236}">
                <a16:creationId xmlns:a16="http://schemas.microsoft.com/office/drawing/2014/main" id="{4DD60026-993C-4339-9798-E40CEFC23000}"/>
              </a:ext>
            </a:extLst>
          </p:cNvPr>
          <p:cNvSpPr/>
          <p:nvPr/>
        </p:nvSpPr>
        <p:spPr>
          <a:xfrm>
            <a:off x="1188204" y="326017"/>
            <a:ext cx="10122983" cy="12189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6000" b="1" i="0" u="none" strike="noStrike" kern="1200" cap="none" spc="0" normalizeH="0" baseline="0" noProof="0" dirty="0">
              <a:ln w="13462">
                <a:solidFill>
                  <a:prstClr val="black"/>
                </a:solidFill>
                <a:prstDash val="solid"/>
              </a:ln>
              <a:solidFill>
                <a:prstClr val="white">
                  <a:lumMod val="85000"/>
                  <a:lumOff val="15000"/>
                </a:prstClr>
              </a:solidFill>
              <a:effectLst>
                <a:outerShdw dist="38100" dir="2700000" algn="bl" rotWithShape="0">
                  <a:srgbClr val="A684F9"/>
                </a:outerShdw>
              </a:effectLst>
              <a:uLnTx/>
              <a:uFillTx/>
              <a:latin typeface="Arial" panose="020B0604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w="13462">
                  <a:solidFill>
                    <a:prstClr val="black"/>
                  </a:solidFill>
                  <a:prstDash val="solid"/>
                </a:ln>
                <a:solidFill>
                  <a:prstClr val="white">
                    <a:lumMod val="85000"/>
                    <a:lumOff val="15000"/>
                  </a:prstClr>
                </a:solidFill>
                <a:effectLst>
                  <a:outerShdw dist="38100" dir="2700000" algn="bl" rotWithShape="0">
                    <a:srgbClr val="A684F9"/>
                  </a:outerShdw>
                </a:effectLst>
                <a:uLnTx/>
                <a:uFillTx/>
                <a:latin typeface="Arial" panose="020B0604020202020204"/>
                <a:ea typeface="+mn-ea"/>
                <a:cs typeface="+mn-cs"/>
              </a:rPr>
              <a:t>  </a:t>
            </a:r>
            <a:r>
              <a:rPr kumimoji="0" lang="en-US" sz="5400" b="1" i="0" u="none" strike="noStrike" kern="1200" cap="none" spc="0" normalizeH="0" baseline="0" noProof="0" dirty="0">
                <a:ln w="13462">
                  <a:solidFill>
                    <a:prstClr val="black"/>
                  </a:solidFill>
                  <a:prstDash val="solid"/>
                </a:ln>
                <a:solidFill>
                  <a:prstClr val="white">
                    <a:lumMod val="85000"/>
                    <a:lumOff val="15000"/>
                  </a:prstClr>
                </a:solidFill>
                <a:effectLst>
                  <a:outerShdw dist="38100" dir="2700000" algn="bl" rotWithShape="0">
                    <a:srgbClr val="A684F9"/>
                  </a:outerShdw>
                </a:effectLst>
                <a:uLnTx/>
                <a:uFillTx/>
                <a:latin typeface="Arial" panose="020B0604020202020204"/>
                <a:ea typeface="+mn-ea"/>
                <a:cs typeface="+mn-cs"/>
              </a:rPr>
              <a:t>Breadth First Search (BFS) </a:t>
            </a:r>
            <a:endParaRPr kumimoji="0" lang="en-US" sz="13800" b="1" i="0" u="none" strike="noStrike" kern="1200" cap="none" spc="0" normalizeH="0" baseline="0" noProof="0" dirty="0">
              <a:ln w="13462">
                <a:solidFill>
                  <a:prstClr val="black"/>
                </a:solidFill>
                <a:prstDash val="solid"/>
              </a:ln>
              <a:solidFill>
                <a:prstClr val="white">
                  <a:lumMod val="85000"/>
                  <a:lumOff val="15000"/>
                </a:prstClr>
              </a:solidFill>
              <a:effectLst>
                <a:outerShdw dist="38100" dir="2700000" algn="bl" rotWithShape="0">
                  <a:srgbClr val="A684F9"/>
                </a:outerShdw>
              </a:effectLst>
              <a:uLnTx/>
              <a:uFillTx/>
              <a:latin typeface="Arial" panose="020B0604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8000" b="1" i="0" u="none" strike="noStrike" kern="1200" cap="none" spc="0" normalizeH="0" baseline="0" noProof="0" dirty="0">
              <a:ln w="13462">
                <a:solidFill>
                  <a:prstClr val="black"/>
                </a:solidFill>
                <a:prstDash val="solid"/>
              </a:ln>
              <a:solidFill>
                <a:prstClr val="white">
                  <a:lumMod val="85000"/>
                  <a:lumOff val="15000"/>
                </a:prstClr>
              </a:solidFill>
              <a:effectLst>
                <a:outerShdw dist="38100" dir="2700000" algn="bl" rotWithShape="0">
                  <a:srgbClr val="A684F9"/>
                </a:outerShdw>
              </a:effectLst>
              <a:uLnTx/>
              <a:uFillTx/>
              <a:latin typeface="Arial" panose="020B0604020202020204"/>
              <a:ea typeface="+mn-ea"/>
              <a:cs typeface="+mn-cs"/>
            </a:endParaRPr>
          </a:p>
        </p:txBody>
      </p:sp>
      <p:pic>
        <p:nvPicPr>
          <p:cNvPr id="8" name="Picture 7">
            <a:extLst>
              <a:ext uri="{FF2B5EF4-FFF2-40B4-BE49-F238E27FC236}">
                <a16:creationId xmlns:a16="http://schemas.microsoft.com/office/drawing/2014/main" id="{587DD14D-C924-4423-91A6-33AB84FB64B0}"/>
              </a:ext>
            </a:extLst>
          </p:cNvPr>
          <p:cNvPicPr>
            <a:picLocks noChangeAspect="1"/>
          </p:cNvPicPr>
          <p:nvPr/>
        </p:nvPicPr>
        <p:blipFill>
          <a:blip r:embed="rId2"/>
          <a:stretch>
            <a:fillRect/>
          </a:stretch>
        </p:blipFill>
        <p:spPr>
          <a:xfrm>
            <a:off x="2483392" y="1895686"/>
            <a:ext cx="7386859" cy="4265272"/>
          </a:xfrm>
          <a:prstGeom prst="rect">
            <a:avLst/>
          </a:prstGeom>
        </p:spPr>
      </p:pic>
    </p:spTree>
    <p:extLst>
      <p:ext uri="{BB962C8B-B14F-4D97-AF65-F5344CB8AC3E}">
        <p14:creationId xmlns:p14="http://schemas.microsoft.com/office/powerpoint/2010/main" val="3816730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4F1566-6C70-4780-890B-4F8BD730C0D7}"/>
              </a:ext>
            </a:extLst>
          </p:cNvPr>
          <p:cNvSpPr>
            <a:spLocks noGrp="1"/>
          </p:cNvSpPr>
          <p:nvPr>
            <p:ph type="sldNum" sz="quarter" idx="12"/>
          </p:nvPr>
        </p:nvSpPr>
        <p:spPr/>
        <p:txBody>
          <a:bodyPr/>
          <a:lstStyle/>
          <a:p>
            <a:fld id="{955061FA-0459-4E2C-B0A7-25373C637722}" type="slidenum">
              <a:rPr lang="en-US" smtClean="0"/>
              <a:t>6</a:t>
            </a:fld>
            <a:endParaRPr lang="en-US" dirty="0"/>
          </a:p>
        </p:txBody>
      </p:sp>
      <p:sp>
        <p:nvSpPr>
          <p:cNvPr id="5" name="TextBox 4">
            <a:extLst>
              <a:ext uri="{FF2B5EF4-FFF2-40B4-BE49-F238E27FC236}">
                <a16:creationId xmlns:a16="http://schemas.microsoft.com/office/drawing/2014/main" id="{4D4B4B35-19F5-4C3B-A43A-557DBA763345}"/>
              </a:ext>
            </a:extLst>
          </p:cNvPr>
          <p:cNvSpPr txBox="1"/>
          <p:nvPr/>
        </p:nvSpPr>
        <p:spPr>
          <a:xfrm>
            <a:off x="1025367" y="1718436"/>
            <a:ext cx="7253056"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tx2"/>
                </a:solidFill>
              </a:rPr>
              <a:t>Visiting a Vertex: It means going on a particular vertex or checking a vertex’s value. </a:t>
            </a:r>
          </a:p>
          <a:p>
            <a:pPr marL="342900" indent="-342900">
              <a:buFont typeface="Arial" panose="020B0604020202020204" pitchFamily="34" charset="0"/>
              <a:buChar char="•"/>
            </a:pPr>
            <a:endParaRPr lang="en-US" sz="2400" dirty="0">
              <a:solidFill>
                <a:schemeClr val="tx2"/>
              </a:solidFill>
            </a:endParaRPr>
          </a:p>
          <a:p>
            <a:pPr marL="342900" indent="-342900">
              <a:buFont typeface="Arial" panose="020B0604020202020204" pitchFamily="34" charset="0"/>
              <a:buChar char="•"/>
            </a:pPr>
            <a:r>
              <a:rPr lang="en-US" sz="2400" dirty="0">
                <a:solidFill>
                  <a:schemeClr val="tx2"/>
                </a:solidFill>
              </a:rPr>
              <a:t> Exploration of Vertex: It means visiting all the adjacent vertices of a selected node. </a:t>
            </a:r>
          </a:p>
          <a:p>
            <a:endParaRPr lang="en-US" sz="2400" dirty="0">
              <a:solidFill>
                <a:schemeClr val="tx2"/>
              </a:solidFill>
            </a:endParaRPr>
          </a:p>
        </p:txBody>
      </p:sp>
      <p:sp>
        <p:nvSpPr>
          <p:cNvPr id="7" name="Rectangle: Rounded Corners 6">
            <a:extLst>
              <a:ext uri="{FF2B5EF4-FFF2-40B4-BE49-F238E27FC236}">
                <a16:creationId xmlns:a16="http://schemas.microsoft.com/office/drawing/2014/main" id="{4DD60026-993C-4339-9798-E40CEFC23000}"/>
              </a:ext>
            </a:extLst>
          </p:cNvPr>
          <p:cNvSpPr/>
          <p:nvPr/>
        </p:nvSpPr>
        <p:spPr>
          <a:xfrm>
            <a:off x="1496931" y="247746"/>
            <a:ext cx="7365715" cy="8398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r>
              <a:rPr lang="en-U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Breadth First Search (BFS) </a:t>
            </a:r>
            <a:endParaRPr lang="en-US" sz="9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endParaRPr lang="en-US" sz="8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TextBox 2">
            <a:extLst>
              <a:ext uri="{FF2B5EF4-FFF2-40B4-BE49-F238E27FC236}">
                <a16:creationId xmlns:a16="http://schemas.microsoft.com/office/drawing/2014/main" id="{68970F97-3540-4706-B138-31F83C1EFC88}"/>
              </a:ext>
            </a:extLst>
          </p:cNvPr>
          <p:cNvSpPr txBox="1"/>
          <p:nvPr/>
        </p:nvSpPr>
        <p:spPr>
          <a:xfrm>
            <a:off x="1025367" y="3903345"/>
            <a:ext cx="6179572" cy="295465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tx2"/>
                </a:solidFill>
              </a:rPr>
              <a:t>Traversing: Traversing means passing through nodes in a specific order 7 We Should Know </a:t>
            </a:r>
          </a:p>
          <a:p>
            <a:pPr marL="342900" indent="-342900">
              <a:buFont typeface="Arial" panose="020B0604020202020204" pitchFamily="34" charset="0"/>
              <a:buChar char="•"/>
            </a:pPr>
            <a:endParaRPr lang="en-US" sz="2400" dirty="0">
              <a:solidFill>
                <a:schemeClr val="tx2"/>
              </a:solidFill>
            </a:endParaRPr>
          </a:p>
          <a:p>
            <a:pPr marL="342900" indent="-342900">
              <a:buFont typeface="Arial" panose="020B0604020202020204" pitchFamily="34" charset="0"/>
              <a:buChar char="•"/>
            </a:pPr>
            <a:r>
              <a:rPr lang="en-US" sz="2400" dirty="0">
                <a:solidFill>
                  <a:schemeClr val="tx2"/>
                </a:solidFill>
              </a:rPr>
              <a:t>Level-Order: It is a traversing method, where we have to visit every node on a level before going to a lower level.</a:t>
            </a:r>
          </a:p>
          <a:p>
            <a:endParaRPr lang="en-US" dirty="0"/>
          </a:p>
        </p:txBody>
      </p:sp>
      <p:pic>
        <p:nvPicPr>
          <p:cNvPr id="8" name="Picture 7">
            <a:extLst>
              <a:ext uri="{FF2B5EF4-FFF2-40B4-BE49-F238E27FC236}">
                <a16:creationId xmlns:a16="http://schemas.microsoft.com/office/drawing/2014/main" id="{587DD14D-C924-4423-91A6-33AB84FB64B0}"/>
              </a:ext>
            </a:extLst>
          </p:cNvPr>
          <p:cNvPicPr>
            <a:picLocks noChangeAspect="1"/>
          </p:cNvPicPr>
          <p:nvPr/>
        </p:nvPicPr>
        <p:blipFill>
          <a:blip r:embed="rId2"/>
          <a:stretch>
            <a:fillRect/>
          </a:stretch>
        </p:blipFill>
        <p:spPr>
          <a:xfrm>
            <a:off x="7054582" y="3741836"/>
            <a:ext cx="4277408" cy="2469833"/>
          </a:xfrm>
          <a:prstGeom prst="rect">
            <a:avLst/>
          </a:prstGeom>
        </p:spPr>
      </p:pic>
      <p:sp>
        <p:nvSpPr>
          <p:cNvPr id="9" name="TextBox 8">
            <a:extLst>
              <a:ext uri="{FF2B5EF4-FFF2-40B4-BE49-F238E27FC236}">
                <a16:creationId xmlns:a16="http://schemas.microsoft.com/office/drawing/2014/main" id="{89EB8F5D-EB31-455D-9E43-8C62AF68BCB4}"/>
              </a:ext>
            </a:extLst>
          </p:cNvPr>
          <p:cNvSpPr txBox="1"/>
          <p:nvPr/>
        </p:nvSpPr>
        <p:spPr>
          <a:xfrm>
            <a:off x="1392702" y="1308295"/>
            <a:ext cx="7365715" cy="369332"/>
          </a:xfrm>
          <a:prstGeom prst="rect">
            <a:avLst/>
          </a:prstGeom>
          <a:noFill/>
        </p:spPr>
        <p:txBody>
          <a:bodyPr wrap="square" rtlCol="0">
            <a:spAutoFit/>
          </a:bodyPr>
          <a:lstStyle/>
          <a:p>
            <a:r>
              <a:rPr lang="en-US" dirty="0">
                <a:solidFill>
                  <a:schemeClr val="tx2"/>
                </a:solidFill>
              </a:rPr>
              <a:t>The process of BFS</a:t>
            </a:r>
            <a:r>
              <a:rPr lang="en-US" dirty="0"/>
              <a:t>:</a:t>
            </a:r>
          </a:p>
        </p:txBody>
      </p:sp>
    </p:spTree>
    <p:extLst>
      <p:ext uri="{BB962C8B-B14F-4D97-AF65-F5344CB8AC3E}">
        <p14:creationId xmlns:p14="http://schemas.microsoft.com/office/powerpoint/2010/main" val="3197368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2C4761-7C49-43F2-AC55-5DE96A7B2C73}"/>
              </a:ext>
            </a:extLst>
          </p:cNvPr>
          <p:cNvSpPr>
            <a:spLocks noGrp="1"/>
          </p:cNvSpPr>
          <p:nvPr>
            <p:ph type="sldNum" sz="quarter" idx="12"/>
          </p:nvPr>
        </p:nvSpPr>
        <p:spPr/>
        <p:txBody>
          <a:bodyPr/>
          <a:lstStyle/>
          <a:p>
            <a:fld id="{955061FA-0459-4E2C-B0A7-25373C637722}" type="slidenum">
              <a:rPr lang="en-US" smtClean="0"/>
              <a:t>7</a:t>
            </a:fld>
            <a:endParaRPr lang="en-US" dirty="0"/>
          </a:p>
        </p:txBody>
      </p:sp>
      <p:sp>
        <p:nvSpPr>
          <p:cNvPr id="3" name="Rectangle: Rounded Corners 2">
            <a:extLst>
              <a:ext uri="{FF2B5EF4-FFF2-40B4-BE49-F238E27FC236}">
                <a16:creationId xmlns:a16="http://schemas.microsoft.com/office/drawing/2014/main" id="{2A6CE82D-C74A-40CC-ABB3-2AF67B3B891C}"/>
              </a:ext>
            </a:extLst>
          </p:cNvPr>
          <p:cNvSpPr/>
          <p:nvPr/>
        </p:nvSpPr>
        <p:spPr>
          <a:xfrm>
            <a:off x="1443204" y="326017"/>
            <a:ext cx="8740595" cy="6400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endPar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There are many applications Breadth First Search</a:t>
            </a:r>
          </a:p>
          <a:p>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US"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endParaRPr lang="en-US" sz="8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TextBox 3">
            <a:extLst>
              <a:ext uri="{FF2B5EF4-FFF2-40B4-BE49-F238E27FC236}">
                <a16:creationId xmlns:a16="http://schemas.microsoft.com/office/drawing/2014/main" id="{81743AD4-B983-4D50-A377-E73F212975EE}"/>
              </a:ext>
            </a:extLst>
          </p:cNvPr>
          <p:cNvSpPr txBox="1"/>
          <p:nvPr/>
        </p:nvSpPr>
        <p:spPr>
          <a:xfrm>
            <a:off x="1225118" y="1325630"/>
            <a:ext cx="8740595" cy="544764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2"/>
                </a:solidFill>
              </a:rPr>
              <a:t>Broadcasting in Network: In networks, a broadcasted packet follows Breadth First Search to reach all nodes.</a:t>
            </a:r>
          </a:p>
          <a:p>
            <a:pPr marL="285750" indent="-285750">
              <a:buFont typeface="Arial" panose="020B0604020202020204" pitchFamily="34" charset="0"/>
              <a:buChar char="•"/>
            </a:pPr>
            <a:endParaRPr lang="en-US" sz="2400" dirty="0">
              <a:solidFill>
                <a:schemeClr val="tx2"/>
              </a:solidFill>
            </a:endParaRPr>
          </a:p>
          <a:p>
            <a:pPr marL="285750" indent="-285750">
              <a:buFont typeface="Arial" panose="020B0604020202020204" pitchFamily="34" charset="0"/>
              <a:buChar char="•"/>
            </a:pPr>
            <a:r>
              <a:rPr lang="en-US" sz="2400" dirty="0">
                <a:solidFill>
                  <a:schemeClr val="tx2"/>
                </a:solidFill>
              </a:rPr>
              <a:t>In Garbage Collection: Breadth First Search is used in copying garbage collection. </a:t>
            </a:r>
          </a:p>
          <a:p>
            <a:pPr marL="285750" indent="-285750">
              <a:buFont typeface="Arial" panose="020B0604020202020204" pitchFamily="34" charset="0"/>
              <a:buChar char="•"/>
            </a:pPr>
            <a:endParaRPr lang="en-US" sz="2400" dirty="0">
              <a:solidFill>
                <a:schemeClr val="tx2"/>
              </a:solidFill>
            </a:endParaRPr>
          </a:p>
          <a:p>
            <a:pPr marL="285750" indent="-285750">
              <a:buFont typeface="Arial" panose="020B0604020202020204" pitchFamily="34" charset="0"/>
              <a:buChar char="•"/>
            </a:pPr>
            <a:r>
              <a:rPr lang="en-US" sz="2400" dirty="0">
                <a:solidFill>
                  <a:schemeClr val="tx2"/>
                </a:solidFill>
              </a:rPr>
              <a:t>Peer to Peer Networks: In Peer to Peer Networks like BitTorrent, Breadth First Search is used to find all neighbor nodes.</a:t>
            </a:r>
          </a:p>
          <a:p>
            <a:pPr marL="285750" indent="-285750">
              <a:buFont typeface="Arial" panose="020B0604020202020204" pitchFamily="34" charset="0"/>
              <a:buChar char="•"/>
            </a:pPr>
            <a:endParaRPr lang="en-US" sz="2400" dirty="0">
              <a:solidFill>
                <a:schemeClr val="tx2"/>
              </a:solidFill>
            </a:endParaRPr>
          </a:p>
          <a:p>
            <a:pPr marL="285750" indent="-285750">
              <a:buFont typeface="Arial" panose="020B0604020202020204" pitchFamily="34" charset="0"/>
              <a:buChar char="•"/>
            </a:pPr>
            <a:r>
              <a:rPr lang="en-US" sz="2400" dirty="0">
                <a:solidFill>
                  <a:schemeClr val="tx2"/>
                </a:solidFill>
              </a:rPr>
              <a:t>Social Networking Websites: In social networks, we can find people within a given distance ‘k’ from a person using Breadth First Search till ‘k’ levels. </a:t>
            </a:r>
          </a:p>
          <a:p>
            <a:endParaRPr lang="en-US" dirty="0">
              <a:solidFill>
                <a:schemeClr val="tx2"/>
              </a:solidFill>
            </a:endParaRPr>
          </a:p>
          <a:p>
            <a:endParaRPr lang="en-US" dirty="0"/>
          </a:p>
        </p:txBody>
      </p:sp>
    </p:spTree>
    <p:extLst>
      <p:ext uri="{BB962C8B-B14F-4D97-AF65-F5344CB8AC3E}">
        <p14:creationId xmlns:p14="http://schemas.microsoft.com/office/powerpoint/2010/main" val="1917929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FFE9F1-EF19-47C9-AAF9-16F5B82E3346}"/>
              </a:ext>
            </a:extLst>
          </p:cNvPr>
          <p:cNvSpPr>
            <a:spLocks noGrp="1"/>
          </p:cNvSpPr>
          <p:nvPr>
            <p:ph type="sldNum" sz="quarter" idx="12"/>
          </p:nvPr>
        </p:nvSpPr>
        <p:spPr/>
        <p:txBody>
          <a:bodyPr/>
          <a:lstStyle/>
          <a:p>
            <a:fld id="{955061FA-0459-4E2C-B0A7-25373C637722}" type="slidenum">
              <a:rPr lang="en-US" smtClean="0"/>
              <a:t>8</a:t>
            </a:fld>
            <a:endParaRPr lang="en-US" dirty="0"/>
          </a:p>
        </p:txBody>
      </p:sp>
      <p:sp>
        <p:nvSpPr>
          <p:cNvPr id="3" name="Rectangle: Rounded Corners 2">
            <a:extLst>
              <a:ext uri="{FF2B5EF4-FFF2-40B4-BE49-F238E27FC236}">
                <a16:creationId xmlns:a16="http://schemas.microsoft.com/office/drawing/2014/main" id="{27DE51DC-F801-4184-844D-2A17D8C20F8F}"/>
              </a:ext>
            </a:extLst>
          </p:cNvPr>
          <p:cNvSpPr/>
          <p:nvPr/>
        </p:nvSpPr>
        <p:spPr>
          <a:xfrm>
            <a:off x="1514686" y="487443"/>
            <a:ext cx="9262805" cy="9596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Conclusion</a:t>
            </a:r>
            <a:r>
              <a:rPr lang="en-US"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Breadth First Search (BFS) </a:t>
            </a:r>
            <a:endParaRPr lang="en-US"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endParaRPr lang="en-US" sz="8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TextBox 3">
            <a:extLst>
              <a:ext uri="{FF2B5EF4-FFF2-40B4-BE49-F238E27FC236}">
                <a16:creationId xmlns:a16="http://schemas.microsoft.com/office/drawing/2014/main" id="{5CFEEE2A-E4FC-45B4-B55B-BF6706B2F6EF}"/>
              </a:ext>
            </a:extLst>
          </p:cNvPr>
          <p:cNvSpPr txBox="1"/>
          <p:nvPr/>
        </p:nvSpPr>
        <p:spPr>
          <a:xfrm>
            <a:off x="1341075" y="1616009"/>
            <a:ext cx="9153423" cy="3046988"/>
          </a:xfrm>
          <a:prstGeom prst="rect">
            <a:avLst/>
          </a:prstGeom>
          <a:noFill/>
        </p:spPr>
        <p:txBody>
          <a:bodyPr wrap="square" rtlCol="0">
            <a:spAutoFit/>
          </a:bodyPr>
          <a:lstStyle/>
          <a:p>
            <a:r>
              <a:rPr lang="en-US" sz="2400" dirty="0">
                <a:solidFill>
                  <a:schemeClr val="tx2"/>
                </a:solidFill>
              </a:rPr>
              <a:t>Breadth First Search (BFS) algorithm is a very important algorithm that traverses a graph in a breadth ward motion and uses a queue (FIFO, First-In-First-Out method) to remember to get the next vertex to start a search, when a dead end occurs in any iteration. Breadth-first search can be used to solve many problems in graph theory. It can also be applied to solve of many real life problems for example GPS Navigation systems, Computer Networks, Facebook structure, Web Crawlers for search engine etc. </a:t>
            </a:r>
          </a:p>
        </p:txBody>
      </p:sp>
    </p:spTree>
    <p:extLst>
      <p:ext uri="{BB962C8B-B14F-4D97-AF65-F5344CB8AC3E}">
        <p14:creationId xmlns:p14="http://schemas.microsoft.com/office/powerpoint/2010/main" val="1027650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77CF64-7009-4C9F-BF34-171D30D431E3}"/>
              </a:ext>
            </a:extLst>
          </p:cNvPr>
          <p:cNvSpPr>
            <a:spLocks noGrp="1"/>
          </p:cNvSpPr>
          <p:nvPr>
            <p:ph type="sldNum" sz="quarter" idx="12"/>
          </p:nvPr>
        </p:nvSpPr>
        <p:spPr/>
        <p:txBody>
          <a:bodyPr/>
          <a:lstStyle/>
          <a:p>
            <a:fld id="{955061FA-0459-4E2C-B0A7-25373C637722}" type="slidenum">
              <a:rPr lang="en-US" smtClean="0"/>
              <a:t>9</a:t>
            </a:fld>
            <a:endParaRPr lang="en-US" dirty="0"/>
          </a:p>
        </p:txBody>
      </p:sp>
      <p:sp>
        <p:nvSpPr>
          <p:cNvPr id="3" name="TextBox 2">
            <a:extLst>
              <a:ext uri="{FF2B5EF4-FFF2-40B4-BE49-F238E27FC236}">
                <a16:creationId xmlns:a16="http://schemas.microsoft.com/office/drawing/2014/main" id="{4DE64189-9EFF-4C1B-9B1C-C275E8ED2081}"/>
              </a:ext>
            </a:extLst>
          </p:cNvPr>
          <p:cNvSpPr txBox="1"/>
          <p:nvPr/>
        </p:nvSpPr>
        <p:spPr>
          <a:xfrm>
            <a:off x="2518117" y="2427951"/>
            <a:ext cx="8074855" cy="1631216"/>
          </a:xfrm>
          <a:prstGeom prst="rect">
            <a:avLst/>
          </a:prstGeom>
          <a:noFill/>
        </p:spPr>
        <p:txBody>
          <a:bodyPr wrap="square" rtlCol="0">
            <a:spAutoFit/>
          </a:bodyPr>
          <a:lstStyle/>
          <a:p>
            <a:r>
              <a:rPr lang="en-US" sz="10000" dirty="0">
                <a:solidFill>
                  <a:schemeClr val="tx2"/>
                </a:solidFill>
              </a:rPr>
              <a:t>Thank you</a:t>
            </a:r>
          </a:p>
        </p:txBody>
      </p:sp>
    </p:spTree>
    <p:extLst>
      <p:ext uri="{BB962C8B-B14F-4D97-AF65-F5344CB8AC3E}">
        <p14:creationId xmlns:p14="http://schemas.microsoft.com/office/powerpoint/2010/main" val="20790434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658</TotalTime>
  <Words>551</Words>
  <Application>Microsoft Office PowerPoint</Application>
  <PresentationFormat>Widescreen</PresentationFormat>
  <Paragraphs>75</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Helvetica Neue</vt:lpstr>
      <vt:lpstr>MS Shell Dlg 2</vt:lpstr>
      <vt:lpstr>Wingdings</vt:lpstr>
      <vt:lpstr>Wingdings 3</vt:lpstr>
      <vt:lpstr>Madison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Jakirul Islam</dc:creator>
  <cp:lastModifiedBy>Jakirul Islam</cp:lastModifiedBy>
  <cp:revision>174</cp:revision>
  <dcterms:created xsi:type="dcterms:W3CDTF">2021-04-18T18:00:06Z</dcterms:created>
  <dcterms:modified xsi:type="dcterms:W3CDTF">2021-05-05T03:53:31Z</dcterms:modified>
</cp:coreProperties>
</file>