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10"/>
  </p:notesMasterIdLst>
  <p:sldIdLst>
    <p:sldId id="256" r:id="rId2"/>
    <p:sldId id="257" r:id="rId3"/>
    <p:sldId id="266" r:id="rId4"/>
    <p:sldId id="263" r:id="rId5"/>
    <p:sldId id="264" r:id="rId6"/>
    <p:sldId id="260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64A"/>
    <a:srgbClr val="66FF33"/>
    <a:srgbClr val="6F2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81C3-9A75-4EC8-A041-9628A09DD7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42DF7-D0B7-4687-8688-36833A9AAC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42DF7-D0B7-4687-8688-36833A9AAC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7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1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31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4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2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C65008-2E13-4089-942F-75A7621E727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EFFBCA-6EC7-498B-B1B4-49D4C121AB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8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ckexchange.com/questions/54171/is-a-balanced-binary-tree-a-complete-binary-tree/542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ingedwolf/547104755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8635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8354E-302C-42BB-BE6E-0DE5791797D9}"/>
              </a:ext>
            </a:extLst>
          </p:cNvPr>
          <p:cNvSpPr txBox="1"/>
          <p:nvPr/>
        </p:nvSpPr>
        <p:spPr>
          <a:xfrm>
            <a:off x="2165117" y="1890117"/>
            <a:ext cx="78617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Green university of Bangladesh </a:t>
            </a:r>
          </a:p>
          <a:p>
            <a:r>
              <a:rPr lang="en-US" sz="2400" dirty="0"/>
              <a:t>        </a:t>
            </a:r>
            <a:r>
              <a:rPr lang="en-US" sz="2800" dirty="0">
                <a:solidFill>
                  <a:srgbClr val="002060"/>
                </a:solidFill>
              </a:rPr>
              <a:t>Computer science and engineering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          Name: Jakirul Islam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          ID       : 193002101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          Dept of CSE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          Topic :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4557A-F8F9-4077-AB3A-AFA5F4829C4F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673DE-18D8-4D64-9ED7-70A2D9AB2061}"/>
              </a:ext>
            </a:extLst>
          </p:cNvPr>
          <p:cNvSpPr txBox="1"/>
          <p:nvPr/>
        </p:nvSpPr>
        <p:spPr>
          <a:xfrm>
            <a:off x="1087901" y="956602"/>
            <a:ext cx="91111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B0F0"/>
                </a:solidFill>
                <a:effectLst/>
                <a:latin typeface="Helvetica Neue"/>
              </a:rPr>
              <a:t>Outlines: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C164A"/>
                </a:solidFill>
                <a:effectLst/>
                <a:latin typeface="Helvetica Neue"/>
              </a:rPr>
              <a:t>Binary Tree and Complete Binary Tree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C164A"/>
                </a:solidFill>
                <a:effectLst/>
                <a:latin typeface="Helvetica Neue"/>
              </a:rPr>
              <a:t>Traversal Operations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C164A"/>
                </a:solidFill>
                <a:effectLst/>
                <a:latin typeface="Helvetica Neue"/>
              </a:rPr>
              <a:t>Applications of BST 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6FBAF-36A5-4ECA-BA63-41742E42FFFB}"/>
              </a:ext>
            </a:extLst>
          </p:cNvPr>
          <p:cNvSpPr txBox="1"/>
          <p:nvPr/>
        </p:nvSpPr>
        <p:spPr>
          <a:xfrm>
            <a:off x="562709" y="815927"/>
            <a:ext cx="6063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0B0F0"/>
                </a:solidFill>
                <a:effectLst/>
                <a:latin typeface="Helvetica Neue"/>
              </a:rPr>
              <a:t>Binary Tree and Complete Binary Tree:</a:t>
            </a:r>
          </a:p>
          <a:p>
            <a:r>
              <a:rPr lang="en-US" sz="2400" b="1" i="1" u="sng" dirty="0">
                <a:solidFill>
                  <a:srgbClr val="00B0F0"/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Binary Tree(BT) is a tree in which each node contains at most two child nodes(left child and right child).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  A complete binary tree is a binary tree in which every node contains exactly two child nodes except the leaf nodes. </a:t>
            </a: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A2522-5684-417B-B9CC-EFD21FB1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7780" y="1519311"/>
            <a:ext cx="5344566" cy="27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272C7-6DB1-4E07-9C81-76E649EDFA41}"/>
              </a:ext>
            </a:extLst>
          </p:cNvPr>
          <p:cNvSpPr txBox="1"/>
          <p:nvPr/>
        </p:nvSpPr>
        <p:spPr>
          <a:xfrm>
            <a:off x="895643" y="534574"/>
            <a:ext cx="1129635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B0F0"/>
                </a:solidFill>
                <a:effectLst/>
                <a:latin typeface="Helvetica Neue"/>
              </a:rPr>
              <a:t>Traversal Operations: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 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Pre-order Traversal </a:t>
            </a:r>
          </a:p>
          <a:p>
            <a:endParaRPr lang="en-US" sz="20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Process the root node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Perform preorder traversal of left subtree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 perform preorder traversal of right subtree</a:t>
            </a:r>
          </a:p>
          <a:p>
            <a:endParaRPr lang="en-US" sz="2000" dirty="0">
              <a:solidFill>
                <a:srgbClr val="00206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 In-order Traversal </a:t>
            </a:r>
          </a:p>
          <a:p>
            <a:pPr marL="342900" indent="-342900">
              <a:buAutoNum type="arabicPeriod"/>
            </a:pPr>
            <a:endParaRPr lang="en-US" sz="20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Perform In order traversal of left subtree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Process the root node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Perform In order traversal of right subtree 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00206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Post-order Traversal </a:t>
            </a:r>
          </a:p>
          <a:p>
            <a:pPr marL="342900" indent="-342900">
              <a:buAutoNum type="arabicPeriod"/>
            </a:pPr>
            <a:endParaRPr lang="en-US" sz="20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Perform Post order traversal of left subtree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Perform Post order traversal of right subtree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Helvetica Neue"/>
              </a:rPr>
              <a:t>Process the root node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6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1ADE9-3C22-483D-B22C-DEBD7AE39EBF}"/>
              </a:ext>
            </a:extLst>
          </p:cNvPr>
          <p:cNvSpPr txBox="1"/>
          <p:nvPr/>
        </p:nvSpPr>
        <p:spPr>
          <a:xfrm>
            <a:off x="1131575" y="574874"/>
            <a:ext cx="97911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rgbClr val="00B0F0"/>
                </a:solidFill>
                <a:effectLst/>
                <a:latin typeface="Helvetica Neue"/>
              </a:rPr>
              <a:t>Traversal Operation – Examples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Inorder Traversal : 1 3 5 6 8 9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Preorder Traversal : 6 3 1 5 9 8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Helvetica Neue"/>
              </a:rPr>
              <a:t> Postorder traversal :1 5 3 8 10 9 6 </a:t>
            </a: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297C9C-56E8-402E-9C54-8FAC3FD720E1}"/>
              </a:ext>
            </a:extLst>
          </p:cNvPr>
          <p:cNvSpPr/>
          <p:nvPr/>
        </p:nvSpPr>
        <p:spPr>
          <a:xfrm>
            <a:off x="4384434" y="1492933"/>
            <a:ext cx="726830" cy="5559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B4A050-454B-45C8-8487-157CDF68C3EA}"/>
              </a:ext>
            </a:extLst>
          </p:cNvPr>
          <p:cNvSpPr/>
          <p:nvPr/>
        </p:nvSpPr>
        <p:spPr>
          <a:xfrm>
            <a:off x="3599860" y="2392831"/>
            <a:ext cx="520505" cy="506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36148D-FF41-4532-A05D-D4BAFEE22C3C}"/>
              </a:ext>
            </a:extLst>
          </p:cNvPr>
          <p:cNvSpPr/>
          <p:nvPr/>
        </p:nvSpPr>
        <p:spPr>
          <a:xfrm>
            <a:off x="2869809" y="3294361"/>
            <a:ext cx="520505" cy="5064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A1F4A1-4820-4545-9E87-EB45BD9982EF}"/>
              </a:ext>
            </a:extLst>
          </p:cNvPr>
          <p:cNvSpPr/>
          <p:nvPr/>
        </p:nvSpPr>
        <p:spPr>
          <a:xfrm>
            <a:off x="4072597" y="3294361"/>
            <a:ext cx="520505" cy="5064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E8BE40-2D45-4A8A-81EA-B906D1826539}"/>
              </a:ext>
            </a:extLst>
          </p:cNvPr>
          <p:cNvSpPr/>
          <p:nvPr/>
        </p:nvSpPr>
        <p:spPr>
          <a:xfrm>
            <a:off x="5540327" y="2321168"/>
            <a:ext cx="520505" cy="5064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C13315-87E2-4357-BE9E-BE93335C4AD5}"/>
              </a:ext>
            </a:extLst>
          </p:cNvPr>
          <p:cNvSpPr/>
          <p:nvPr/>
        </p:nvSpPr>
        <p:spPr>
          <a:xfrm>
            <a:off x="6276494" y="3197415"/>
            <a:ext cx="667017" cy="539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5651F4-EE25-4ECB-8D92-E906FC69907B}"/>
              </a:ext>
            </a:extLst>
          </p:cNvPr>
          <p:cNvSpPr/>
          <p:nvPr/>
        </p:nvSpPr>
        <p:spPr>
          <a:xfrm>
            <a:off x="5111264" y="3294361"/>
            <a:ext cx="520505" cy="5064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A91AD9-09F6-46C6-8881-28FCE1D973B2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339608" y="2825102"/>
            <a:ext cx="336478" cy="5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95F239-1378-4794-A7A9-8020C087168C}"/>
              </a:ext>
            </a:extLst>
          </p:cNvPr>
          <p:cNvCxnSpPr/>
          <p:nvPr/>
        </p:nvCxnSpPr>
        <p:spPr>
          <a:xfrm flipH="1">
            <a:off x="3910819" y="1907516"/>
            <a:ext cx="566252" cy="5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D521E-7E10-459E-81E4-95DCF7CE89F5}"/>
              </a:ext>
            </a:extLst>
          </p:cNvPr>
          <p:cNvCxnSpPr>
            <a:cxnSpLocks/>
          </p:cNvCxnSpPr>
          <p:nvPr/>
        </p:nvCxnSpPr>
        <p:spPr>
          <a:xfrm flipH="1">
            <a:off x="5302326" y="2791019"/>
            <a:ext cx="336478" cy="5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9F1E01-7917-4A93-AC70-685115728005}"/>
              </a:ext>
            </a:extLst>
          </p:cNvPr>
          <p:cNvCxnSpPr>
            <a:stCxn id="7" idx="5"/>
          </p:cNvCxnSpPr>
          <p:nvPr/>
        </p:nvCxnSpPr>
        <p:spPr>
          <a:xfrm>
            <a:off x="4044139" y="2825102"/>
            <a:ext cx="371648" cy="5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CF61A8-A919-4548-A31A-C0C58ABA9D26}"/>
              </a:ext>
            </a:extLst>
          </p:cNvPr>
          <p:cNvCxnSpPr/>
          <p:nvPr/>
        </p:nvCxnSpPr>
        <p:spPr>
          <a:xfrm>
            <a:off x="6013064" y="2778275"/>
            <a:ext cx="371648" cy="5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CD461D-E66B-4A2E-B0D5-A3987EF5C07F}"/>
              </a:ext>
            </a:extLst>
          </p:cNvPr>
          <p:cNvCxnSpPr>
            <a:cxnSpLocks/>
          </p:cNvCxnSpPr>
          <p:nvPr/>
        </p:nvCxnSpPr>
        <p:spPr>
          <a:xfrm>
            <a:off x="5111264" y="1863720"/>
            <a:ext cx="467180" cy="57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3D0E9-D0D8-4938-A5C8-1ECF91D28FA4}"/>
              </a:ext>
            </a:extLst>
          </p:cNvPr>
          <p:cNvSpPr txBox="1"/>
          <p:nvPr/>
        </p:nvSpPr>
        <p:spPr>
          <a:xfrm>
            <a:off x="768154" y="554208"/>
            <a:ext cx="9571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0B0F0"/>
                </a:solidFill>
                <a:effectLst/>
                <a:latin typeface="Helvetica Neue"/>
              </a:rPr>
              <a:t>Applications of BST :</a:t>
            </a:r>
          </a:p>
          <a:p>
            <a:endParaRPr lang="en-US" b="1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Used in many search applications where data is constantly entering/leaving, such as the map and set objects in many languages' libraries.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 Storing a set of names, and being able to lookup based on a prefix of the name. (Used in internet routers.)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 Storing a path in a graph, and being able to reverse any subsection of the path in O(log n) time. (Useful in travelling salesman problems).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  Finding square root of given number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Helvetica Neue"/>
              </a:rPr>
              <a:t> allows you to do range searches    efficiently.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4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93470-4D23-4A77-AD0A-3503D7A8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66978" y="1390576"/>
            <a:ext cx="4076847" cy="4076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0530B-818F-4962-B83F-79DDB3DBA76F}"/>
              </a:ext>
            </a:extLst>
          </p:cNvPr>
          <p:cNvSpPr txBox="1"/>
          <p:nvPr/>
        </p:nvSpPr>
        <p:spPr>
          <a:xfrm>
            <a:off x="4448175" y="5076825"/>
            <a:ext cx="32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008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E0D40-4AF6-4C7B-90B6-DD286FE3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6357" y="1432780"/>
            <a:ext cx="5073748" cy="36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8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311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Helvetica Neue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14</cp:revision>
  <dcterms:created xsi:type="dcterms:W3CDTF">2020-09-24T19:14:04Z</dcterms:created>
  <dcterms:modified xsi:type="dcterms:W3CDTF">2020-09-25T06:04:07Z</dcterms:modified>
</cp:coreProperties>
</file>