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sldIdLst>
    <p:sldId id="256" r:id="rId3"/>
    <p:sldId id="257" r:id="rId4"/>
    <p:sldId id="264" r:id="rId5"/>
    <p:sldId id="262" r:id="rId6"/>
    <p:sldId id="261" r:id="rId7"/>
    <p:sldId id="260" r:id="rId8"/>
    <p:sldId id="263"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BFAB-F123-48FE-B1E8-29E4979F4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C96B8C-9025-47B5-B362-F46C031FC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1ADF19-315B-4C02-A385-0EA1CE33A00A}"/>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a:extLst>
              <a:ext uri="{FF2B5EF4-FFF2-40B4-BE49-F238E27FC236}">
                <a16:creationId xmlns:a16="http://schemas.microsoft.com/office/drawing/2014/main" id="{E7C2081E-6A7E-4A0D-BC01-236E2658E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F60A6-6924-440B-90F6-500C7B473B03}"/>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334659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FB47-655D-4524-8E5C-0EC9FB4F2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DBF57-4D87-412B-86F1-27C281076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03D9C-E846-4C5E-BB87-A2D372C4E09D}"/>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a:extLst>
              <a:ext uri="{FF2B5EF4-FFF2-40B4-BE49-F238E27FC236}">
                <a16:creationId xmlns:a16="http://schemas.microsoft.com/office/drawing/2014/main" id="{81FB1EB2-668A-4F54-9E65-13B9F79C3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0763B-C589-4E46-8E05-9A53340CD645}"/>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383996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5EE4D-CEE7-46B2-9411-F20E80DCE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A0B981-338A-421B-AC17-7751BEA0E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856BA-BB65-4DF3-AD61-B1A6242BA0CF}"/>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a:extLst>
              <a:ext uri="{FF2B5EF4-FFF2-40B4-BE49-F238E27FC236}">
                <a16:creationId xmlns:a16="http://schemas.microsoft.com/office/drawing/2014/main" id="{26C6AD86-18B2-4970-81C8-9034F894D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2E021-CE86-42BF-A61C-7C75E3185350}"/>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2351899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9DE11D14-B322-4F57-8CC7-F94E355D8279}"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4204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53304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655758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B7A41-2015-420D-BF2B-F130D308DA04}"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11D14-B322-4F57-8CC7-F94E355D8279}"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16192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B7A41-2015-420D-BF2B-F130D308DA04}" type="datetimeFigureOut">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2823330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2B7A41-2015-420D-BF2B-F130D308DA04}"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11D14-B322-4F57-8CC7-F94E355D8279}"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60801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02B7A41-2015-420D-BF2B-F130D308DA04}" type="datetimeFigureOut">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448295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2B7A41-2015-420D-BF2B-F130D308DA04}"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13842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22EC-BF1E-4940-8B6B-F669441B1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3390A-A8F3-45BD-8EEC-C6BF04133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7A624-7171-4C8C-A5B0-DF724A3AD7C3}"/>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a:extLst>
              <a:ext uri="{FF2B5EF4-FFF2-40B4-BE49-F238E27FC236}">
                <a16:creationId xmlns:a16="http://schemas.microsoft.com/office/drawing/2014/main" id="{032D558F-DF64-4F6D-88BC-862FD3084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BA705-9D6B-4E51-8A25-D48CD893C788}"/>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1560788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2B7A41-2015-420D-BF2B-F130D308DA04}"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2051927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2816328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152330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CA4E-CC13-422F-97B7-AE1DBC83E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19E7AD-BC2E-4B0B-9BC2-8557B30C3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A36F7-DF73-45AF-9271-236B89F37B6A}"/>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5" name="Footer Placeholder 4">
            <a:extLst>
              <a:ext uri="{FF2B5EF4-FFF2-40B4-BE49-F238E27FC236}">
                <a16:creationId xmlns:a16="http://schemas.microsoft.com/office/drawing/2014/main" id="{CC443609-6C5F-4FD0-B8E9-C0D0B7392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0E822-E5BB-4F0E-9172-286636FF46EB}"/>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15644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8D42-92D7-4291-A81D-DF745077A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2B4C9-874E-4F6A-85E8-D92AFDFA0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D9A932-327A-4F98-B9F0-CA11BA59C6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1839E4-C886-463B-BCCB-344A6EF9EC0A}"/>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6" name="Footer Placeholder 5">
            <a:extLst>
              <a:ext uri="{FF2B5EF4-FFF2-40B4-BE49-F238E27FC236}">
                <a16:creationId xmlns:a16="http://schemas.microsoft.com/office/drawing/2014/main" id="{B3CD271A-08C0-4A3E-B9C1-258D40409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1EB96-C02D-404C-897A-56E97C711CFF}"/>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372814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BB9A-0E8D-4FBC-A091-A04F071EEF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2EECE-186B-4C3F-A434-E0D11D9E4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D639A-FD4B-4CF7-8FB9-39B7AC43F2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1C3FF9-A6EE-488C-8025-8576CC7AC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D8EA25-0DB1-42B1-9E1C-F4CD0241C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0329CE-3355-4078-B4E7-E5DAA7F2EB8A}"/>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8" name="Footer Placeholder 7">
            <a:extLst>
              <a:ext uri="{FF2B5EF4-FFF2-40B4-BE49-F238E27FC236}">
                <a16:creationId xmlns:a16="http://schemas.microsoft.com/office/drawing/2014/main" id="{9A39EB3A-5C6C-4CC7-8CD0-FABC432775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E6491-4E2A-4518-9689-F975F7D81EA7}"/>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333459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6757-42B6-45E5-BF30-474FEED91D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5F8F93-4103-4356-B7F9-B2A2CCE37EF6}"/>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4" name="Footer Placeholder 3">
            <a:extLst>
              <a:ext uri="{FF2B5EF4-FFF2-40B4-BE49-F238E27FC236}">
                <a16:creationId xmlns:a16="http://schemas.microsoft.com/office/drawing/2014/main" id="{16DF8D89-98DA-428F-ACF6-098A46A51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73B6BA-A974-444A-B723-6C4928889C0E}"/>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384701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A659A-CB4F-44B2-A2DD-14A1464EA4D9}"/>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3" name="Footer Placeholder 2">
            <a:extLst>
              <a:ext uri="{FF2B5EF4-FFF2-40B4-BE49-F238E27FC236}">
                <a16:creationId xmlns:a16="http://schemas.microsoft.com/office/drawing/2014/main" id="{BC968930-48EE-47C7-BEB4-B3C04BBB7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D498A7-8812-4881-88F4-4457C2724BFB}"/>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58732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DC51-BED6-4706-BA6C-BE184481A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8D2E2-B0EE-422F-9A4F-491D749EE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E3193D-79A0-4C28-992B-ABD2550DE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0EF01-3E02-4645-AA5D-546A22F8A5C8}"/>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6" name="Footer Placeholder 5">
            <a:extLst>
              <a:ext uri="{FF2B5EF4-FFF2-40B4-BE49-F238E27FC236}">
                <a16:creationId xmlns:a16="http://schemas.microsoft.com/office/drawing/2014/main" id="{BEF0E6E0-1E6F-4E56-BE29-28885A568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7F8F5-F079-4347-989C-FECAE6F0FAB2}"/>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255525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138C-2412-425B-B471-7FABE6347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F73248-C484-4A24-BEC9-02D4EBBE0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C69EC-3846-49C1-A323-9FA7772C9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C3EE7-9DB2-4AD2-BE42-089C46571CCB}"/>
              </a:ext>
            </a:extLst>
          </p:cNvPr>
          <p:cNvSpPr>
            <a:spLocks noGrp="1"/>
          </p:cNvSpPr>
          <p:nvPr>
            <p:ph type="dt" sz="half" idx="10"/>
          </p:nvPr>
        </p:nvSpPr>
        <p:spPr/>
        <p:txBody>
          <a:bodyPr/>
          <a:lstStyle/>
          <a:p>
            <a:fld id="{B02B7A41-2015-420D-BF2B-F130D308DA04}" type="datetimeFigureOut">
              <a:rPr lang="en-US" smtClean="0"/>
              <a:t>1/4/2021</a:t>
            </a:fld>
            <a:endParaRPr lang="en-US"/>
          </a:p>
        </p:txBody>
      </p:sp>
      <p:sp>
        <p:nvSpPr>
          <p:cNvPr id="6" name="Footer Placeholder 5">
            <a:extLst>
              <a:ext uri="{FF2B5EF4-FFF2-40B4-BE49-F238E27FC236}">
                <a16:creationId xmlns:a16="http://schemas.microsoft.com/office/drawing/2014/main" id="{C010D28B-4EFC-42A0-9CC3-F66C9DF29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EAB44-B847-4A85-9C35-E18826EAE04D}"/>
              </a:ext>
            </a:extLst>
          </p:cNvPr>
          <p:cNvSpPr>
            <a:spLocks noGrp="1"/>
          </p:cNvSpPr>
          <p:nvPr>
            <p:ph type="sldNum" sz="quarter" idx="12"/>
          </p:nvPr>
        </p:nvSpPr>
        <p:spPr/>
        <p:txBody>
          <a:bodyPr/>
          <a:lstStyle/>
          <a:p>
            <a:fld id="{9DE11D14-B322-4F57-8CC7-F94E355D8279}" type="slidenum">
              <a:rPr lang="en-US" smtClean="0"/>
              <a:t>‹#›</a:t>
            </a:fld>
            <a:endParaRPr lang="en-US"/>
          </a:p>
        </p:txBody>
      </p:sp>
    </p:spTree>
    <p:extLst>
      <p:ext uri="{BB962C8B-B14F-4D97-AF65-F5344CB8AC3E}">
        <p14:creationId xmlns:p14="http://schemas.microsoft.com/office/powerpoint/2010/main" val="131520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45358-D44D-4368-B42D-742E9D1959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990F40-5C6E-4465-BD8D-6958831FD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6D616-7F5F-4F43-B0E8-7EF015898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B7A41-2015-420D-BF2B-F130D308DA04}" type="datetimeFigureOut">
              <a:rPr lang="en-US" smtClean="0"/>
              <a:t>1/4/2021</a:t>
            </a:fld>
            <a:endParaRPr lang="en-US"/>
          </a:p>
        </p:txBody>
      </p:sp>
      <p:sp>
        <p:nvSpPr>
          <p:cNvPr id="5" name="Footer Placeholder 4">
            <a:extLst>
              <a:ext uri="{FF2B5EF4-FFF2-40B4-BE49-F238E27FC236}">
                <a16:creationId xmlns:a16="http://schemas.microsoft.com/office/drawing/2014/main" id="{2557971A-4918-45C0-BACA-C65C6887F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567C6B-D74B-43DA-B25A-E29F139C8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11D14-B322-4F57-8CC7-F94E355D8279}" type="slidenum">
              <a:rPr lang="en-US" smtClean="0"/>
              <a:t>‹#›</a:t>
            </a:fld>
            <a:endParaRPr lang="en-US"/>
          </a:p>
        </p:txBody>
      </p:sp>
    </p:spTree>
    <p:extLst>
      <p:ext uri="{BB962C8B-B14F-4D97-AF65-F5344CB8AC3E}">
        <p14:creationId xmlns:p14="http://schemas.microsoft.com/office/powerpoint/2010/main" val="81822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02B7A41-2015-420D-BF2B-F130D308DA04}" type="datetimeFigureOut">
              <a:rPr lang="en-US" smtClean="0"/>
              <a:t>1/4/2021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DE11D14-B322-4F57-8CC7-F94E355D8279}"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932533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thanks-thank-you-gratitude-2854569/"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F3894-C8C6-482F-8615-45244ED81E81}"/>
              </a:ext>
            </a:extLst>
          </p:cNvPr>
          <p:cNvSpPr txBox="1"/>
          <p:nvPr/>
        </p:nvSpPr>
        <p:spPr>
          <a:xfrm>
            <a:off x="309488" y="121031"/>
            <a:ext cx="11662117" cy="3293209"/>
          </a:xfrm>
          <a:prstGeom prst="rect">
            <a:avLst/>
          </a:prstGeom>
          <a:noFill/>
        </p:spPr>
        <p:txBody>
          <a:bodyPr wrap="square" rtlCol="0">
            <a:spAutoFit/>
          </a:bodyPr>
          <a:lstStyle/>
          <a:p>
            <a:r>
              <a:rPr lang="en-US" sz="5400" dirty="0"/>
              <a:t>     </a:t>
            </a:r>
            <a:r>
              <a:rPr lang="en-US" sz="5400" dirty="0">
                <a:solidFill>
                  <a:schemeClr val="tx2">
                    <a:lumMod val="50000"/>
                  </a:schemeClr>
                </a:solidFill>
              </a:rPr>
              <a:t>Green University of Bangladesh</a:t>
            </a:r>
          </a:p>
          <a:p>
            <a:r>
              <a:rPr lang="en-US" sz="3200" dirty="0"/>
              <a:t>             </a:t>
            </a:r>
            <a:r>
              <a:rPr lang="en-US" sz="3200" dirty="0">
                <a:solidFill>
                  <a:schemeClr val="accent1"/>
                </a:solidFill>
              </a:rPr>
              <a:t>Department of Computer Science &amp; Engineering</a:t>
            </a:r>
          </a:p>
          <a:p>
            <a:endParaRPr lang="en-US" sz="3200" dirty="0">
              <a:solidFill>
                <a:schemeClr val="accent1"/>
              </a:solidFill>
            </a:endParaRPr>
          </a:p>
          <a:p>
            <a:r>
              <a:rPr lang="en-US" sz="2400" dirty="0"/>
              <a:t>                                             </a:t>
            </a:r>
            <a:r>
              <a:rPr lang="en-US" sz="2400" dirty="0">
                <a:solidFill>
                  <a:schemeClr val="accent1">
                    <a:lumMod val="40000"/>
                    <a:lumOff val="60000"/>
                  </a:schemeClr>
                </a:solidFill>
              </a:rPr>
              <a:t>Subject: Data Structure </a:t>
            </a:r>
          </a:p>
          <a:p>
            <a:r>
              <a:rPr lang="en-US" sz="2400" dirty="0">
                <a:solidFill>
                  <a:schemeClr val="accent1">
                    <a:lumMod val="40000"/>
                    <a:lumOff val="60000"/>
                  </a:schemeClr>
                </a:solidFill>
              </a:rPr>
              <a:t>                                             Course Code: CSE106</a:t>
            </a:r>
          </a:p>
          <a:p>
            <a:r>
              <a:rPr lang="en-US" sz="2400" dirty="0">
                <a:solidFill>
                  <a:schemeClr val="accent1">
                    <a:lumMod val="40000"/>
                    <a:lumOff val="60000"/>
                  </a:schemeClr>
                </a:solidFill>
              </a:rPr>
              <a:t>                                             Our Presentation topic : Stack</a:t>
            </a:r>
          </a:p>
          <a:p>
            <a:endParaRPr lang="en-US" dirty="0"/>
          </a:p>
        </p:txBody>
      </p:sp>
      <p:sp>
        <p:nvSpPr>
          <p:cNvPr id="4" name="TextBox 3">
            <a:extLst>
              <a:ext uri="{FF2B5EF4-FFF2-40B4-BE49-F238E27FC236}">
                <a16:creationId xmlns:a16="http://schemas.microsoft.com/office/drawing/2014/main" id="{2E5B4685-FAF6-44AB-8B9E-8FC3CE61BC71}"/>
              </a:ext>
            </a:extLst>
          </p:cNvPr>
          <p:cNvSpPr txBox="1"/>
          <p:nvPr/>
        </p:nvSpPr>
        <p:spPr>
          <a:xfrm>
            <a:off x="7352715" y="3429000"/>
            <a:ext cx="3938954" cy="2000548"/>
          </a:xfrm>
          <a:prstGeom prst="rect">
            <a:avLst/>
          </a:prstGeom>
          <a:noFill/>
        </p:spPr>
        <p:txBody>
          <a:bodyPr wrap="square" rtlCol="0">
            <a:spAutoFit/>
          </a:bodyPr>
          <a:lstStyle/>
          <a:p>
            <a:r>
              <a:rPr lang="en-US" sz="2400" dirty="0">
                <a:solidFill>
                  <a:schemeClr val="accent1">
                    <a:lumMod val="40000"/>
                    <a:lumOff val="60000"/>
                  </a:schemeClr>
                </a:solidFill>
              </a:rPr>
              <a:t>Submitted by: </a:t>
            </a:r>
            <a:endParaRPr lang="en-US" dirty="0">
              <a:solidFill>
                <a:schemeClr val="accent1">
                  <a:lumMod val="40000"/>
                  <a:lumOff val="60000"/>
                </a:schemeClr>
              </a:solidFill>
            </a:endParaRPr>
          </a:p>
          <a:p>
            <a:r>
              <a:rPr lang="en-US" sz="2000" dirty="0">
                <a:solidFill>
                  <a:schemeClr val="accent1">
                    <a:lumMod val="40000"/>
                    <a:lumOff val="60000"/>
                  </a:schemeClr>
                </a:solidFill>
              </a:rPr>
              <a:t>Name: Jakirul Islam</a:t>
            </a:r>
          </a:p>
          <a:p>
            <a:r>
              <a:rPr lang="en-US" sz="2000" dirty="0">
                <a:solidFill>
                  <a:schemeClr val="accent1">
                    <a:lumMod val="40000"/>
                    <a:lumOff val="60000"/>
                  </a:schemeClr>
                </a:solidFill>
              </a:rPr>
              <a:t> ID:193002101</a:t>
            </a:r>
          </a:p>
          <a:p>
            <a:endParaRPr lang="en-US" sz="2000" dirty="0">
              <a:solidFill>
                <a:schemeClr val="accent1">
                  <a:lumMod val="40000"/>
                  <a:lumOff val="60000"/>
                </a:schemeClr>
              </a:solidFill>
            </a:endParaRPr>
          </a:p>
          <a:p>
            <a:r>
              <a:rPr lang="en-US" sz="2000" dirty="0">
                <a:solidFill>
                  <a:schemeClr val="accent1">
                    <a:lumMod val="40000"/>
                    <a:lumOff val="60000"/>
                  </a:schemeClr>
                </a:solidFill>
              </a:rPr>
              <a:t>Name: </a:t>
            </a:r>
            <a:r>
              <a:rPr lang="en-US" sz="2000" dirty="0" err="1">
                <a:solidFill>
                  <a:schemeClr val="accent1">
                    <a:lumMod val="40000"/>
                    <a:lumOff val="60000"/>
                  </a:schemeClr>
                </a:solidFill>
              </a:rPr>
              <a:t>Nazifa</a:t>
            </a:r>
            <a:r>
              <a:rPr lang="en-US" sz="2000" dirty="0">
                <a:solidFill>
                  <a:schemeClr val="accent1">
                    <a:lumMod val="40000"/>
                    <a:lumOff val="60000"/>
                  </a:schemeClr>
                </a:solidFill>
              </a:rPr>
              <a:t> </a:t>
            </a:r>
            <a:r>
              <a:rPr lang="en-US" sz="2000" dirty="0" err="1">
                <a:solidFill>
                  <a:schemeClr val="accent1">
                    <a:lumMod val="40000"/>
                    <a:lumOff val="60000"/>
                  </a:schemeClr>
                </a:solidFill>
              </a:rPr>
              <a:t>Aalam</a:t>
            </a:r>
            <a:r>
              <a:rPr lang="en-US" sz="2000" dirty="0">
                <a:solidFill>
                  <a:schemeClr val="accent1">
                    <a:lumMod val="40000"/>
                    <a:lumOff val="60000"/>
                  </a:schemeClr>
                </a:solidFill>
              </a:rPr>
              <a:t> </a:t>
            </a:r>
            <a:r>
              <a:rPr lang="en-US" sz="2000" dirty="0" err="1">
                <a:solidFill>
                  <a:schemeClr val="accent1">
                    <a:lumMod val="40000"/>
                    <a:lumOff val="60000"/>
                  </a:schemeClr>
                </a:solidFill>
              </a:rPr>
              <a:t>Nowrin</a:t>
            </a:r>
            <a:endParaRPr lang="en-US" sz="2000" dirty="0">
              <a:solidFill>
                <a:schemeClr val="accent1">
                  <a:lumMod val="40000"/>
                  <a:lumOff val="60000"/>
                </a:schemeClr>
              </a:solidFill>
            </a:endParaRPr>
          </a:p>
          <a:p>
            <a:r>
              <a:rPr lang="en-US" sz="2000" dirty="0">
                <a:solidFill>
                  <a:schemeClr val="accent1">
                    <a:lumMod val="40000"/>
                    <a:lumOff val="60000"/>
                  </a:schemeClr>
                </a:solidFill>
              </a:rPr>
              <a:t> ID:193002103</a:t>
            </a:r>
          </a:p>
        </p:txBody>
      </p:sp>
      <p:sp>
        <p:nvSpPr>
          <p:cNvPr id="6" name="TextBox 5">
            <a:extLst>
              <a:ext uri="{FF2B5EF4-FFF2-40B4-BE49-F238E27FC236}">
                <a16:creationId xmlns:a16="http://schemas.microsoft.com/office/drawing/2014/main" id="{24D9E2BA-7C01-4E13-8D03-721FA16F9AE3}"/>
              </a:ext>
            </a:extLst>
          </p:cNvPr>
          <p:cNvSpPr txBox="1"/>
          <p:nvPr/>
        </p:nvSpPr>
        <p:spPr>
          <a:xfrm>
            <a:off x="1688123" y="3565303"/>
            <a:ext cx="3938954" cy="1692771"/>
          </a:xfrm>
          <a:prstGeom prst="rect">
            <a:avLst/>
          </a:prstGeom>
          <a:noFill/>
        </p:spPr>
        <p:txBody>
          <a:bodyPr wrap="square" rtlCol="0">
            <a:spAutoFit/>
          </a:bodyPr>
          <a:lstStyle/>
          <a:p>
            <a:r>
              <a:rPr lang="en-US" sz="2400" dirty="0">
                <a:solidFill>
                  <a:schemeClr val="accent1">
                    <a:lumMod val="40000"/>
                    <a:lumOff val="60000"/>
                  </a:schemeClr>
                </a:solidFill>
              </a:rPr>
              <a:t>Submitted To:</a:t>
            </a:r>
          </a:p>
          <a:p>
            <a:r>
              <a:rPr lang="en-US" sz="2000" dirty="0">
                <a:solidFill>
                  <a:schemeClr val="accent1">
                    <a:lumMod val="40000"/>
                    <a:lumOff val="60000"/>
                  </a:schemeClr>
                </a:solidFill>
              </a:rPr>
              <a:t>Name: </a:t>
            </a:r>
            <a:r>
              <a:rPr lang="en-US" sz="2000" dirty="0" err="1">
                <a:solidFill>
                  <a:schemeClr val="accent1">
                    <a:lumMod val="40000"/>
                    <a:lumOff val="60000"/>
                  </a:schemeClr>
                </a:solidFill>
              </a:rPr>
              <a:t>Ansarul</a:t>
            </a:r>
            <a:r>
              <a:rPr lang="en-US" sz="2000" dirty="0">
                <a:solidFill>
                  <a:schemeClr val="accent1">
                    <a:lumMod val="40000"/>
                    <a:lumOff val="60000"/>
                  </a:schemeClr>
                </a:solidFill>
              </a:rPr>
              <a:t> Islam</a:t>
            </a:r>
          </a:p>
          <a:p>
            <a:r>
              <a:rPr lang="en-US" sz="2000" dirty="0">
                <a:solidFill>
                  <a:schemeClr val="accent1">
                    <a:lumMod val="40000"/>
                    <a:lumOff val="60000"/>
                  </a:schemeClr>
                </a:solidFill>
              </a:rPr>
              <a:t>Designation: Lecturer</a:t>
            </a:r>
          </a:p>
          <a:p>
            <a:r>
              <a:rPr lang="en-US" sz="2000" dirty="0">
                <a:solidFill>
                  <a:schemeClr val="accent1">
                    <a:lumMod val="40000"/>
                    <a:lumOff val="60000"/>
                  </a:schemeClr>
                </a:solidFill>
              </a:rPr>
              <a:t>Department: CSE</a:t>
            </a:r>
          </a:p>
          <a:p>
            <a:r>
              <a:rPr lang="en-US" sz="2000" dirty="0">
                <a:solidFill>
                  <a:schemeClr val="accent1">
                    <a:lumMod val="40000"/>
                    <a:lumOff val="60000"/>
                  </a:schemeClr>
                </a:solidFill>
              </a:rPr>
              <a:t>Green university of Bangladesh</a:t>
            </a:r>
          </a:p>
        </p:txBody>
      </p:sp>
    </p:spTree>
    <p:extLst>
      <p:ext uri="{BB962C8B-B14F-4D97-AF65-F5344CB8AC3E}">
        <p14:creationId xmlns:p14="http://schemas.microsoft.com/office/powerpoint/2010/main" val="309695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15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93FC4-1C1E-4192-BE0F-6919A4FF4F08}"/>
              </a:ext>
            </a:extLst>
          </p:cNvPr>
          <p:cNvSpPr txBox="1"/>
          <p:nvPr/>
        </p:nvSpPr>
        <p:spPr>
          <a:xfrm>
            <a:off x="276665" y="506436"/>
            <a:ext cx="4858043" cy="3693319"/>
          </a:xfrm>
          <a:prstGeom prst="rect">
            <a:avLst/>
          </a:prstGeom>
          <a:noFill/>
        </p:spPr>
        <p:txBody>
          <a:bodyPr wrap="square" rtlCol="0">
            <a:spAutoFit/>
          </a:bodyPr>
          <a:lstStyle/>
          <a:p>
            <a:r>
              <a:rPr lang="en-US" b="0" i="0" dirty="0">
                <a:solidFill>
                  <a:srgbClr val="3B3835"/>
                </a:solidFill>
                <a:effectLst/>
                <a:latin typeface="Helvetica Neue"/>
              </a:rPr>
              <a:t>PROS &amp; CONS </a:t>
            </a:r>
          </a:p>
          <a:p>
            <a:r>
              <a:rPr lang="en-US" dirty="0">
                <a:solidFill>
                  <a:srgbClr val="3B3835"/>
                </a:solidFill>
                <a:latin typeface="Helvetica Neue"/>
              </a:rPr>
              <a:t>Pros:</a:t>
            </a:r>
            <a:endParaRPr lang="en-US" b="0" i="0" dirty="0">
              <a:solidFill>
                <a:srgbClr val="3B3835"/>
              </a:solidFill>
              <a:effectLst/>
              <a:latin typeface="Helvetica Neue"/>
            </a:endParaRPr>
          </a:p>
          <a:p>
            <a:r>
              <a:rPr lang="en-US" b="0" i="0" dirty="0">
                <a:solidFill>
                  <a:srgbClr val="3B3835"/>
                </a:solidFill>
                <a:effectLst/>
                <a:latin typeface="Helvetica Neue"/>
              </a:rPr>
              <a:t> • Precision and Accuracy</a:t>
            </a:r>
          </a:p>
          <a:p>
            <a:r>
              <a:rPr lang="en-US" b="0" i="0" dirty="0">
                <a:solidFill>
                  <a:srgbClr val="3B3835"/>
                </a:solidFill>
                <a:effectLst/>
                <a:latin typeface="Helvetica Neue"/>
              </a:rPr>
              <a:t>• Space exploration </a:t>
            </a:r>
          </a:p>
          <a:p>
            <a:r>
              <a:rPr lang="en-US" b="0" i="0" dirty="0">
                <a:solidFill>
                  <a:srgbClr val="3B3835"/>
                </a:solidFill>
                <a:effectLst/>
                <a:latin typeface="Helvetica Neue"/>
              </a:rPr>
              <a:t>• Used for mining process </a:t>
            </a:r>
          </a:p>
          <a:p>
            <a:r>
              <a:rPr lang="en-US" b="0" i="0" dirty="0">
                <a:solidFill>
                  <a:srgbClr val="3B3835"/>
                </a:solidFill>
                <a:effectLst/>
                <a:latin typeface="Helvetica Neue"/>
              </a:rPr>
              <a:t>• Can do laborious tasks </a:t>
            </a:r>
          </a:p>
          <a:p>
            <a:r>
              <a:rPr lang="en-US" b="0" i="0" dirty="0">
                <a:solidFill>
                  <a:srgbClr val="3B3835"/>
                </a:solidFill>
                <a:effectLst/>
                <a:latin typeface="Helvetica Neue"/>
              </a:rPr>
              <a:t>• Fraud detection, manage records. </a:t>
            </a:r>
          </a:p>
          <a:p>
            <a:r>
              <a:rPr lang="en-US" b="0" i="0" dirty="0">
                <a:solidFill>
                  <a:srgbClr val="3B3835"/>
                </a:solidFill>
                <a:effectLst/>
                <a:latin typeface="Helvetica Neue"/>
              </a:rPr>
              <a:t>• Lacking the emotional side </a:t>
            </a:r>
          </a:p>
          <a:p>
            <a:r>
              <a:rPr lang="en-US" b="0" i="0" dirty="0">
                <a:solidFill>
                  <a:srgbClr val="3B3835"/>
                </a:solidFill>
                <a:effectLst/>
                <a:latin typeface="Helvetica Neue"/>
              </a:rPr>
              <a:t>• Can do repetitive and time-consuming tasks </a:t>
            </a:r>
          </a:p>
          <a:p>
            <a:r>
              <a:rPr lang="en-US" b="0" i="0" dirty="0">
                <a:solidFill>
                  <a:srgbClr val="3B3835"/>
                </a:solidFill>
                <a:effectLst/>
                <a:latin typeface="Helvetica Neue"/>
              </a:rPr>
              <a:t>• Robotic pets, Robotic radiosurgery. </a:t>
            </a:r>
          </a:p>
          <a:p>
            <a:r>
              <a:rPr lang="en-US" b="0" i="0" dirty="0">
                <a:solidFill>
                  <a:srgbClr val="3B3835"/>
                </a:solidFill>
                <a:effectLst/>
                <a:latin typeface="Helvetica Neue"/>
              </a:rPr>
              <a:t>• Function without stopping, Risk Reducing. </a:t>
            </a:r>
          </a:p>
          <a:p>
            <a:r>
              <a:rPr lang="en-US" b="0" i="0" dirty="0">
                <a:solidFill>
                  <a:srgbClr val="3B3835"/>
                </a:solidFill>
                <a:effectLst/>
                <a:latin typeface="Helvetica Neue"/>
              </a:rPr>
              <a:t>• Diagnosis and Treatment</a:t>
            </a:r>
            <a:endParaRPr lang="en-US" dirty="0">
              <a:solidFill>
                <a:srgbClr val="3B3835"/>
              </a:solidFill>
              <a:latin typeface="Helvetica Neue"/>
            </a:endParaRPr>
          </a:p>
          <a:p>
            <a:endParaRPr lang="en-US" dirty="0"/>
          </a:p>
        </p:txBody>
      </p:sp>
      <p:sp>
        <p:nvSpPr>
          <p:cNvPr id="4" name="TextBox 3">
            <a:extLst>
              <a:ext uri="{FF2B5EF4-FFF2-40B4-BE49-F238E27FC236}">
                <a16:creationId xmlns:a16="http://schemas.microsoft.com/office/drawing/2014/main" id="{EDCAD34E-92C4-4F6B-9D9A-2287DBE339AA}"/>
              </a:ext>
            </a:extLst>
          </p:cNvPr>
          <p:cNvSpPr txBox="1"/>
          <p:nvPr/>
        </p:nvSpPr>
        <p:spPr>
          <a:xfrm>
            <a:off x="5852160" y="787791"/>
            <a:ext cx="5767754" cy="3693319"/>
          </a:xfrm>
          <a:prstGeom prst="rect">
            <a:avLst/>
          </a:prstGeom>
          <a:noFill/>
        </p:spPr>
        <p:txBody>
          <a:bodyPr wrap="square" rtlCol="0">
            <a:spAutoFit/>
          </a:bodyPr>
          <a:lstStyle/>
          <a:p>
            <a:r>
              <a:rPr lang="en-US" b="0" i="0" dirty="0">
                <a:solidFill>
                  <a:srgbClr val="3B3835"/>
                </a:solidFill>
                <a:effectLst/>
                <a:latin typeface="Helvetica Neue"/>
              </a:rPr>
              <a:t> CONS :</a:t>
            </a:r>
          </a:p>
          <a:p>
            <a:r>
              <a:rPr lang="en-US" b="0" i="0" dirty="0">
                <a:solidFill>
                  <a:srgbClr val="3B3835"/>
                </a:solidFill>
                <a:effectLst/>
                <a:latin typeface="Helvetica Neue"/>
              </a:rPr>
              <a:t> Cost incurred in the maintenance and repair </a:t>
            </a:r>
          </a:p>
          <a:p>
            <a:r>
              <a:rPr lang="en-US" b="0" i="0" dirty="0">
                <a:solidFill>
                  <a:srgbClr val="3B3835"/>
                </a:solidFill>
                <a:effectLst/>
                <a:latin typeface="Helvetica Neue"/>
              </a:rPr>
              <a:t> Not able to act any different</a:t>
            </a:r>
          </a:p>
          <a:p>
            <a:r>
              <a:rPr lang="en-US" b="0" i="0" dirty="0">
                <a:solidFill>
                  <a:srgbClr val="3B3835"/>
                </a:solidFill>
                <a:effectLst/>
                <a:latin typeface="Helvetica Neue"/>
              </a:rPr>
              <a:t> Lack the human touch</a:t>
            </a:r>
          </a:p>
          <a:p>
            <a:r>
              <a:rPr lang="en-US" b="0" i="0" dirty="0">
                <a:solidFill>
                  <a:srgbClr val="3B3835"/>
                </a:solidFill>
                <a:effectLst/>
                <a:latin typeface="Helvetica Neue"/>
              </a:rPr>
              <a:t> Lack a creative mind</a:t>
            </a:r>
          </a:p>
          <a:p>
            <a:r>
              <a:rPr lang="en-US" b="0" i="0" dirty="0">
                <a:solidFill>
                  <a:srgbClr val="3B3835"/>
                </a:solidFill>
                <a:effectLst/>
                <a:latin typeface="Helvetica Neue"/>
              </a:rPr>
              <a:t> Lack common sense </a:t>
            </a:r>
          </a:p>
          <a:p>
            <a:r>
              <a:rPr lang="en-US" b="0" i="0" dirty="0">
                <a:solidFill>
                  <a:srgbClr val="3B3835"/>
                </a:solidFill>
                <a:effectLst/>
                <a:latin typeface="Helvetica Neue"/>
              </a:rPr>
              <a:t> Unemployment </a:t>
            </a:r>
          </a:p>
          <a:p>
            <a:r>
              <a:rPr lang="en-US" b="0" i="0" dirty="0">
                <a:solidFill>
                  <a:srgbClr val="3B3835"/>
                </a:solidFill>
                <a:effectLst/>
                <a:latin typeface="Helvetica Neue"/>
              </a:rPr>
              <a:t> Abilities of humans may diminish</a:t>
            </a:r>
          </a:p>
          <a:p>
            <a:r>
              <a:rPr lang="en-US" b="0" i="0" dirty="0">
                <a:solidFill>
                  <a:srgbClr val="3B3835"/>
                </a:solidFill>
                <a:effectLst/>
                <a:latin typeface="Helvetica Neue"/>
              </a:rPr>
              <a:t>.</a:t>
            </a:r>
          </a:p>
          <a:p>
            <a:r>
              <a:rPr lang="en-US" b="0" i="0" dirty="0">
                <a:solidFill>
                  <a:srgbClr val="3B3835"/>
                </a:solidFill>
                <a:effectLst/>
                <a:latin typeface="Helvetica Neue"/>
              </a:rPr>
              <a:t>  Robots superseding humans </a:t>
            </a:r>
          </a:p>
          <a:p>
            <a:r>
              <a:rPr lang="en-US" b="0" i="0" dirty="0">
                <a:solidFill>
                  <a:srgbClr val="3B3835"/>
                </a:solidFill>
                <a:effectLst/>
                <a:latin typeface="Helvetica Neue"/>
              </a:rPr>
              <a:t>.</a:t>
            </a:r>
          </a:p>
          <a:p>
            <a:r>
              <a:rPr lang="en-US" b="0" i="0" dirty="0">
                <a:solidFill>
                  <a:srgbClr val="3B3835"/>
                </a:solidFill>
                <a:effectLst/>
                <a:latin typeface="Helvetica Neue"/>
              </a:rPr>
              <a:t>  Humans may became dependent on machines.</a:t>
            </a:r>
          </a:p>
          <a:p>
            <a:r>
              <a:rPr lang="en-US" b="0" i="0" dirty="0">
                <a:solidFill>
                  <a:srgbClr val="3B3835"/>
                </a:solidFill>
                <a:effectLst/>
                <a:latin typeface="Helvetica Neue"/>
              </a:rPr>
              <a:t> Wrong hands causes destruction</a:t>
            </a:r>
            <a:endParaRPr lang="en-US" dirty="0"/>
          </a:p>
        </p:txBody>
      </p:sp>
    </p:spTree>
    <p:extLst>
      <p:ext uri="{BB962C8B-B14F-4D97-AF65-F5344CB8AC3E}">
        <p14:creationId xmlns:p14="http://schemas.microsoft.com/office/powerpoint/2010/main" val="71176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64062-1C89-4DAC-8CE7-F418C368F8E2}"/>
              </a:ext>
            </a:extLst>
          </p:cNvPr>
          <p:cNvSpPr txBox="1"/>
          <p:nvPr/>
        </p:nvSpPr>
        <p:spPr>
          <a:xfrm>
            <a:off x="1012874" y="780002"/>
            <a:ext cx="7498079" cy="3354765"/>
          </a:xfrm>
          <a:prstGeom prst="rect">
            <a:avLst/>
          </a:prstGeom>
          <a:noFill/>
        </p:spPr>
        <p:txBody>
          <a:bodyPr wrap="square" rtlCol="0">
            <a:spAutoFit/>
          </a:bodyPr>
          <a:lstStyle/>
          <a:p>
            <a:r>
              <a:rPr lang="en-US" sz="5400" dirty="0"/>
              <a:t>Introduction:</a:t>
            </a:r>
          </a:p>
          <a:p>
            <a:endParaRPr lang="en-US" dirty="0"/>
          </a:p>
          <a:p>
            <a:r>
              <a:rPr lang="en-US" sz="2800" b="0" i="0" dirty="0">
                <a:effectLst/>
                <a:latin typeface="Helvetica Neue"/>
              </a:rPr>
              <a:t>A stack is a data structure that stores data in such a way that the last piece of data stored, is the first one retrieved. LAST IN FIRST OUT =LIFO To get the bottom plate out, you must first remove all the plates above. </a:t>
            </a:r>
            <a:endParaRPr lang="en-US" sz="2800" dirty="0"/>
          </a:p>
        </p:txBody>
      </p:sp>
      <p:pic>
        <p:nvPicPr>
          <p:cNvPr id="4" name="Picture 3">
            <a:extLst>
              <a:ext uri="{FF2B5EF4-FFF2-40B4-BE49-F238E27FC236}">
                <a16:creationId xmlns:a16="http://schemas.microsoft.com/office/drawing/2014/main" id="{FA636566-5CB0-4961-9FB5-9CA2DC4E2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953" y="2005494"/>
            <a:ext cx="2836067" cy="2129273"/>
          </a:xfrm>
          <a:prstGeom prst="rect">
            <a:avLst/>
          </a:prstGeom>
        </p:spPr>
      </p:pic>
    </p:spTree>
    <p:extLst>
      <p:ext uri="{BB962C8B-B14F-4D97-AF65-F5344CB8AC3E}">
        <p14:creationId xmlns:p14="http://schemas.microsoft.com/office/powerpoint/2010/main" val="407001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8851D-40EF-42CE-BB90-DBA6A81BA6F7}"/>
              </a:ext>
            </a:extLst>
          </p:cNvPr>
          <p:cNvSpPr txBox="1"/>
          <p:nvPr/>
        </p:nvSpPr>
        <p:spPr>
          <a:xfrm>
            <a:off x="1151206" y="166568"/>
            <a:ext cx="9889588" cy="6524863"/>
          </a:xfrm>
          <a:prstGeom prst="rect">
            <a:avLst/>
          </a:prstGeom>
          <a:noFill/>
        </p:spPr>
        <p:txBody>
          <a:bodyPr wrap="square" rtlCol="0">
            <a:spAutoFit/>
          </a:bodyPr>
          <a:lstStyle/>
          <a:p>
            <a:r>
              <a:rPr lang="en-US" sz="4400" b="0" i="0" dirty="0">
                <a:effectLst/>
                <a:latin typeface="Helvetica Neue"/>
              </a:rPr>
              <a:t>Stack Operations </a:t>
            </a:r>
          </a:p>
          <a:p>
            <a:endParaRPr lang="en-US" dirty="0">
              <a:latin typeface="Helvetica Neue"/>
            </a:endParaRPr>
          </a:p>
          <a:p>
            <a:pPr marL="342900" indent="-342900">
              <a:buFont typeface="Wingdings" panose="05000000000000000000" pitchFamily="2" charset="2"/>
              <a:buChar char="Ø"/>
            </a:pPr>
            <a:r>
              <a:rPr lang="en-US" sz="2400" b="0" i="0" dirty="0">
                <a:effectLst/>
                <a:latin typeface="Helvetica Neue"/>
              </a:rPr>
              <a:t>Top: Open end of the stack is called Top, From this end item can be inserted.</a:t>
            </a:r>
          </a:p>
          <a:p>
            <a:pPr marL="342900" indent="-342900">
              <a:buFont typeface="Wingdings" panose="05000000000000000000" pitchFamily="2" charset="2"/>
              <a:buChar char="Ø"/>
            </a:pPr>
            <a:endParaRPr lang="en-US" sz="2400" b="0" i="0" dirty="0">
              <a:effectLst/>
              <a:latin typeface="Helvetica Neue"/>
            </a:endParaRPr>
          </a:p>
          <a:p>
            <a:pPr marL="342900" indent="-342900">
              <a:buFont typeface="Wingdings" panose="05000000000000000000" pitchFamily="2" charset="2"/>
              <a:buChar char="Ø"/>
            </a:pPr>
            <a:r>
              <a:rPr lang="en-US" sz="2400" b="0" i="0" dirty="0" err="1">
                <a:effectLst/>
                <a:latin typeface="Helvetica Neue"/>
              </a:rPr>
              <a:t>Push:To</a:t>
            </a:r>
            <a:r>
              <a:rPr lang="en-US" sz="2400" b="0" i="0" dirty="0">
                <a:effectLst/>
                <a:latin typeface="Helvetica Neue"/>
              </a:rPr>
              <a:t> insert an item from Top of stack is called push operation. The push operation change the position of Top in      stack.</a:t>
            </a:r>
          </a:p>
          <a:p>
            <a:pPr marL="342900" indent="-342900">
              <a:buFont typeface="Wingdings" panose="05000000000000000000" pitchFamily="2" charset="2"/>
              <a:buChar char="Ø"/>
            </a:pPr>
            <a:endParaRPr lang="en-US" sz="2400" b="0" i="0" dirty="0">
              <a:effectLst/>
              <a:latin typeface="Helvetica Neue"/>
            </a:endParaRPr>
          </a:p>
          <a:p>
            <a:pPr marL="342900" indent="-342900">
              <a:buFont typeface="Wingdings" panose="05000000000000000000" pitchFamily="2" charset="2"/>
              <a:buChar char="Ø"/>
            </a:pPr>
            <a:r>
              <a:rPr lang="en-US" sz="2400" b="0" i="0" dirty="0">
                <a:effectLst/>
                <a:latin typeface="Helvetica Neue"/>
              </a:rPr>
              <a:t>POP: To put-off, get or remove some item from top of the stack is the pop operation, We can POP only </a:t>
            </a:r>
            <a:r>
              <a:rPr lang="en-US" sz="2400" b="0" i="0" dirty="0" err="1">
                <a:effectLst/>
                <a:latin typeface="Helvetica Neue"/>
              </a:rPr>
              <a:t>only</a:t>
            </a:r>
            <a:r>
              <a:rPr lang="en-US" sz="2400" b="0" i="0" dirty="0">
                <a:effectLst/>
                <a:latin typeface="Helvetica Neue"/>
              </a:rPr>
              <a:t> from top of the stack.</a:t>
            </a:r>
          </a:p>
          <a:p>
            <a:pPr marL="342900" indent="-342900">
              <a:buFont typeface="Wingdings" panose="05000000000000000000" pitchFamily="2" charset="2"/>
              <a:buChar char="Ø"/>
            </a:pPr>
            <a:endParaRPr lang="en-US" sz="2400" dirty="0">
              <a:latin typeface="Helvetica Neue"/>
            </a:endParaRPr>
          </a:p>
          <a:p>
            <a:pPr marL="342900" indent="-342900">
              <a:buFont typeface="Wingdings" panose="05000000000000000000" pitchFamily="2" charset="2"/>
              <a:buChar char="Ø"/>
            </a:pPr>
            <a:r>
              <a:rPr lang="en-US" sz="2400" b="0" i="0" dirty="0">
                <a:effectLst/>
                <a:latin typeface="Helvetica Neue"/>
              </a:rPr>
              <a:t> </a:t>
            </a:r>
            <a:r>
              <a:rPr lang="en-US" sz="2400" b="0" i="0" dirty="0" err="1">
                <a:effectLst/>
                <a:latin typeface="Helvetica Neue"/>
              </a:rPr>
              <a:t>IsEmpty</a:t>
            </a:r>
            <a:r>
              <a:rPr lang="en-US" sz="2400" b="0" i="0" dirty="0">
                <a:effectLst/>
                <a:latin typeface="Helvetica Neue"/>
              </a:rPr>
              <a:t>: Stack considered empty when there is no item on Top. </a:t>
            </a:r>
            <a:r>
              <a:rPr lang="en-US" sz="2400" b="0" i="0" dirty="0" err="1">
                <a:effectLst/>
                <a:latin typeface="Helvetica Neue"/>
              </a:rPr>
              <a:t>IsEmpty</a:t>
            </a:r>
            <a:r>
              <a:rPr lang="en-US" sz="2400" b="0" i="0" dirty="0">
                <a:effectLst/>
                <a:latin typeface="Helvetica Neue"/>
              </a:rPr>
              <a:t> operation return true when no item in stack else false.</a:t>
            </a:r>
          </a:p>
          <a:p>
            <a:pPr marL="342900" indent="-342900">
              <a:buFont typeface="Wingdings" panose="05000000000000000000" pitchFamily="2" charset="2"/>
              <a:buChar char="Ø"/>
            </a:pPr>
            <a:endParaRPr lang="en-US" sz="2400" b="0" i="0" dirty="0">
              <a:effectLst/>
              <a:latin typeface="Helvetica Neue"/>
            </a:endParaRPr>
          </a:p>
          <a:p>
            <a:pPr marL="342900" indent="-342900">
              <a:buFont typeface="Wingdings" panose="05000000000000000000" pitchFamily="2" charset="2"/>
              <a:buChar char="Ø"/>
            </a:pPr>
            <a:r>
              <a:rPr lang="en-US" sz="2400" b="0" i="0" dirty="0" err="1">
                <a:effectLst/>
                <a:latin typeface="Helvetica Neue"/>
              </a:rPr>
              <a:t>IsFull</a:t>
            </a:r>
            <a:r>
              <a:rPr lang="en-US" sz="2400" b="0" i="0" dirty="0">
                <a:effectLst/>
                <a:latin typeface="Helvetica Neue"/>
              </a:rPr>
              <a:t>: Stack considered full if no other element can be inserted on top of the stack. This condition normally occur when stack </a:t>
            </a:r>
            <a:r>
              <a:rPr lang="en-US" sz="2000" b="0" i="0" dirty="0">
                <a:effectLst/>
                <a:latin typeface="Helvetica Neue"/>
              </a:rPr>
              <a:t>implement ed through array.</a:t>
            </a:r>
            <a:endParaRPr lang="en-US" sz="2000" dirty="0"/>
          </a:p>
        </p:txBody>
      </p:sp>
    </p:spTree>
    <p:extLst>
      <p:ext uri="{BB962C8B-B14F-4D97-AF65-F5344CB8AC3E}">
        <p14:creationId xmlns:p14="http://schemas.microsoft.com/office/powerpoint/2010/main" val="340090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6200C-AB25-493B-B2A4-8B76E6907985}"/>
              </a:ext>
            </a:extLst>
          </p:cNvPr>
          <p:cNvSpPr txBox="1"/>
          <p:nvPr/>
        </p:nvSpPr>
        <p:spPr>
          <a:xfrm>
            <a:off x="1083211" y="745588"/>
            <a:ext cx="9622301" cy="5663089"/>
          </a:xfrm>
          <a:prstGeom prst="rect">
            <a:avLst/>
          </a:prstGeom>
          <a:noFill/>
        </p:spPr>
        <p:txBody>
          <a:bodyPr wrap="square" rtlCol="0">
            <a:spAutoFit/>
          </a:bodyPr>
          <a:lstStyle/>
          <a:p>
            <a:r>
              <a:rPr lang="en-US" sz="3600" b="0" i="0" dirty="0">
                <a:effectLst/>
                <a:latin typeface="Helvetica Neue"/>
              </a:rPr>
              <a:t>APPLICATIONS OF STACKS : </a:t>
            </a:r>
          </a:p>
          <a:p>
            <a:endParaRPr lang="en-US" dirty="0">
              <a:latin typeface="Helvetica Neue"/>
            </a:endParaRPr>
          </a:p>
          <a:p>
            <a:r>
              <a:rPr lang="en-US" b="0" i="0" dirty="0">
                <a:effectLst/>
                <a:latin typeface="Helvetica Neue"/>
              </a:rPr>
              <a:t> </a:t>
            </a:r>
            <a:r>
              <a:rPr lang="en-US" sz="3200" b="0" i="0" dirty="0">
                <a:effectLst/>
                <a:latin typeface="Helvetica Neue"/>
              </a:rPr>
              <a:t>Reversing Strings:</a:t>
            </a:r>
          </a:p>
          <a:p>
            <a:endParaRPr lang="en-US" sz="2400" b="0" i="0" dirty="0">
              <a:effectLst/>
              <a:latin typeface="Helvetica Neue"/>
            </a:endParaRPr>
          </a:p>
          <a:p>
            <a:pPr marL="342900" indent="-342900">
              <a:buFont typeface="Wingdings" panose="05000000000000000000" pitchFamily="2" charset="2"/>
              <a:buChar char="Ø"/>
            </a:pPr>
            <a:r>
              <a:rPr lang="en-US" sz="2800" b="0" i="0" dirty="0">
                <a:effectLst/>
                <a:latin typeface="Helvetica Neue"/>
              </a:rPr>
              <a:t>A simple application of stack is reversing strings. To reverse a string , the characters of string are pushed onto the stack one by one as the string is read from left to right.</a:t>
            </a:r>
          </a:p>
          <a:p>
            <a:pPr marL="342900" indent="-342900">
              <a:buFont typeface="Wingdings" panose="05000000000000000000" pitchFamily="2" charset="2"/>
              <a:buChar char="Ø"/>
            </a:pPr>
            <a:endParaRPr lang="en-US" sz="2800" b="0" i="0" dirty="0">
              <a:effectLst/>
              <a:latin typeface="Helvetica Neue"/>
            </a:endParaRPr>
          </a:p>
          <a:p>
            <a:pPr marL="342900" indent="-342900">
              <a:buFont typeface="Wingdings" panose="05000000000000000000" pitchFamily="2" charset="2"/>
              <a:buChar char="Ø"/>
            </a:pPr>
            <a:r>
              <a:rPr lang="en-US" sz="2800" b="0" i="0" dirty="0">
                <a:effectLst/>
                <a:latin typeface="Helvetica Neue"/>
              </a:rPr>
              <a:t>Once all the characters of string are pushed onto stack, they are popped one by one. Since the character last pushed in comes out first, subsequent pop operation results in the reversal of the string</a:t>
            </a:r>
            <a:r>
              <a:rPr lang="en-US" sz="2400" b="0" i="0" dirty="0">
                <a:effectLst/>
                <a:latin typeface="Helvetica Neue"/>
              </a:rPr>
              <a:t>.</a:t>
            </a:r>
            <a:endParaRPr lang="en-US" sz="2400" dirty="0"/>
          </a:p>
        </p:txBody>
      </p:sp>
    </p:spTree>
    <p:extLst>
      <p:ext uri="{BB962C8B-B14F-4D97-AF65-F5344CB8AC3E}">
        <p14:creationId xmlns:p14="http://schemas.microsoft.com/office/powerpoint/2010/main" val="388553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F69DC-3AB6-4D07-9753-376B940BD3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48000" y="990600"/>
            <a:ext cx="6096000" cy="4876800"/>
          </a:xfrm>
          <a:prstGeom prst="rect">
            <a:avLst/>
          </a:prstGeom>
        </p:spPr>
      </p:pic>
    </p:spTree>
    <p:extLst>
      <p:ext uri="{BB962C8B-B14F-4D97-AF65-F5344CB8AC3E}">
        <p14:creationId xmlns:p14="http://schemas.microsoft.com/office/powerpoint/2010/main" val="322059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4668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otalTime>90</TotalTime>
  <Words>454</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Helvetica Neue</vt:lpstr>
      <vt:lpstr>MS Shell Dlg 2</vt:lpstr>
      <vt:lpstr>Wingdings</vt:lpstr>
      <vt:lpstr>Wingdings 3</vt:lpstr>
      <vt:lpstr>Office Theme</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Jakirul Islam</dc:creator>
  <cp:lastModifiedBy>Jakirul Islam</cp:lastModifiedBy>
  <cp:revision>10</cp:revision>
  <dcterms:created xsi:type="dcterms:W3CDTF">2020-12-30T17:52:20Z</dcterms:created>
  <dcterms:modified xsi:type="dcterms:W3CDTF">2021-01-03T19:22:35Z</dcterms:modified>
</cp:coreProperties>
</file>