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57" r:id="rId3"/>
    <p:sldId id="266" r:id="rId4"/>
    <p:sldId id="264" r:id="rId5"/>
    <p:sldId id="260" r:id="rId6"/>
    <p:sldId id="261" r:id="rId7"/>
    <p:sldId id="265"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snapToGrid="0">
      <p:cViewPr varScale="1">
        <p:scale>
          <a:sx n="68" d="100"/>
          <a:sy n="68" d="100"/>
        </p:scale>
        <p:origin x="8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950CE65-78DE-4546-B152-9EC22BFD7855}" type="datetimeFigureOut">
              <a:rPr lang="en-US" smtClean="0"/>
              <a:t>9/17/2020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E181D5AE-9E06-4675-850E-4CA7F194E1F0}"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448100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50CE65-78DE-4546-B152-9EC22BFD7855}" type="datetimeFigureOut">
              <a:rPr lang="en-US" smtClean="0"/>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81D5AE-9E06-4675-850E-4CA7F194E1F0}" type="slidenum">
              <a:rPr lang="en-US" smtClean="0"/>
              <a:t>‹#›</a:t>
            </a:fld>
            <a:endParaRPr lang="en-US" dirty="0"/>
          </a:p>
        </p:txBody>
      </p:sp>
    </p:spTree>
    <p:extLst>
      <p:ext uri="{BB962C8B-B14F-4D97-AF65-F5344CB8AC3E}">
        <p14:creationId xmlns:p14="http://schemas.microsoft.com/office/powerpoint/2010/main" val="52731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0CE65-78DE-4546-B152-9EC22BFD7855}" type="datetimeFigureOut">
              <a:rPr lang="en-US" smtClean="0"/>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81D5AE-9E06-4675-850E-4CA7F194E1F0}"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6009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0CE65-78DE-4546-B152-9EC22BFD7855}" type="datetimeFigureOut">
              <a:rPr lang="en-US" smtClean="0"/>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81D5AE-9E06-4675-850E-4CA7F194E1F0}"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7695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0CE65-78DE-4546-B152-9EC22BFD7855}" type="datetimeFigureOut">
              <a:rPr lang="en-US" smtClean="0"/>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81D5AE-9E06-4675-850E-4CA7F194E1F0}" type="slidenum">
              <a:rPr lang="en-US" smtClean="0"/>
              <a:t>‹#›</a:t>
            </a:fld>
            <a:endParaRPr lang="en-US" dirty="0"/>
          </a:p>
        </p:txBody>
      </p:sp>
    </p:spTree>
    <p:extLst>
      <p:ext uri="{BB962C8B-B14F-4D97-AF65-F5344CB8AC3E}">
        <p14:creationId xmlns:p14="http://schemas.microsoft.com/office/powerpoint/2010/main" val="1230332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0CE65-78DE-4546-B152-9EC22BFD7855}" type="datetimeFigureOut">
              <a:rPr lang="en-US" smtClean="0"/>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81D5AE-9E06-4675-850E-4CA7F194E1F0}"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4486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0CE65-78DE-4546-B152-9EC22BFD7855}" type="datetimeFigureOut">
              <a:rPr lang="en-US" smtClean="0"/>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81D5AE-9E06-4675-850E-4CA7F194E1F0}"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317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0CE65-78DE-4546-B152-9EC22BFD7855}" type="datetimeFigureOut">
              <a:rPr lang="en-US" smtClean="0"/>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81D5AE-9E06-4675-850E-4CA7F194E1F0}"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9421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0CE65-78DE-4546-B152-9EC22BFD7855}" type="datetimeFigureOut">
              <a:rPr lang="en-US" smtClean="0"/>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81D5AE-9E06-4675-850E-4CA7F194E1F0}"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241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0CE65-78DE-4546-B152-9EC22BFD7855}" type="datetimeFigureOut">
              <a:rPr lang="en-US" smtClean="0"/>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81D5AE-9E06-4675-850E-4CA7F194E1F0}" type="slidenum">
              <a:rPr lang="en-US" smtClean="0"/>
              <a:t>‹#›</a:t>
            </a:fld>
            <a:endParaRPr lang="en-US" dirty="0"/>
          </a:p>
        </p:txBody>
      </p:sp>
    </p:spTree>
    <p:extLst>
      <p:ext uri="{BB962C8B-B14F-4D97-AF65-F5344CB8AC3E}">
        <p14:creationId xmlns:p14="http://schemas.microsoft.com/office/powerpoint/2010/main" val="194468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0CE65-78DE-4546-B152-9EC22BFD7855}" type="datetimeFigureOut">
              <a:rPr lang="en-US" smtClean="0"/>
              <a:t>9/17/2020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81D5AE-9E06-4675-850E-4CA7F194E1F0}"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304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0CE65-78DE-4546-B152-9EC22BFD7855}" type="datetimeFigureOut">
              <a:rPr lang="en-US" smtClean="0"/>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81D5AE-9E06-4675-850E-4CA7F194E1F0}" type="slidenum">
              <a:rPr lang="en-US" smtClean="0"/>
              <a:t>‹#›</a:t>
            </a:fld>
            <a:endParaRPr lang="en-US" dirty="0"/>
          </a:p>
        </p:txBody>
      </p:sp>
    </p:spTree>
    <p:extLst>
      <p:ext uri="{BB962C8B-B14F-4D97-AF65-F5344CB8AC3E}">
        <p14:creationId xmlns:p14="http://schemas.microsoft.com/office/powerpoint/2010/main" val="155733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0CE65-78DE-4546-B152-9EC22BFD7855}" type="datetimeFigureOut">
              <a:rPr lang="en-US" smtClean="0"/>
              <a:t>9/17/2020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181D5AE-9E06-4675-850E-4CA7F194E1F0}"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2375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0CE65-78DE-4546-B152-9EC22BFD7855}" type="datetimeFigureOut">
              <a:rPr lang="en-US" smtClean="0"/>
              <a:t>9/17/2020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181D5AE-9E06-4675-850E-4CA7F194E1F0}"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2853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0CE65-78DE-4546-B152-9EC22BFD7855}" type="datetimeFigureOut">
              <a:rPr lang="en-US" smtClean="0"/>
              <a:t>9/17/2020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181D5AE-9E06-4675-850E-4CA7F194E1F0}" type="slidenum">
              <a:rPr lang="en-US" smtClean="0"/>
              <a:t>‹#›</a:t>
            </a:fld>
            <a:endParaRPr lang="en-US" dirty="0"/>
          </a:p>
        </p:txBody>
      </p:sp>
    </p:spTree>
    <p:extLst>
      <p:ext uri="{BB962C8B-B14F-4D97-AF65-F5344CB8AC3E}">
        <p14:creationId xmlns:p14="http://schemas.microsoft.com/office/powerpoint/2010/main" val="32886155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50CE65-78DE-4546-B152-9EC22BFD7855}" type="datetimeFigureOut">
              <a:rPr lang="en-US" smtClean="0"/>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81D5AE-9E06-4675-850E-4CA7F194E1F0}"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2111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50CE65-78DE-4546-B152-9EC22BFD7855}" type="datetimeFigureOut">
              <a:rPr lang="en-US" smtClean="0"/>
              <a:t>9/17/2020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81D5AE-9E06-4675-850E-4CA7F194E1F0}" type="slidenum">
              <a:rPr lang="en-US" smtClean="0"/>
              <a:t>‹#›</a:t>
            </a:fld>
            <a:endParaRPr lang="en-US" dirty="0"/>
          </a:p>
        </p:txBody>
      </p:sp>
    </p:spTree>
    <p:extLst>
      <p:ext uri="{BB962C8B-B14F-4D97-AF65-F5344CB8AC3E}">
        <p14:creationId xmlns:p14="http://schemas.microsoft.com/office/powerpoint/2010/main" val="290129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50CE65-78DE-4546-B152-9EC22BFD7855}" type="datetimeFigureOut">
              <a:rPr lang="en-US" smtClean="0"/>
              <a:t>9/17/2020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181D5AE-9E06-4675-850E-4CA7F194E1F0}" type="slidenum">
              <a:rPr lang="en-US" smtClean="0"/>
              <a:t>‹#›</a:t>
            </a:fld>
            <a:endParaRPr lang="en-US" dirty="0"/>
          </a:p>
        </p:txBody>
      </p:sp>
    </p:spTree>
    <p:extLst>
      <p:ext uri="{BB962C8B-B14F-4D97-AF65-F5344CB8AC3E}">
        <p14:creationId xmlns:p14="http://schemas.microsoft.com/office/powerpoint/2010/main" val="786027801"/>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nolanpeers/3827714783"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s/ni%C3%B1o-sucio-pobreza-calle-desempleo-1443260/" TargetMode="External"/><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cute-pictures.blogspot.com/2011/08/75-free-stock-images-3d-human-character.html" TargetMode="External"/><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stock-free.org/sign-label-thank-you-holiday-thanksgiving-day-thanks-gratitude.html" TargetMode="External"/><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428F7-AFB0-4059-8B81-E948F233EDB2}"/>
              </a:ext>
            </a:extLst>
          </p:cNvPr>
          <p:cNvSpPr txBox="1"/>
          <p:nvPr/>
        </p:nvSpPr>
        <p:spPr>
          <a:xfrm>
            <a:off x="2638425" y="2243595"/>
            <a:ext cx="5763950" cy="2708434"/>
          </a:xfrm>
          <a:prstGeom prst="rect">
            <a:avLst/>
          </a:prstGeom>
          <a:noFill/>
        </p:spPr>
        <p:txBody>
          <a:bodyPr wrap="none" rtlCol="0">
            <a:spAutoFit/>
          </a:bodyPr>
          <a:lstStyle/>
          <a:p>
            <a:r>
              <a:rPr lang="en-US" sz="3200" b="1" dirty="0"/>
              <a:t>Green University of Bangladesh</a:t>
            </a:r>
          </a:p>
          <a:p>
            <a:r>
              <a:rPr lang="en-US" sz="2400" dirty="0"/>
              <a:t>       </a:t>
            </a:r>
            <a:r>
              <a:rPr lang="en-US" sz="2400" b="1" dirty="0"/>
              <a:t>Computer science and engineering </a:t>
            </a:r>
          </a:p>
          <a:p>
            <a:endParaRPr lang="en-US" sz="2400" b="1" dirty="0"/>
          </a:p>
          <a:p>
            <a:r>
              <a:rPr lang="en-US" sz="2400" dirty="0"/>
              <a:t>                Name    : Jakirul Islam</a:t>
            </a:r>
          </a:p>
          <a:p>
            <a:r>
              <a:rPr lang="en-US" sz="2400" dirty="0"/>
              <a:t>                 ID        : 193002101</a:t>
            </a:r>
          </a:p>
          <a:p>
            <a:r>
              <a:rPr lang="en-US" sz="2400" dirty="0"/>
              <a:t>                Topic     : Street children</a:t>
            </a:r>
            <a:endParaRPr lang="en-US" sz="2400" i="0" dirty="0">
              <a:solidFill>
                <a:srgbClr val="504C48"/>
              </a:solidFill>
              <a:effectLst/>
              <a:latin typeface="Helvetica Neue"/>
            </a:endParaRPr>
          </a:p>
          <a:p>
            <a:endParaRPr lang="en-US" dirty="0"/>
          </a:p>
        </p:txBody>
      </p:sp>
    </p:spTree>
    <p:extLst>
      <p:ext uri="{BB962C8B-B14F-4D97-AF65-F5344CB8AC3E}">
        <p14:creationId xmlns:p14="http://schemas.microsoft.com/office/powerpoint/2010/main" val="51876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49B6A-0555-4E51-923B-2E98A3F58742}"/>
              </a:ext>
            </a:extLst>
          </p:cNvPr>
          <p:cNvSpPr txBox="1"/>
          <p:nvPr/>
        </p:nvSpPr>
        <p:spPr>
          <a:xfrm>
            <a:off x="1448971" y="1125414"/>
            <a:ext cx="5725551" cy="4832092"/>
          </a:xfrm>
          <a:prstGeom prst="rect">
            <a:avLst/>
          </a:prstGeom>
          <a:noFill/>
        </p:spPr>
        <p:txBody>
          <a:bodyPr wrap="square" rtlCol="0">
            <a:spAutoFit/>
          </a:bodyPr>
          <a:lstStyle/>
          <a:p>
            <a:r>
              <a:rPr lang="en-US" sz="2800" b="1" dirty="0"/>
              <a:t>Outline :</a:t>
            </a:r>
          </a:p>
          <a:p>
            <a:endParaRPr lang="en-US" sz="2800" b="1" dirty="0"/>
          </a:p>
          <a:p>
            <a:pPr marL="285750" indent="-285750">
              <a:lnSpc>
                <a:spcPct val="200000"/>
              </a:lnSpc>
              <a:buFont typeface="Wingdings" panose="05000000000000000000" pitchFamily="2" charset="2"/>
              <a:buChar char="q"/>
            </a:pPr>
            <a:r>
              <a:rPr lang="en-US" dirty="0">
                <a:solidFill>
                  <a:srgbClr val="3B3835"/>
                </a:solidFill>
                <a:latin typeface="Helvetica Neue"/>
              </a:rPr>
              <a:t>Introduction to street children</a:t>
            </a:r>
            <a:endParaRPr lang="en-US" i="0" dirty="0">
              <a:solidFill>
                <a:srgbClr val="3B3835"/>
              </a:solidFill>
              <a:effectLst/>
              <a:latin typeface="Helvetica Neue"/>
            </a:endParaRPr>
          </a:p>
          <a:p>
            <a:pPr marL="285750" indent="-285750">
              <a:lnSpc>
                <a:spcPct val="200000"/>
              </a:lnSpc>
              <a:buFont typeface="Wingdings" panose="05000000000000000000" pitchFamily="2" charset="2"/>
              <a:buChar char="q"/>
            </a:pPr>
            <a:r>
              <a:rPr lang="en-US" i="0" dirty="0">
                <a:solidFill>
                  <a:srgbClr val="3B3835"/>
                </a:solidFill>
                <a:effectLst/>
                <a:latin typeface="Helvetica Neue"/>
              </a:rPr>
              <a:t>Characteristic of street children</a:t>
            </a:r>
          </a:p>
          <a:p>
            <a:pPr marL="285750" indent="-285750">
              <a:lnSpc>
                <a:spcPct val="200000"/>
              </a:lnSpc>
              <a:buFont typeface="Wingdings" panose="05000000000000000000" pitchFamily="2" charset="2"/>
              <a:buChar char="q"/>
            </a:pPr>
            <a:r>
              <a:rPr lang="en-US" i="0" dirty="0">
                <a:solidFill>
                  <a:srgbClr val="3B3835"/>
                </a:solidFill>
                <a:effectLst/>
                <a:latin typeface="Helvetica Neue"/>
              </a:rPr>
              <a:t>Why Street Children Go to Streets</a:t>
            </a:r>
          </a:p>
          <a:p>
            <a:pPr marL="285750" indent="-285750">
              <a:lnSpc>
                <a:spcPct val="200000"/>
              </a:lnSpc>
              <a:buFont typeface="Wingdings" panose="05000000000000000000" pitchFamily="2" charset="2"/>
              <a:buChar char="q"/>
            </a:pPr>
            <a:r>
              <a:rPr lang="en-US" sz="1800" dirty="0">
                <a:solidFill>
                  <a:srgbClr val="3B3835"/>
                </a:solidFill>
                <a:effectLst/>
                <a:latin typeface="Helvetica" panose="020B0604020202020204" pitchFamily="34" charset="0"/>
                <a:ea typeface="Calibri" panose="020F0502020204030204" pitchFamily="34" charset="0"/>
                <a:cs typeface="Times New Roman" panose="02020603050405020304" pitchFamily="18" charset="0"/>
              </a:rPr>
              <a:t>Solution of this problem</a:t>
            </a:r>
          </a:p>
          <a:p>
            <a:pPr marL="285750" indent="-285750">
              <a:lnSpc>
                <a:spcPct val="200000"/>
              </a:lnSpc>
              <a:buFont typeface="Wingdings" panose="05000000000000000000" pitchFamily="2" charset="2"/>
              <a:buChar char="q"/>
            </a:pPr>
            <a:r>
              <a:rPr lang="en-US" dirty="0">
                <a:solidFill>
                  <a:srgbClr val="3B3835"/>
                </a:solidFill>
                <a:latin typeface="Helvetica" panose="020B0604020202020204" pitchFamily="34" charset="0"/>
                <a:ea typeface="Calibri" panose="020F0502020204030204" pitchFamily="34" charset="0"/>
                <a:cs typeface="Times New Roman" panose="02020603050405020304" pitchFamily="18" charset="0"/>
              </a:rPr>
              <a:t>conclusion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3B3835"/>
              </a:solidFill>
              <a:latin typeface="Helvetica Neue"/>
            </a:endParaRPr>
          </a:p>
          <a:p>
            <a:endParaRPr lang="en-US" dirty="0">
              <a:solidFill>
                <a:srgbClr val="3B3835"/>
              </a:solidFill>
              <a:latin typeface="Helvetica Neue"/>
            </a:endParaRPr>
          </a:p>
          <a:p>
            <a:endParaRPr lang="en-US" b="0" i="0" dirty="0">
              <a:solidFill>
                <a:srgbClr val="3B3835"/>
              </a:solidFill>
              <a:effectLst/>
              <a:latin typeface="Helvetica Neue"/>
            </a:endParaRPr>
          </a:p>
          <a:p>
            <a:endParaRPr lang="en-US" dirty="0"/>
          </a:p>
        </p:txBody>
      </p:sp>
    </p:spTree>
    <p:extLst>
      <p:ext uri="{BB962C8B-B14F-4D97-AF65-F5344CB8AC3E}">
        <p14:creationId xmlns:p14="http://schemas.microsoft.com/office/powerpoint/2010/main" val="50236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C7087A-375B-47A7-AA60-F2F2855407D1}"/>
              </a:ext>
            </a:extLst>
          </p:cNvPr>
          <p:cNvSpPr txBox="1"/>
          <p:nvPr/>
        </p:nvSpPr>
        <p:spPr>
          <a:xfrm>
            <a:off x="1280162" y="1490008"/>
            <a:ext cx="5866226" cy="3025721"/>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Introduction to street children:</a:t>
            </a:r>
          </a:p>
          <a:p>
            <a:endParaRPr lang="en-US" sz="1600" dirty="0">
              <a:latin typeface="Cambria" panose="02040503050406030204" pitchFamily="18" charset="0"/>
              <a:ea typeface="Cambria" panose="02040503050406030204" pitchFamily="18" charset="0"/>
            </a:endParaRPr>
          </a:p>
          <a:p>
            <a:pPr>
              <a:lnSpc>
                <a:spcPct val="150000"/>
              </a:lnSpc>
            </a:pPr>
            <a:r>
              <a:rPr lang="en-US" sz="2000" dirty="0">
                <a:latin typeface="Helvetica Neue"/>
                <a:ea typeface="Cambria" panose="02040503050406030204" pitchFamily="18" charset="0"/>
              </a:rPr>
              <a:t>A street children is a young person, under the age of eighteen, who lives and sleeps in the street, whose family ties are broken and who can’t return home. Street children live in the street without their families.</a:t>
            </a:r>
          </a:p>
        </p:txBody>
      </p:sp>
      <p:pic>
        <p:nvPicPr>
          <p:cNvPr id="7" name="Picture 6">
            <a:extLst>
              <a:ext uri="{FF2B5EF4-FFF2-40B4-BE49-F238E27FC236}">
                <a16:creationId xmlns:a16="http://schemas.microsoft.com/office/drawing/2014/main" id="{20DCEDEF-A8EA-461C-996D-F4B0BAE2119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71504" y="1883680"/>
            <a:ext cx="3944991" cy="2632049"/>
          </a:xfrm>
          <a:prstGeom prst="rect">
            <a:avLst/>
          </a:prstGeom>
        </p:spPr>
      </p:pic>
    </p:spTree>
    <p:extLst>
      <p:ext uri="{BB962C8B-B14F-4D97-AF65-F5344CB8AC3E}">
        <p14:creationId xmlns:p14="http://schemas.microsoft.com/office/powerpoint/2010/main" val="355373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506220-53B7-4E72-A5C5-B8AF813D0047}"/>
              </a:ext>
            </a:extLst>
          </p:cNvPr>
          <p:cNvSpPr txBox="1"/>
          <p:nvPr/>
        </p:nvSpPr>
        <p:spPr>
          <a:xfrm>
            <a:off x="1041011" y="1151380"/>
            <a:ext cx="5908430" cy="5232202"/>
          </a:xfrm>
          <a:prstGeom prst="rect">
            <a:avLst/>
          </a:prstGeom>
          <a:noFill/>
        </p:spPr>
        <p:txBody>
          <a:bodyPr wrap="square" rtlCol="0">
            <a:spAutoFit/>
          </a:bodyPr>
          <a:lstStyle/>
          <a:p>
            <a:r>
              <a:rPr lang="en-US" sz="2000" b="1" i="0" dirty="0">
                <a:solidFill>
                  <a:srgbClr val="3B3835"/>
                </a:solidFill>
                <a:effectLst/>
                <a:latin typeface="Helvetica Neue"/>
              </a:rPr>
              <a:t>Characteristic of street children:</a:t>
            </a:r>
          </a:p>
          <a:p>
            <a:endParaRPr lang="en-US" dirty="0">
              <a:solidFill>
                <a:srgbClr val="3B3835"/>
              </a:solidFill>
              <a:latin typeface="Helvetica Neue"/>
            </a:endParaRPr>
          </a:p>
          <a:p>
            <a:pPr marL="342900" indent="-342900">
              <a:buFont typeface="Wingdings" panose="05000000000000000000" pitchFamily="2" charset="2"/>
              <a:buChar char="Ø"/>
            </a:pPr>
            <a:r>
              <a:rPr lang="en-US" sz="2000" b="0" i="0" dirty="0">
                <a:solidFill>
                  <a:srgbClr val="3B3835"/>
                </a:solidFill>
                <a:effectLst/>
                <a:latin typeface="Helvetica Neue"/>
              </a:rPr>
              <a:t>Street children face difficulties in providing themselves with good sources of food, clean drinking water and  health care services.</a:t>
            </a:r>
          </a:p>
          <a:p>
            <a:pPr marL="342900" indent="-342900">
              <a:buFont typeface="Wingdings" panose="05000000000000000000" pitchFamily="2" charset="2"/>
              <a:buChar char="Ø"/>
            </a:pPr>
            <a:endParaRPr lang="en-US" sz="2000" b="0" i="0" dirty="0">
              <a:solidFill>
                <a:srgbClr val="3B3835"/>
              </a:solidFill>
              <a:effectLst/>
              <a:latin typeface="Helvetica Neue"/>
            </a:endParaRPr>
          </a:p>
          <a:p>
            <a:pPr marL="342900" indent="-342900">
              <a:buFont typeface="Wingdings" panose="05000000000000000000" pitchFamily="2" charset="2"/>
              <a:buChar char="Ø"/>
            </a:pPr>
            <a:r>
              <a:rPr lang="en-US" sz="2000" b="0" i="0" dirty="0">
                <a:solidFill>
                  <a:srgbClr val="3B3835"/>
                </a:solidFill>
                <a:effectLst/>
                <a:latin typeface="Helvetica Neue"/>
              </a:rPr>
              <a:t>They also suffer from absence of parental protection and security.</a:t>
            </a:r>
          </a:p>
          <a:p>
            <a:pPr marL="342900" indent="-342900">
              <a:buFont typeface="Wingdings" panose="05000000000000000000" pitchFamily="2" charset="2"/>
              <a:buChar char="Ø"/>
            </a:pPr>
            <a:endParaRPr lang="en-US" sz="2000" b="0" i="0" dirty="0">
              <a:solidFill>
                <a:srgbClr val="3B3835"/>
              </a:solidFill>
              <a:effectLst/>
              <a:latin typeface="Helvetica Neue"/>
            </a:endParaRPr>
          </a:p>
          <a:p>
            <a:pPr marL="342900" indent="-342900">
              <a:buFont typeface="Wingdings" panose="05000000000000000000" pitchFamily="2" charset="2"/>
              <a:buChar char="Ø"/>
            </a:pPr>
            <a:r>
              <a:rPr lang="en-US" sz="2000" b="0" i="0" dirty="0">
                <a:solidFill>
                  <a:srgbClr val="3B3835"/>
                </a:solidFill>
                <a:effectLst/>
                <a:latin typeface="Helvetica Neue"/>
              </a:rPr>
              <a:t>There is a lack of any kind of moral and emotional support .</a:t>
            </a:r>
          </a:p>
          <a:p>
            <a:pPr marL="342900" indent="-342900">
              <a:buFont typeface="Wingdings" panose="05000000000000000000" pitchFamily="2" charset="2"/>
              <a:buChar char="Ø"/>
            </a:pPr>
            <a:endParaRPr lang="en-US" sz="2000" dirty="0">
              <a:solidFill>
                <a:srgbClr val="3B3835"/>
              </a:solidFill>
              <a:latin typeface="Helvetica Neue"/>
            </a:endParaRPr>
          </a:p>
          <a:p>
            <a:pPr marL="342900" indent="-342900">
              <a:buFont typeface="Wingdings" panose="05000000000000000000" pitchFamily="2" charset="2"/>
              <a:buChar char="Ø"/>
            </a:pPr>
            <a:r>
              <a:rPr lang="en-US" sz="2000" b="0" i="0" dirty="0">
                <a:solidFill>
                  <a:srgbClr val="3B3835"/>
                </a:solidFill>
                <a:effectLst/>
                <a:latin typeface="Helvetica Neue"/>
              </a:rPr>
              <a:t>The average age at which street children start living on the streets is between 9 and 12 years old.</a:t>
            </a:r>
          </a:p>
          <a:p>
            <a:pPr marL="285750" indent="-285750">
              <a:buFont typeface="Wingdings" panose="05000000000000000000" pitchFamily="2" charset="2"/>
              <a:buChar char="Ø"/>
            </a:pPr>
            <a:endParaRPr lang="en-US" b="0" i="0" dirty="0">
              <a:solidFill>
                <a:srgbClr val="3B3835"/>
              </a:solidFill>
              <a:effectLst/>
              <a:latin typeface="Helvetica Neue"/>
            </a:endParaRPr>
          </a:p>
          <a:p>
            <a:r>
              <a:rPr lang="en-US" b="0" i="0" dirty="0">
                <a:solidFill>
                  <a:srgbClr val="3B3835"/>
                </a:solidFill>
                <a:effectLst/>
                <a:latin typeface="Helvetica Neue"/>
              </a:rPr>
              <a:t>.</a:t>
            </a:r>
            <a:endParaRPr lang="en-US" dirty="0"/>
          </a:p>
        </p:txBody>
      </p:sp>
    </p:spTree>
    <p:extLst>
      <p:ext uri="{BB962C8B-B14F-4D97-AF65-F5344CB8AC3E}">
        <p14:creationId xmlns:p14="http://schemas.microsoft.com/office/powerpoint/2010/main" val="413369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DF8CD8-9025-46C6-B112-C29E8253B693}"/>
              </a:ext>
            </a:extLst>
          </p:cNvPr>
          <p:cNvSpPr txBox="1"/>
          <p:nvPr/>
        </p:nvSpPr>
        <p:spPr>
          <a:xfrm>
            <a:off x="900332" y="956604"/>
            <a:ext cx="4543865" cy="3754874"/>
          </a:xfrm>
          <a:prstGeom prst="rect">
            <a:avLst/>
          </a:prstGeom>
          <a:noFill/>
        </p:spPr>
        <p:txBody>
          <a:bodyPr wrap="square" rtlCol="0">
            <a:spAutoFit/>
          </a:bodyPr>
          <a:lstStyle/>
          <a:p>
            <a:r>
              <a:rPr lang="en-US" sz="2000" b="1" i="0" dirty="0">
                <a:solidFill>
                  <a:srgbClr val="3B3835"/>
                </a:solidFill>
                <a:effectLst/>
                <a:latin typeface="Helvetica Neue"/>
              </a:rPr>
              <a:t>Why Street Children Go to Streets :</a:t>
            </a:r>
          </a:p>
          <a:p>
            <a:endParaRPr lang="en-US" sz="2000" b="0" i="0" dirty="0">
              <a:solidFill>
                <a:srgbClr val="3B3835"/>
              </a:solidFill>
              <a:effectLst/>
              <a:latin typeface="Helvetica Neue"/>
            </a:endParaRPr>
          </a:p>
          <a:p>
            <a:pPr marL="342900" indent="-342900">
              <a:buFont typeface="Wingdings" panose="05000000000000000000" pitchFamily="2" charset="2"/>
              <a:buChar char="Ø"/>
            </a:pPr>
            <a:r>
              <a:rPr lang="en-US" sz="2000" b="0" i="0" dirty="0">
                <a:solidFill>
                  <a:srgbClr val="3B3835"/>
                </a:solidFill>
                <a:effectLst/>
                <a:latin typeface="Helvetica Neue"/>
              </a:rPr>
              <a:t>Children end up on the streets for a number of reasons, one of the important reasons violence (physical, verbal, sexual abuse) in the family . </a:t>
            </a:r>
          </a:p>
          <a:p>
            <a:pPr marL="342900" indent="-342900">
              <a:buFont typeface="Wingdings" panose="05000000000000000000" pitchFamily="2" charset="2"/>
              <a:buChar char="Ø"/>
            </a:pPr>
            <a:endParaRPr lang="en-US" sz="2000" dirty="0">
              <a:solidFill>
                <a:srgbClr val="3B3835"/>
              </a:solidFill>
              <a:latin typeface="Helvetica Neue"/>
            </a:endParaRPr>
          </a:p>
          <a:p>
            <a:pPr marL="342900" indent="-342900">
              <a:buFont typeface="Wingdings" panose="05000000000000000000" pitchFamily="2" charset="2"/>
              <a:buChar char="Ø"/>
            </a:pPr>
            <a:r>
              <a:rPr lang="en-US" sz="2000" b="0" i="0" dirty="0">
                <a:solidFill>
                  <a:srgbClr val="3B3835"/>
                </a:solidFill>
                <a:effectLst/>
                <a:latin typeface="Helvetica Neue"/>
              </a:rPr>
              <a:t>If the child loose one or both parents or if it is a breakdown family. </a:t>
            </a:r>
          </a:p>
          <a:p>
            <a:endParaRPr lang="en-US" dirty="0"/>
          </a:p>
        </p:txBody>
      </p:sp>
      <p:pic>
        <p:nvPicPr>
          <p:cNvPr id="4" name="Picture 3">
            <a:extLst>
              <a:ext uri="{FF2B5EF4-FFF2-40B4-BE49-F238E27FC236}">
                <a16:creationId xmlns:a16="http://schemas.microsoft.com/office/drawing/2014/main" id="{8D07C63E-5EFE-4F5F-871C-02D6E2B3516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1637714"/>
            <a:ext cx="4021602" cy="2681068"/>
          </a:xfrm>
          <a:prstGeom prst="rect">
            <a:avLst/>
          </a:prstGeom>
        </p:spPr>
      </p:pic>
    </p:spTree>
    <p:extLst>
      <p:ext uri="{BB962C8B-B14F-4D97-AF65-F5344CB8AC3E}">
        <p14:creationId xmlns:p14="http://schemas.microsoft.com/office/powerpoint/2010/main" val="177443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20F9E5-2292-4156-A6C3-C7AABFAE49AF}"/>
              </a:ext>
            </a:extLst>
          </p:cNvPr>
          <p:cNvSpPr txBox="1"/>
          <p:nvPr/>
        </p:nvSpPr>
        <p:spPr>
          <a:xfrm>
            <a:off x="1111346" y="482736"/>
            <a:ext cx="6105380" cy="5570756"/>
          </a:xfrm>
          <a:prstGeom prst="rect">
            <a:avLst/>
          </a:prstGeom>
          <a:noFill/>
        </p:spPr>
        <p:txBody>
          <a:bodyPr wrap="square" rtlCol="0">
            <a:spAutoFit/>
          </a:bodyPr>
          <a:lstStyle/>
          <a:p>
            <a:endParaRPr lang="en-US" b="0" i="0" dirty="0">
              <a:solidFill>
                <a:srgbClr val="3B3835"/>
              </a:solidFill>
              <a:effectLst/>
              <a:latin typeface="Helvetica Neue"/>
            </a:endParaRPr>
          </a:p>
          <a:p>
            <a:r>
              <a:rPr lang="en-US" sz="2000" b="1" dirty="0">
                <a:solidFill>
                  <a:srgbClr val="3B3835"/>
                </a:solidFill>
                <a:effectLst/>
                <a:latin typeface="Helvetica" panose="020B0604020202020204" pitchFamily="34" charset="0"/>
                <a:ea typeface="Calibri" panose="020F0502020204030204" pitchFamily="34" charset="0"/>
                <a:cs typeface="Times New Roman" panose="02020603050405020304" pitchFamily="18" charset="0"/>
              </a:rPr>
              <a:t>Solution of this problem</a:t>
            </a:r>
            <a:r>
              <a:rPr lang="en-US" sz="1800" b="1" dirty="0">
                <a:solidFill>
                  <a:srgbClr val="3B3835"/>
                </a:solidFill>
                <a:effectLst/>
                <a:latin typeface="Helvetica" panose="020B0604020202020204" pitchFamily="34" charset="0"/>
                <a:ea typeface="Calibri" panose="020F0502020204030204" pitchFamily="34" charset="0"/>
                <a:cs typeface="Times New Roman" panose="02020603050405020304" pitchFamily="18" charset="0"/>
              </a:rPr>
              <a: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3B3835"/>
              </a:solidFill>
              <a:latin typeface="Helvetica Neue"/>
            </a:endParaRPr>
          </a:p>
          <a:p>
            <a:endParaRPr lang="en-US" sz="2000" b="0" i="0" dirty="0">
              <a:solidFill>
                <a:srgbClr val="3B3835"/>
              </a:solidFill>
              <a:effectLst/>
              <a:latin typeface="Helvetica Neue"/>
            </a:endParaRPr>
          </a:p>
          <a:p>
            <a:pPr marL="285750" indent="-285750">
              <a:buFont typeface="Wingdings" panose="05000000000000000000" pitchFamily="2" charset="2"/>
              <a:buChar char="Ø"/>
            </a:pPr>
            <a:r>
              <a:rPr lang="en-US" sz="2000" b="0" i="0" dirty="0">
                <a:solidFill>
                  <a:srgbClr val="3B3835"/>
                </a:solidFill>
                <a:effectLst/>
                <a:latin typeface="Helvetica Neue"/>
              </a:rPr>
              <a:t>Public awareness to help street children should be  increased.</a:t>
            </a:r>
          </a:p>
          <a:p>
            <a:pPr marL="285750" indent="-285750">
              <a:buFont typeface="Wingdings" panose="05000000000000000000" pitchFamily="2" charset="2"/>
              <a:buChar char="Ø"/>
            </a:pPr>
            <a:endParaRPr lang="en-US" sz="2000" b="0" i="0" dirty="0">
              <a:solidFill>
                <a:srgbClr val="3B3835"/>
              </a:solidFill>
              <a:effectLst/>
              <a:latin typeface="Helvetica Neue"/>
            </a:endParaRPr>
          </a:p>
          <a:p>
            <a:pPr marL="285750" indent="-285750">
              <a:buFont typeface="Wingdings" panose="05000000000000000000" pitchFamily="2" charset="2"/>
              <a:buChar char="Ø"/>
            </a:pPr>
            <a:r>
              <a:rPr lang="en-US" sz="2000" b="0" i="0" dirty="0">
                <a:solidFill>
                  <a:srgbClr val="3B3835"/>
                </a:solidFill>
                <a:effectLst/>
                <a:latin typeface="Helvetica Neue"/>
              </a:rPr>
              <a:t>Centers that help these children should be risen. </a:t>
            </a:r>
          </a:p>
          <a:p>
            <a:pPr marL="285750" indent="-285750">
              <a:buFont typeface="Wingdings" panose="05000000000000000000" pitchFamily="2" charset="2"/>
              <a:buChar char="Ø"/>
            </a:pPr>
            <a:endParaRPr lang="en-US" sz="2000" dirty="0">
              <a:solidFill>
                <a:srgbClr val="3B3835"/>
              </a:solidFill>
              <a:latin typeface="Helvetica Neue"/>
            </a:endParaRPr>
          </a:p>
          <a:p>
            <a:pPr marL="285750" indent="-285750">
              <a:buFont typeface="Wingdings" panose="05000000000000000000" pitchFamily="2" charset="2"/>
              <a:buChar char="Ø"/>
            </a:pPr>
            <a:r>
              <a:rPr lang="en-US" sz="2000" b="0" i="0" dirty="0">
                <a:solidFill>
                  <a:srgbClr val="3B3835"/>
                </a:solidFill>
                <a:effectLst/>
                <a:latin typeface="Helvetica Neue"/>
              </a:rPr>
              <a:t>Schools may give information and offer education          about  these centers to their students. </a:t>
            </a:r>
          </a:p>
          <a:p>
            <a:pPr marL="285750" indent="-285750">
              <a:buFont typeface="Wingdings" panose="05000000000000000000" pitchFamily="2" charset="2"/>
              <a:buChar char="Ø"/>
            </a:pPr>
            <a:endParaRPr lang="en-US" sz="2000" b="0" i="0" dirty="0">
              <a:solidFill>
                <a:srgbClr val="3B3835"/>
              </a:solidFill>
              <a:effectLst/>
              <a:latin typeface="Helvetica Neue"/>
            </a:endParaRPr>
          </a:p>
          <a:p>
            <a:pPr marL="285750" indent="-285750">
              <a:buFont typeface="Wingdings" panose="05000000000000000000" pitchFamily="2" charset="2"/>
              <a:buChar char="Ø"/>
            </a:pPr>
            <a:r>
              <a:rPr lang="en-US" sz="2000" b="0" i="0" dirty="0">
                <a:solidFill>
                  <a:srgbClr val="3B3835"/>
                </a:solidFill>
                <a:effectLst/>
                <a:latin typeface="Helvetica Neue"/>
              </a:rPr>
              <a:t>Volunteers who work in these children may be increased. </a:t>
            </a:r>
          </a:p>
          <a:p>
            <a:pPr marL="285750" indent="-285750">
              <a:buFont typeface="Wingdings" panose="05000000000000000000" pitchFamily="2" charset="2"/>
              <a:buChar char="Ø"/>
            </a:pPr>
            <a:endParaRPr lang="en-US" sz="2000" b="0" i="0" dirty="0">
              <a:solidFill>
                <a:srgbClr val="3B3835"/>
              </a:solidFill>
              <a:effectLst/>
              <a:latin typeface="Helvetica Neue"/>
            </a:endParaRPr>
          </a:p>
          <a:p>
            <a:pPr marL="285750" indent="-285750">
              <a:buFont typeface="Wingdings" panose="05000000000000000000" pitchFamily="2" charset="2"/>
              <a:buChar char="Ø"/>
            </a:pPr>
            <a:r>
              <a:rPr lang="en-US" sz="2000" b="0" i="0" dirty="0">
                <a:solidFill>
                  <a:srgbClr val="3B3835"/>
                </a:solidFill>
                <a:effectLst/>
                <a:latin typeface="Helvetica Neue"/>
              </a:rPr>
              <a:t> Government should take a portion of our national budget for these victim children and volunteer organization should come forward. </a:t>
            </a:r>
            <a:endParaRPr lang="en-US" sz="2000" dirty="0"/>
          </a:p>
        </p:txBody>
      </p:sp>
      <p:pic>
        <p:nvPicPr>
          <p:cNvPr id="9" name="Picture 8">
            <a:extLst>
              <a:ext uri="{FF2B5EF4-FFF2-40B4-BE49-F238E27FC236}">
                <a16:creationId xmlns:a16="http://schemas.microsoft.com/office/drawing/2014/main" id="{1356E314-3D92-46B0-85E7-EB3DD786D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083" y="2164666"/>
            <a:ext cx="3793002" cy="2528668"/>
          </a:xfrm>
          <a:prstGeom prst="rect">
            <a:avLst/>
          </a:prstGeom>
        </p:spPr>
      </p:pic>
    </p:spTree>
    <p:extLst>
      <p:ext uri="{BB962C8B-B14F-4D97-AF65-F5344CB8AC3E}">
        <p14:creationId xmlns:p14="http://schemas.microsoft.com/office/powerpoint/2010/main" val="110953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03A192-C03F-4410-8F81-0F07E2F9815B}"/>
              </a:ext>
            </a:extLst>
          </p:cNvPr>
          <p:cNvSpPr txBox="1"/>
          <p:nvPr/>
        </p:nvSpPr>
        <p:spPr>
          <a:xfrm>
            <a:off x="1263746" y="1294225"/>
            <a:ext cx="7666893" cy="3691780"/>
          </a:xfrm>
          <a:prstGeom prst="rect">
            <a:avLst/>
          </a:prstGeom>
          <a:noFill/>
        </p:spPr>
        <p:txBody>
          <a:bodyPr wrap="square" rtlCol="0">
            <a:spAutoFit/>
          </a:bodyPr>
          <a:lstStyle/>
          <a:p>
            <a:pPr marL="0" marR="0">
              <a:lnSpc>
                <a:spcPct val="115000"/>
              </a:lnSpc>
              <a:spcBef>
                <a:spcPts val="0"/>
              </a:spcBef>
              <a:spcAft>
                <a:spcPts val="10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 </a:t>
            </a:r>
            <a:r>
              <a:rPr lang="en-US" sz="2800" b="1" i="1"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2800" b="1" i="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2000" dirty="0">
                <a:effectLst/>
                <a:latin typeface="Helvetica Neue"/>
                <a:ea typeface="Calibri" panose="020F0502020204030204" pitchFamily="34" charset="0"/>
                <a:cs typeface="Times New Roman" panose="02020603050405020304" pitchFamily="18" charset="0"/>
              </a:rPr>
              <a:t>This is an attempt to help the street children in Bangladesh .they need our help. So we should forward Our good hand to help them. For doing this kind of great job money is not only the solution. It needs the people with good heart. To ensure children rights , all sorts of people Should come to help street children so that they can get their rights like other children of the society.</a:t>
            </a:r>
          </a:p>
          <a:p>
            <a:pPr algn="l"/>
            <a:endParaRPr lang="en-US" b="0" i="0" dirty="0">
              <a:solidFill>
                <a:srgbClr val="475262"/>
              </a:solidFill>
              <a:effectLst/>
              <a:latin typeface="RalewayRegular"/>
            </a:endParaRPr>
          </a:p>
        </p:txBody>
      </p:sp>
    </p:spTree>
    <p:extLst>
      <p:ext uri="{BB962C8B-B14F-4D97-AF65-F5344CB8AC3E}">
        <p14:creationId xmlns:p14="http://schemas.microsoft.com/office/powerpoint/2010/main" val="3059336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853A38-E37F-4B8E-9372-E4A81E37AC2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260532" y="1612362"/>
            <a:ext cx="3305175" cy="3295650"/>
          </a:xfrm>
          <a:prstGeom prst="rect">
            <a:avLst/>
          </a:prstGeom>
        </p:spPr>
      </p:pic>
    </p:spTree>
    <p:extLst>
      <p:ext uri="{BB962C8B-B14F-4D97-AF65-F5344CB8AC3E}">
        <p14:creationId xmlns:p14="http://schemas.microsoft.com/office/powerpoint/2010/main" val="316261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FB117D-AEF5-4872-95B1-493B11EAF91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13872" y="2545900"/>
            <a:ext cx="3924886" cy="1766199"/>
          </a:xfrm>
          <a:prstGeom prst="rect">
            <a:avLst/>
          </a:prstGeom>
        </p:spPr>
      </p:pic>
    </p:spTree>
    <p:extLst>
      <p:ext uri="{BB962C8B-B14F-4D97-AF65-F5344CB8AC3E}">
        <p14:creationId xmlns:p14="http://schemas.microsoft.com/office/powerpoint/2010/main" val="34746093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288</TotalTime>
  <Words>367</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Cambria</vt:lpstr>
      <vt:lpstr>Garamond</vt:lpstr>
      <vt:lpstr>Helvetica</vt:lpstr>
      <vt:lpstr>Helvetica Neue</vt:lpstr>
      <vt:lpstr>RalewayRegular</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Jakirul Islam</dc:creator>
  <cp:lastModifiedBy>Jakirul Islam</cp:lastModifiedBy>
  <cp:revision>30</cp:revision>
  <dcterms:created xsi:type="dcterms:W3CDTF">2020-09-16T14:42:13Z</dcterms:created>
  <dcterms:modified xsi:type="dcterms:W3CDTF">2020-09-17T05:30:13Z</dcterms:modified>
</cp:coreProperties>
</file>