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7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9" r:id="rId27"/>
    <p:sldId id="290" r:id="rId28"/>
    <p:sldId id="291" r:id="rId29"/>
    <p:sldId id="292" r:id="rId30"/>
    <p:sldId id="293" r:id="rId31"/>
    <p:sldId id="294" r:id="rId32"/>
    <p:sldId id="301" r:id="rId33"/>
    <p:sldId id="315" r:id="rId34"/>
    <p:sldId id="319" r:id="rId35"/>
    <p:sldId id="321" r:id="rId36"/>
    <p:sldId id="331" r:id="rId37"/>
    <p:sldId id="333" r:id="rId38"/>
    <p:sldId id="340" r:id="rId39"/>
    <p:sldId id="341" r:id="rId40"/>
    <p:sldId id="34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2B7CE-C247-429F-B2AD-42066B2F7085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0A9F6-FE71-435A-9A53-579F9B72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21084-8293-4D79-84C5-2BBBE74BED3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9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0E66E-4BFE-4B31-9F34-503F8F38CDE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31F7-8DCD-476D-9B7C-D2005A3F84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9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D5271-5846-4267-B16E-7A9834667C7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15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071FF-2724-40CF-BD94-5E6F96A55E8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58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639AE-65B4-4D3D-97E5-CA22C0B054B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34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04B22-D953-473D-9125-31E00ADF6B2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3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AAB53-2348-4BE5-933E-88EBAED1E48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6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4A8F-B219-4A56-825A-E8C394900C6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74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70E0C-1BC8-455A-A51D-FBFA902701A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66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0471-9FB3-4B82-9635-B5D2F8467E9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66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17D88-8574-4E83-9B35-FF0F2424A69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12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120F-28E9-4EE8-B9E0-A8251BE958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63422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8247E-6EA6-4DFE-93CF-A5F4156D91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8062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3A1EC-C0FB-4C88-9C3C-F52BA7944E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2258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CEE2C-0B8F-4036-BC25-0788FB63AB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80314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93DD4-E90C-43E5-8B07-34C9EA1B93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64046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FE54E-84D9-4363-AE0D-AD8DC9CA7C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5599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15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77709-E04A-46D7-AECF-53F16AC94C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81257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1BFF7-A7F1-4444-8923-55878171C2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72818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F7917-F8F7-46D7-A471-C5EDCC648E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91168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197A7-3240-4442-BF00-BC3895F02C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43820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DBC0A-149C-4D1E-9E87-325BC8CF53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67996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F9C574-A3D1-4F36-A932-64930E4C18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61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633E2-8040-466B-BF94-CC5F614DCF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84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3A44-565D-4845-BF4B-A4F4ACEA0C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930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B1197-13E2-4557-AEED-4C6C60CF18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610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BC22-F2C1-47AC-8204-EBC2EA691D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01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47A55-04F6-42EE-91BB-6D63A6D7EA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316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7895B-25B6-438B-83AB-50D03B5067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006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53301-7528-4719-93BC-E49CB66724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8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F1B8E-2F19-44DC-9BAE-CDDAAD8D9E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2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8F80-BB3F-4E08-996F-03B4EDBE1F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0307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D03F2-0085-4F64-AC43-DA149C217E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1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B9DC-E629-461E-A770-A4532AC80A2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2B1B-6B84-4C4C-A1E0-6C7187FB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9223DE-668F-4F87-9FE3-96A91510A78C}" type="slidenum">
              <a:rPr kumimoji="1"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292D5A-DC9B-4F7B-86FE-0CCE227485F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0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619FBA-90A3-43AC-87C8-44044B60954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5.jpeg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649455" y="2542271"/>
            <a:ext cx="78450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600" dirty="0">
                <a:latin typeface="Arial" pitchFamily="34" charset="0"/>
                <a:cs typeface="Arial" pitchFamily="34" charset="0"/>
              </a:rPr>
              <a:t>THEVENIN &amp;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NORTON THEOREMS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42106" y="757535"/>
            <a:ext cx="8573294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We can now tie (reconnect) Network 2 back to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terminals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A-B.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447800" y="1752600"/>
          <a:ext cx="53340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SmartDraw" r:id="rId3" imgW="3310128" imgH="1627632" progId="SmartDraw.2">
                  <p:embed/>
                </p:oleObj>
              </mc:Choice>
              <mc:Fallback>
                <p:oleObj name="SmartDraw" r:id="rId3" imgW="3310128" imgH="162763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5334000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42106" y="4343400"/>
            <a:ext cx="85732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Figure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dirty="0">
                <a:latin typeface="Arial" pitchFamily="34" charset="0"/>
                <a:cs typeface="Arial" pitchFamily="34" charset="0"/>
              </a:rPr>
              <a:t>:  System of Figure 10.1 with Network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  replaced by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Thevenin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equivalent circuit.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42106" y="5257800"/>
            <a:ext cx="87256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We can now make any calculations we desire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within Network </a:t>
            </a:r>
            <a:r>
              <a:rPr lang="en-US" dirty="0">
                <a:latin typeface="Arial" pitchFamily="34" charset="0"/>
                <a:cs typeface="Arial" pitchFamily="34" charset="0"/>
              </a:rPr>
              <a:t>2 and they will give the same results as 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 still </a:t>
            </a:r>
            <a:r>
              <a:rPr lang="en-US" dirty="0">
                <a:latin typeface="Arial" pitchFamily="34" charset="0"/>
                <a:cs typeface="Arial" pitchFamily="34" charset="0"/>
              </a:rPr>
              <a:t>had Network 1 connected.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1325" y="6286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15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4572000" y="2895600"/>
            <a:ext cx="2362200" cy="2590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52401" y="1336675"/>
            <a:ext cx="8763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It follows that we could also replace Network 2 with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Thevenin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voltage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Thevenin</a:t>
            </a:r>
            <a:r>
              <a:rPr lang="en-US" dirty="0">
                <a:latin typeface="Arial" pitchFamily="34" charset="0"/>
                <a:cs typeface="Arial" pitchFamily="34" charset="0"/>
              </a:rPr>
              <a:t> resistance.  The results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would </a:t>
            </a:r>
            <a:r>
              <a:rPr lang="en-US" dirty="0">
                <a:latin typeface="Arial" pitchFamily="34" charset="0"/>
                <a:cs typeface="Arial" pitchFamily="34" charset="0"/>
              </a:rPr>
              <a:t>be as shown in Figure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112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24519"/>
              </p:ext>
            </p:extLst>
          </p:nvPr>
        </p:nvGraphicFramePr>
        <p:xfrm>
          <a:off x="1676400" y="2743200"/>
          <a:ext cx="5105400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SmartDraw" r:id="rId3" imgW="3136392" imgH="1783080" progId="SmartDraw.2">
                  <p:embed/>
                </p:oleObj>
              </mc:Choice>
              <mc:Fallback>
                <p:oleObj name="SmartDraw" r:id="rId3" imgW="3136392" imgH="17830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5105400" cy="290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431800" y="5603875"/>
            <a:ext cx="833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Figure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n-US" dirty="0">
                <a:latin typeface="Arial" pitchFamily="34" charset="0"/>
                <a:cs typeface="Arial" pitchFamily="34" charset="0"/>
              </a:rPr>
              <a:t>:  The network system of Figure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 replaced </a:t>
            </a:r>
            <a:r>
              <a:rPr lang="en-US" dirty="0">
                <a:latin typeface="Arial" pitchFamily="34" charset="0"/>
                <a:cs typeface="Arial" pitchFamily="34" charset="0"/>
              </a:rPr>
              <a:t>by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Thevenin</a:t>
            </a:r>
            <a:r>
              <a:rPr lang="en-US" dirty="0">
                <a:latin typeface="Arial" pitchFamily="34" charset="0"/>
                <a:cs typeface="Arial" pitchFamily="34" charset="0"/>
              </a:rPr>
              <a:t> voltages and resistances.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88925" y="63103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571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0050" y="703263"/>
            <a:ext cx="2169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Example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.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517525" y="1447800"/>
            <a:ext cx="730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Find V</a:t>
            </a:r>
            <a:r>
              <a:rPr lang="en-US" baseline="-25000"/>
              <a:t>X</a:t>
            </a:r>
            <a:r>
              <a:rPr lang="en-US"/>
              <a:t> by first finding V</a:t>
            </a:r>
            <a:r>
              <a:rPr lang="en-US" baseline="-25000"/>
              <a:t>TH </a:t>
            </a:r>
            <a:r>
              <a:rPr lang="en-US"/>
              <a:t>and R</a:t>
            </a:r>
            <a:r>
              <a:rPr lang="en-US" baseline="-25000"/>
              <a:t>TH</a:t>
            </a:r>
            <a:r>
              <a:rPr lang="en-US"/>
              <a:t> to the left of A-B.</a:t>
            </a:r>
          </a:p>
        </p:txBody>
      </p:sp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1143000" y="2286000"/>
          <a:ext cx="5849938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SmartDraw" r:id="rId3" imgW="3621024" imgH="1572768" progId="SmartDraw.2">
                  <p:embed/>
                </p:oleObj>
              </mc:Choice>
              <mc:Fallback>
                <p:oleObj name="SmartDraw" r:id="rId3" imgW="3621024" imgH="157276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5849938" cy="254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431925" y="4765675"/>
            <a:ext cx="4481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Figure </a:t>
            </a:r>
            <a:r>
              <a:rPr lang="en-US" dirty="0" smtClean="0"/>
              <a:t>8</a:t>
            </a:r>
            <a:r>
              <a:rPr lang="en-US" dirty="0"/>
              <a:t>:  Circuit for Example </a:t>
            </a:r>
            <a:r>
              <a:rPr lang="en-US" dirty="0" smtClean="0"/>
              <a:t>1</a:t>
            </a:r>
            <a:r>
              <a:rPr lang="en-US" dirty="0"/>
              <a:t>.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304800" y="6210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1050925" y="5451475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First remove everything to the right of A-B.</a:t>
            </a:r>
          </a:p>
        </p:txBody>
      </p:sp>
    </p:spTree>
    <p:extLst>
      <p:ext uri="{BB962C8B-B14F-4D97-AF65-F5344CB8AC3E}">
        <p14:creationId xmlns:p14="http://schemas.microsoft.com/office/powerpoint/2010/main" val="39459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752600" y="1371600"/>
          <a:ext cx="51054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SmartDraw" r:id="rId3" imgW="3396996" imgH="1572768" progId="SmartDraw.2">
                  <p:embed/>
                </p:oleObj>
              </mc:Choice>
              <mc:Fallback>
                <p:oleObj name="SmartDraw" r:id="rId3" imgW="3396996" imgH="157276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5105400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03325" y="3622675"/>
            <a:ext cx="69390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Figure </a:t>
            </a:r>
            <a:r>
              <a:rPr lang="en-US" dirty="0" smtClean="0"/>
              <a:t>9</a:t>
            </a:r>
            <a:r>
              <a:rPr lang="en-US" dirty="0"/>
              <a:t>:  Circuit for finding V</a:t>
            </a:r>
            <a:r>
              <a:rPr lang="en-US" baseline="-25000" dirty="0"/>
              <a:t>TH</a:t>
            </a:r>
            <a:r>
              <a:rPr lang="en-US" dirty="0"/>
              <a:t> for Example 10.1.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438400" y="4114800"/>
          <a:ext cx="3124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1346200" imgH="419100" progId="Equation.DSMT4">
                  <p:embed/>
                </p:oleObj>
              </mc:Choice>
              <mc:Fallback>
                <p:oleObj name="Equation" r:id="rId5" imgW="1346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3124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22325" y="5105400"/>
            <a:ext cx="7553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Notice that there is no current flowing in the 4 </a:t>
            </a:r>
            <a:r>
              <a:rPr lang="en-US">
                <a:sym typeface="Symbol" pitchFamily="18" charset="2"/>
              </a:rPr>
              <a:t> resistor</a:t>
            </a:r>
          </a:p>
          <a:p>
            <a:pPr eaLnBrk="1" hangingPunct="1"/>
            <a:r>
              <a:rPr lang="en-US">
                <a:sym typeface="Symbol" pitchFamily="18" charset="2"/>
              </a:rPr>
              <a:t>(A-B) is open.  Thus there can be no voltage across the</a:t>
            </a:r>
          </a:p>
          <a:p>
            <a:pPr eaLnBrk="1" hangingPunct="1"/>
            <a:r>
              <a:rPr lang="en-US">
                <a:sym typeface="Symbol" pitchFamily="18" charset="2"/>
              </a:rPr>
              <a:t>resistor.</a:t>
            </a:r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65125" y="62865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692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69925" y="1260475"/>
            <a:ext cx="7575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We now deactivate the sources to the left of A-B and find</a:t>
            </a:r>
          </a:p>
          <a:p>
            <a:pPr eaLnBrk="1" hangingPunct="1"/>
            <a:r>
              <a:rPr lang="en-US"/>
              <a:t>the resistance seen looking in these terminals.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981200" y="2133600"/>
          <a:ext cx="461645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SmartDraw" r:id="rId3" imgW="2830068" imgH="1572768" progId="SmartDraw.2">
                  <p:embed/>
                </p:oleObj>
              </mc:Choice>
              <mc:Fallback>
                <p:oleObj name="SmartDraw" r:id="rId3" imgW="2830068" imgH="157276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461645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6096000" y="3505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537325" y="2936875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R</a:t>
            </a:r>
            <a:r>
              <a:rPr lang="en-US" baseline="-25000"/>
              <a:t>TH</a:t>
            </a:r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127125" y="4689475"/>
            <a:ext cx="718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Figure 10.10:  Circuit for find R</a:t>
            </a:r>
            <a:r>
              <a:rPr lang="en-US" baseline="-25000"/>
              <a:t>TH</a:t>
            </a:r>
            <a:r>
              <a:rPr lang="en-US"/>
              <a:t> for Example 10.10.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46125" y="5375275"/>
            <a:ext cx="124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We see, 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422525" y="5673725"/>
            <a:ext cx="341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R</a:t>
            </a:r>
            <a:r>
              <a:rPr lang="en-US" baseline="-25000"/>
              <a:t>TH</a:t>
            </a:r>
            <a:r>
              <a:rPr lang="en-US"/>
              <a:t> =  12||6  +  4   =   8 </a:t>
            </a:r>
            <a:r>
              <a:rPr lang="en-US">
                <a:sym typeface="Symbol" pitchFamily="18" charset="2"/>
              </a:rPr>
              <a:t></a:t>
            </a: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65125" y="6210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822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46125" y="1260475"/>
            <a:ext cx="7507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After having found the Thevenin circuit, we connect this</a:t>
            </a:r>
          </a:p>
          <a:p>
            <a:pPr eaLnBrk="1" hangingPunct="1"/>
            <a:r>
              <a:rPr lang="en-US"/>
              <a:t>to the load in order to find V</a:t>
            </a:r>
            <a:r>
              <a:rPr lang="en-US" baseline="-25000"/>
              <a:t>X</a:t>
            </a:r>
            <a:r>
              <a:rPr lang="en-US"/>
              <a:t>.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676400" y="2057400"/>
          <a:ext cx="44958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SmartDraw" r:id="rId3" imgW="3118104" imgH="1819656" progId="SmartDraw.2">
                  <p:embed/>
                </p:oleObj>
              </mc:Choice>
              <mc:Fallback>
                <p:oleObj name="SmartDraw" r:id="rId3" imgW="3118104" imgH="181965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44958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974725" y="4648200"/>
            <a:ext cx="784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Figure 10.11:  Circuit of Ex 10.1 after connecting Thevenin</a:t>
            </a:r>
          </a:p>
          <a:p>
            <a:pPr eaLnBrk="1" hangingPunct="1"/>
            <a:r>
              <a:rPr lang="en-US"/>
              <a:t>                  circuit.</a:t>
            </a:r>
          </a:p>
        </p:txBody>
      </p:sp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2832100" y="5561013"/>
          <a:ext cx="25638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1180588" imgH="418918" progId="Equation.DSMT4">
                  <p:embed/>
                </p:oleObj>
              </mc:Choice>
              <mc:Fallback>
                <p:oleObj name="Equation" r:id="rId5" imgW="1180588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561013"/>
                        <a:ext cx="25638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365125" y="6210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833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/>
          <p:cNvSpPr>
            <a:spLocks noChangeArrowheads="1"/>
          </p:cNvSpPr>
          <p:nvPr/>
        </p:nvSpPr>
        <p:spPr bwMode="auto">
          <a:xfrm>
            <a:off x="2362200" y="2133600"/>
            <a:ext cx="4800600" cy="2514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6387" name="Rectangle 11"/>
          <p:cNvSpPr>
            <a:spLocks noChangeArrowheads="1"/>
          </p:cNvSpPr>
          <p:nvPr/>
        </p:nvSpPr>
        <p:spPr bwMode="auto">
          <a:xfrm>
            <a:off x="2819400" y="5257800"/>
            <a:ext cx="23622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263525" y="742950"/>
            <a:ext cx="80565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 some cases it may become tedious to find R</a:t>
            </a:r>
            <a:r>
              <a:rPr lang="en-US" baseline="-25000"/>
              <a:t>TH</a:t>
            </a:r>
            <a:r>
              <a:rPr lang="en-US"/>
              <a:t> by reducing</a:t>
            </a:r>
          </a:p>
          <a:p>
            <a:pPr eaLnBrk="1" hangingPunct="1"/>
            <a:r>
              <a:rPr lang="en-US"/>
              <a:t>the resistive network with the sources deactivated.  Consider</a:t>
            </a:r>
          </a:p>
          <a:p>
            <a:pPr eaLnBrk="1" hangingPunct="1"/>
            <a:r>
              <a:rPr lang="en-US"/>
              <a:t>the following:</a:t>
            </a:r>
          </a:p>
        </p:txBody>
      </p:sp>
      <p:graphicFrame>
        <p:nvGraphicFramePr>
          <p:cNvPr id="16391" name="Object 5"/>
          <p:cNvGraphicFramePr>
            <a:graphicFrameLocks noChangeAspect="1"/>
          </p:cNvGraphicFramePr>
          <p:nvPr/>
        </p:nvGraphicFramePr>
        <p:xfrm>
          <a:off x="2514600" y="2133600"/>
          <a:ext cx="44196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SmartDraw" r:id="rId3" imgW="3182112" imgH="1819656" progId="SmartDraw.2">
                  <p:embed/>
                </p:oleObj>
              </mc:Choice>
              <mc:Fallback>
                <p:oleObj name="SmartDraw" r:id="rId3" imgW="3182112" imgH="181965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4196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7272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Figure </a:t>
            </a:r>
            <a:r>
              <a:rPr lang="en-US" dirty="0" smtClean="0"/>
              <a:t>12</a:t>
            </a:r>
            <a:r>
              <a:rPr lang="en-US" dirty="0"/>
              <a:t>: A </a:t>
            </a:r>
            <a:r>
              <a:rPr lang="en-US" dirty="0" err="1"/>
              <a:t>Thevenin</a:t>
            </a:r>
            <a:r>
              <a:rPr lang="en-US" dirty="0"/>
              <a:t> circuit with the output shorted.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1050925" y="51466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We see;</a:t>
            </a:r>
          </a:p>
        </p:txBody>
      </p:sp>
      <p:graphicFrame>
        <p:nvGraphicFramePr>
          <p:cNvPr id="16394" name="Object 9"/>
          <p:cNvGraphicFramePr>
            <a:graphicFrameLocks noChangeAspect="1"/>
          </p:cNvGraphicFramePr>
          <p:nvPr/>
        </p:nvGraphicFramePr>
        <p:xfrm>
          <a:off x="2995613" y="5334000"/>
          <a:ext cx="18573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672808" imgH="431613" progId="Equation.DSMT4">
                  <p:embed/>
                </p:oleObj>
              </mc:Choice>
              <mc:Fallback>
                <p:oleObj name="Equation" r:id="rId5" imgW="67280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5334000"/>
                        <a:ext cx="185737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365125" y="6210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14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6765925" y="5603875"/>
            <a:ext cx="869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smtClean="0"/>
              <a:t>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00050" y="609600"/>
            <a:ext cx="2079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Example 2</a:t>
            </a:r>
            <a:r>
              <a:rPr lang="en-US" sz="2800" dirty="0">
                <a:solidFill>
                  <a:srgbClr val="FF0000"/>
                </a:solidFill>
              </a:rPr>
              <a:t>.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1325" y="1260475"/>
            <a:ext cx="7017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the circuit in Figure </a:t>
            </a:r>
            <a:r>
              <a:rPr lang="en-US" dirty="0" smtClean="0"/>
              <a:t>13</a:t>
            </a:r>
            <a:r>
              <a:rPr lang="en-US" dirty="0"/>
              <a:t>, find R</a:t>
            </a:r>
            <a:r>
              <a:rPr lang="en-US" baseline="-25000" dirty="0"/>
              <a:t>TH</a:t>
            </a:r>
            <a:r>
              <a:rPr lang="en-US" dirty="0"/>
              <a:t> by using 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en-US" dirty="0"/>
              <a:t>.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166813" y="1568450"/>
          <a:ext cx="5386387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SmartDraw" r:id="rId3" imgW="3296412" imgH="1591056" progId="SmartDraw.2">
                  <p:embed/>
                </p:oleObj>
              </mc:Choice>
              <mc:Fallback>
                <p:oleObj name="SmartDraw" r:id="rId3" imgW="3296412" imgH="159105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1568450"/>
                        <a:ext cx="5386387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914400" y="4038600"/>
            <a:ext cx="5846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Figure </a:t>
            </a:r>
            <a:r>
              <a:rPr lang="en-US" dirty="0" smtClean="0"/>
              <a:t>13</a:t>
            </a:r>
            <a:r>
              <a:rPr lang="en-US" dirty="0"/>
              <a:t>:  Given circuit with load shorted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441325" y="4832350"/>
            <a:ext cx="7845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The task now is to find I</a:t>
            </a:r>
            <a:r>
              <a:rPr lang="en-US" baseline="-25000"/>
              <a:t>SS</a:t>
            </a:r>
            <a:r>
              <a:rPr lang="en-US"/>
              <a:t>.  One way to do this is to replace</a:t>
            </a:r>
          </a:p>
          <a:p>
            <a:pPr eaLnBrk="1" hangingPunct="1"/>
            <a:r>
              <a:rPr lang="en-US"/>
              <a:t>the circuit to the left of C-D with a Thevenin voltage and</a:t>
            </a:r>
          </a:p>
          <a:p>
            <a:pPr eaLnBrk="1" hangingPunct="1"/>
            <a:r>
              <a:rPr lang="en-US"/>
              <a:t>Thevenin resistance.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12725" y="62865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147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69925" y="1260475"/>
            <a:ext cx="763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Applying Thevenin’s theorem to the left of terminals C-D</a:t>
            </a:r>
          </a:p>
          <a:p>
            <a:pPr eaLnBrk="1" hangingPunct="1"/>
            <a:r>
              <a:rPr lang="en-US"/>
              <a:t>and reconnecting to the load gives,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19200" y="2133600"/>
          <a:ext cx="4724400" cy="276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SmartDraw" r:id="rId3" imgW="2816352" imgH="1645920" progId="SmartDraw.2">
                  <p:embed/>
                </p:oleObj>
              </mc:Choice>
              <mc:Fallback>
                <p:oleObj name="SmartDraw" r:id="rId3" imgW="2816352" imgH="16459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4724400" cy="276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55725" y="4724400"/>
            <a:ext cx="6340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Figure </a:t>
            </a:r>
            <a:r>
              <a:rPr lang="en-US" dirty="0" smtClean="0"/>
              <a:t>14</a:t>
            </a:r>
            <a:r>
              <a:rPr lang="en-US" dirty="0"/>
              <a:t>:  </a:t>
            </a:r>
            <a:r>
              <a:rPr lang="en-US" dirty="0" err="1"/>
              <a:t>Thevenin</a:t>
            </a:r>
            <a:r>
              <a:rPr lang="en-US" dirty="0"/>
              <a:t> reduction for Example </a:t>
            </a:r>
            <a:r>
              <a:rPr lang="en-US" dirty="0" smtClean="0"/>
              <a:t>2</a:t>
            </a:r>
            <a:r>
              <a:rPr lang="en-US" dirty="0"/>
              <a:t>.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590800" y="5257800"/>
          <a:ext cx="29718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1447800" imgH="520700" progId="Equation.DSMT4">
                  <p:embed/>
                </p:oleObj>
              </mc:Choice>
              <mc:Fallback>
                <p:oleObj name="Equation" r:id="rId5" imgW="14478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29718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41325" y="6134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31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8925" y="190132"/>
            <a:ext cx="1989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Example 3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17525" y="849312"/>
            <a:ext cx="795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the circuit below, find V</a:t>
            </a:r>
            <a:r>
              <a:rPr lang="en-US" baseline="-25000" dirty="0"/>
              <a:t>AB</a:t>
            </a:r>
            <a:r>
              <a:rPr lang="en-US" dirty="0"/>
              <a:t> by first finding the </a:t>
            </a:r>
            <a:r>
              <a:rPr lang="en-US" dirty="0" err="1"/>
              <a:t>Thevenin</a:t>
            </a:r>
            <a:endParaRPr lang="en-US" dirty="0"/>
          </a:p>
          <a:p>
            <a:pPr eaLnBrk="1" hangingPunct="1"/>
            <a:r>
              <a:rPr lang="en-US" dirty="0"/>
              <a:t>circuit to the left of terminals A-B.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209800" y="1897063"/>
          <a:ext cx="4114800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SmartDraw" r:id="rId3" imgW="3648456" imgH="2208276" progId="SmartDraw.2">
                  <p:embed/>
                </p:oleObj>
              </mc:Choice>
              <mc:Fallback>
                <p:oleObj name="SmartDraw" r:id="rId3" imgW="3648456" imgH="220827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97063"/>
                        <a:ext cx="4114800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279525" y="5140325"/>
            <a:ext cx="660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We first find V</a:t>
            </a:r>
            <a:r>
              <a:rPr lang="en-US" baseline="-25000"/>
              <a:t>TH</a:t>
            </a:r>
            <a:r>
              <a:rPr lang="en-US"/>
              <a:t> with the 17 </a:t>
            </a:r>
            <a:r>
              <a:rPr lang="en-US">
                <a:sym typeface="Symbol" pitchFamily="18" charset="2"/>
              </a:rPr>
              <a:t> resistor removed.</a:t>
            </a:r>
          </a:p>
          <a:p>
            <a:pPr eaLnBrk="1" hangingPunct="1"/>
            <a:r>
              <a:rPr lang="en-US">
                <a:sym typeface="Symbol" pitchFamily="18" charset="2"/>
              </a:rPr>
              <a:t>Next we find R</a:t>
            </a:r>
            <a:r>
              <a:rPr lang="en-US" baseline="-25000">
                <a:sym typeface="Symbol" pitchFamily="18" charset="2"/>
              </a:rPr>
              <a:t>TH</a:t>
            </a:r>
            <a:r>
              <a:rPr lang="en-US">
                <a:sym typeface="Symbol" pitchFamily="18" charset="2"/>
              </a:rPr>
              <a:t> by looking into terminals A-B</a:t>
            </a:r>
          </a:p>
          <a:p>
            <a:pPr eaLnBrk="1" hangingPunct="1"/>
            <a:r>
              <a:rPr lang="en-US">
                <a:sym typeface="Symbol" pitchFamily="18" charset="2"/>
              </a:rPr>
              <a:t>with the sources deactivated.</a:t>
            </a:r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88925" y="62865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0993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54100" y="865188"/>
            <a:ext cx="60039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4800"/>
              <a:t>Basic Electric Circuits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66825" y="2435225"/>
            <a:ext cx="5578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4000"/>
              <a:t>Thevenin’s and Norton’s</a:t>
            </a:r>
          </a:p>
          <a:p>
            <a:pPr algn="ctr" eaLnBrk="1" hangingPunct="1"/>
            <a:r>
              <a:rPr lang="en-US" sz="4000"/>
              <a:t>Theorems</a:t>
            </a:r>
          </a:p>
        </p:txBody>
      </p:sp>
    </p:spTree>
    <p:extLst>
      <p:ext uri="{BB962C8B-B14F-4D97-AF65-F5344CB8AC3E}">
        <p14:creationId xmlns:p14="http://schemas.microsoft.com/office/powerpoint/2010/main" val="8051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600200" y="1371600"/>
          <a:ext cx="434340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SmartDraw" r:id="rId3" imgW="3648456" imgH="2194560" progId="SmartDraw.2">
                  <p:embed/>
                </p:oleObj>
              </mc:Choice>
              <mc:Fallback>
                <p:oleObj name="SmartDraw" r:id="rId3" imgW="3648456" imgH="21945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4343400" cy="261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86000" y="4267200"/>
            <a:ext cx="3401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 </a:t>
            </a:r>
            <a:r>
              <a:rPr lang="en-US" dirty="0"/>
              <a:t>Circuit for finding V</a:t>
            </a:r>
            <a:r>
              <a:rPr lang="en-US" baseline="-25000" dirty="0"/>
              <a:t>OC </a:t>
            </a:r>
            <a:endParaRPr lang="en-US" dirty="0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752600" y="4953000"/>
          <a:ext cx="48006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5" imgW="2260600" imgH="660400" progId="Equation.DSMT4">
                  <p:embed/>
                </p:oleObj>
              </mc:Choice>
              <mc:Fallback>
                <p:oleObj name="Equation" r:id="rId5" imgW="22606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48006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65125" y="6210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778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133600" y="1371600"/>
          <a:ext cx="4267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SmartDraw" r:id="rId3" imgW="3099816" imgH="1883664" progId="SmartDraw.2">
                  <p:embed/>
                </p:oleObj>
              </mc:Choice>
              <mc:Fallback>
                <p:oleObj name="SmartDraw" r:id="rId3" imgW="3099816" imgH="188366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4267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"/>
          <p:cNvGraphicFramePr>
            <a:graphicFrameLocks noChangeAspect="1"/>
          </p:cNvGraphicFramePr>
          <p:nvPr/>
        </p:nvGraphicFramePr>
        <p:xfrm>
          <a:off x="1828800" y="4724400"/>
          <a:ext cx="50292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5" imgW="1727200" imgH="419100" progId="Equation.DSMT4">
                  <p:embed/>
                </p:oleObj>
              </mc:Choice>
              <mc:Fallback>
                <p:oleObj name="Equation" r:id="rId5" imgW="1727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0292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365125" y="6134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9962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752600" y="1371600"/>
          <a:ext cx="45720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SmartDraw" r:id="rId3" imgW="3200400" imgH="1819440" progId="SmartDraw.2">
                  <p:embed/>
                </p:oleObj>
              </mc:Choice>
              <mc:Fallback>
                <p:oleObj name="SmartDraw" r:id="rId3" imgW="3200400" imgH="18194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45720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584325" y="4689475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We can easily find that,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743200" y="5334000"/>
          <a:ext cx="1905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5" imgW="736280" imgH="215806" progId="Equation.DSMT4">
                  <p:embed/>
                </p:oleObj>
              </mc:Choice>
              <mc:Fallback>
                <p:oleObj name="Equation" r:id="rId5" imgW="73628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34000"/>
                        <a:ext cx="1905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41325" y="6134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301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1027"/>
          <p:cNvSpPr txBox="1">
            <a:spLocks noChangeArrowheads="1"/>
          </p:cNvSpPr>
          <p:nvPr/>
        </p:nvSpPr>
        <p:spPr bwMode="auto">
          <a:xfrm>
            <a:off x="400050" y="609600"/>
            <a:ext cx="421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NORTON’S  THEOREM: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820" name="Text Box 1028"/>
          <p:cNvSpPr txBox="1">
            <a:spLocks noChangeArrowheads="1"/>
          </p:cNvSpPr>
          <p:nvPr/>
        </p:nvSpPr>
        <p:spPr bwMode="auto">
          <a:xfrm>
            <a:off x="1203325" y="1336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ar-SA"/>
          </a:p>
        </p:txBody>
      </p:sp>
      <p:sp>
        <p:nvSpPr>
          <p:cNvPr id="34821" name="Text Box 1029"/>
          <p:cNvSpPr txBox="1">
            <a:spLocks noChangeArrowheads="1"/>
          </p:cNvSpPr>
          <p:nvPr/>
        </p:nvSpPr>
        <p:spPr bwMode="auto">
          <a:xfrm>
            <a:off x="669925" y="1260475"/>
            <a:ext cx="7104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Assume that the network enclosed below is composed</a:t>
            </a:r>
          </a:p>
          <a:p>
            <a:pPr eaLnBrk="1" hangingPunct="1"/>
            <a:r>
              <a:rPr lang="en-US"/>
              <a:t>of independent sources and resistors.</a:t>
            </a:r>
          </a:p>
        </p:txBody>
      </p:sp>
      <p:sp>
        <p:nvSpPr>
          <p:cNvPr id="34822" name="Oval 1030"/>
          <p:cNvSpPr>
            <a:spLocks noChangeArrowheads="1"/>
          </p:cNvSpPr>
          <p:nvPr/>
        </p:nvSpPr>
        <p:spPr bwMode="auto">
          <a:xfrm>
            <a:off x="1143000" y="2286000"/>
            <a:ext cx="2743200" cy="1752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Network</a:t>
            </a:r>
          </a:p>
        </p:txBody>
      </p:sp>
      <p:sp>
        <p:nvSpPr>
          <p:cNvPr id="34823" name="Line 1031"/>
          <p:cNvSpPr>
            <a:spLocks noChangeShapeType="1"/>
          </p:cNvSpPr>
          <p:nvPr/>
        </p:nvSpPr>
        <p:spPr bwMode="auto">
          <a:xfrm>
            <a:off x="3429000" y="2514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1032"/>
          <p:cNvSpPr>
            <a:spLocks noChangeShapeType="1"/>
          </p:cNvSpPr>
          <p:nvPr/>
        </p:nvSpPr>
        <p:spPr bwMode="auto">
          <a:xfrm flipV="1">
            <a:off x="3429000" y="3810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1034"/>
          <p:cNvSpPr>
            <a:spLocks noChangeShapeType="1"/>
          </p:cNvSpPr>
          <p:nvPr/>
        </p:nvSpPr>
        <p:spPr bwMode="auto">
          <a:xfrm flipH="1">
            <a:off x="5410200" y="3124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1035"/>
          <p:cNvSpPr txBox="1">
            <a:spLocks noChangeArrowheads="1"/>
          </p:cNvSpPr>
          <p:nvPr/>
        </p:nvSpPr>
        <p:spPr bwMode="auto">
          <a:xfrm>
            <a:off x="974725" y="4079875"/>
            <a:ext cx="7380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Norton’s Theorem states that this network can be</a:t>
            </a:r>
          </a:p>
          <a:p>
            <a:pPr eaLnBrk="1" hangingPunct="1"/>
            <a:r>
              <a:rPr lang="en-US"/>
              <a:t>replaced by a current source shunted by a resistance R.</a:t>
            </a:r>
          </a:p>
        </p:txBody>
      </p:sp>
      <p:graphicFrame>
        <p:nvGraphicFramePr>
          <p:cNvPr id="34827" name="Object 1036"/>
          <p:cNvGraphicFramePr>
            <a:graphicFrameLocks noChangeAspect="1"/>
          </p:cNvGraphicFramePr>
          <p:nvPr/>
        </p:nvGraphicFramePr>
        <p:xfrm>
          <a:off x="2895600" y="5029200"/>
          <a:ext cx="18288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SmartDraw" r:id="rId3" imgW="1641348" imgH="1307592" progId="SmartDraw.2">
                  <p:embed/>
                </p:oleObj>
              </mc:Choice>
              <mc:Fallback>
                <p:oleObj name="SmartDraw" r:id="rId3" imgW="1641348" imgH="130759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18288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037"/>
          <p:cNvSpPr txBox="1">
            <a:spLocks noChangeArrowheads="1"/>
          </p:cNvSpPr>
          <p:nvPr/>
        </p:nvSpPr>
        <p:spPr bwMode="auto">
          <a:xfrm>
            <a:off x="288925" y="6210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227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944688" y="3787775"/>
          <a:ext cx="39624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SmartDraw" r:id="rId3" imgW="2587752" imgH="1307592" progId="SmartDraw.2">
                  <p:embed/>
                </p:oleObj>
              </mc:Choice>
              <mc:Fallback>
                <p:oleObj name="SmartDraw" r:id="rId3" imgW="2587752" imgH="130759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787775"/>
                        <a:ext cx="39624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13853" y="762000"/>
            <a:ext cx="8610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In the Norton circuit, the current source is the short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circuit current </a:t>
            </a:r>
            <a:r>
              <a:rPr lang="en-US" dirty="0">
                <a:latin typeface="Arial" pitchFamily="34" charset="0"/>
                <a:cs typeface="Arial" pitchFamily="34" charset="0"/>
              </a:rPr>
              <a:t>of the network, that is, the current obtained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shorting </a:t>
            </a:r>
            <a:r>
              <a:rPr lang="en-US" dirty="0">
                <a:latin typeface="Arial" pitchFamily="34" charset="0"/>
                <a:cs typeface="Arial" pitchFamily="34" charset="0"/>
              </a:rPr>
              <a:t>the output of the network.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resistance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resistance </a:t>
            </a:r>
            <a:r>
              <a:rPr lang="en-US" dirty="0">
                <a:latin typeface="Arial" pitchFamily="34" charset="0"/>
                <a:cs typeface="Arial" pitchFamily="34" charset="0"/>
              </a:rPr>
              <a:t>seen looking into the network with all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sources deactivated</a:t>
            </a:r>
            <a:r>
              <a:rPr lang="en-US" dirty="0">
                <a:latin typeface="Arial" pitchFamily="34" charset="0"/>
                <a:cs typeface="Arial" pitchFamily="34" charset="0"/>
              </a:rPr>
              <a:t>.  This is the same as R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1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98525" y="1489075"/>
            <a:ext cx="708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We recall the following from source transformations.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371600" y="2133600"/>
          <a:ext cx="57150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SmartDraw" r:id="rId3" imgW="4146804" imgH="1485900" progId="SmartDraw.2">
                  <p:embed/>
                </p:oleObj>
              </mc:Choice>
              <mc:Fallback>
                <p:oleObj name="SmartDraw" r:id="rId3" imgW="4146804" imgH="14859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57150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3276600" y="30480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898525" y="4267200"/>
            <a:ext cx="7616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 view of the above, if we have the Thevenin equivalent</a:t>
            </a:r>
          </a:p>
          <a:p>
            <a:pPr eaLnBrk="1" hangingPunct="1"/>
            <a:r>
              <a:rPr lang="en-US"/>
              <a:t>circuit of a network, we can obtain the Norton equivalent</a:t>
            </a:r>
          </a:p>
          <a:p>
            <a:pPr eaLnBrk="1" hangingPunct="1"/>
            <a:r>
              <a:rPr lang="en-US"/>
              <a:t>by using source transformation.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974725" y="5603875"/>
            <a:ext cx="728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However, this is not how we normally go about finding</a:t>
            </a:r>
          </a:p>
          <a:p>
            <a:pPr eaLnBrk="1" hangingPunct="1"/>
            <a:r>
              <a:rPr lang="en-US"/>
              <a:t>the Norton equivalent circuit.</a:t>
            </a: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288925" y="62865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900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00050" y="703263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Example 4.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517525" y="1489075"/>
            <a:ext cx="8196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Find the Norton equivalent circuit to the left of terminals A-B</a:t>
            </a:r>
          </a:p>
          <a:p>
            <a:pPr eaLnBrk="1" hangingPunct="1"/>
            <a:r>
              <a:rPr lang="en-US"/>
              <a:t>for the network shown below.  Connect the Norton equivalent</a:t>
            </a:r>
          </a:p>
          <a:p>
            <a:pPr eaLnBrk="1" hangingPunct="1"/>
            <a:r>
              <a:rPr lang="en-US"/>
              <a:t>circuit to the load and find the current in the 50 </a:t>
            </a:r>
            <a:r>
              <a:rPr lang="en-US">
                <a:sym typeface="Symbol" pitchFamily="18" charset="2"/>
              </a:rPr>
              <a:t> resistor.</a:t>
            </a:r>
            <a:endParaRPr lang="en-US"/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1905000" y="2667000"/>
          <a:ext cx="426720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SmartDraw" r:id="rId3" imgW="3691128" imgH="2734056" progId="SmartDraw.2">
                  <p:embed/>
                </p:oleObj>
              </mc:Choice>
              <mc:Fallback>
                <p:oleObj name="SmartDraw" r:id="rId3" imgW="3691128" imgH="273405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4267200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365125" y="6210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2884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005013" y="1371600"/>
          <a:ext cx="4067175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SmartDraw" r:id="rId3" imgW="3598164" imgH="2523744" progId="SmartDraw.2">
                  <p:embed/>
                </p:oleObj>
              </mc:Choice>
              <mc:Fallback>
                <p:oleObj name="SmartDraw" r:id="rId3" imgW="3598164" imgH="252374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371600"/>
                        <a:ext cx="4067175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514600" y="4357688"/>
            <a:ext cx="30357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  </a:t>
            </a:r>
            <a:r>
              <a:rPr lang="en-US" sz="2000" dirty="0"/>
              <a:t>Circuit for find I</a:t>
            </a:r>
            <a:r>
              <a:rPr lang="en-US" sz="2000" baseline="-25000" dirty="0"/>
              <a:t>NORTON</a:t>
            </a:r>
            <a:r>
              <a:rPr lang="en-US" sz="2000" dirty="0"/>
              <a:t>.</a:t>
            </a:r>
            <a:endParaRPr lang="en-US" sz="2000" baseline="-25000" dirty="0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127125" y="4918075"/>
            <a:ext cx="650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It can be shown by standard circuit analysis that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971800" y="5410200"/>
          <a:ext cx="1600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5" imgW="711200" imgH="228600" progId="Equation.DSMT4">
                  <p:embed/>
                </p:oleObj>
              </mc:Choice>
              <mc:Fallback>
                <p:oleObj name="Equation" r:id="rId5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1600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93725" y="60579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0235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74725" y="1371600"/>
            <a:ext cx="7078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It can also be shown that by deactivating the sources,</a:t>
            </a:r>
          </a:p>
          <a:p>
            <a:pPr eaLnBrk="1" hangingPunct="1"/>
            <a:r>
              <a:rPr lang="en-US"/>
              <a:t>We find the resistance looking into terminals A-B is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124200" y="2209800"/>
          <a:ext cx="1676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3" imgW="685502" imgH="215806" progId="Equation.DSMT4">
                  <p:embed/>
                </p:oleObj>
              </mc:Choice>
              <mc:Fallback>
                <p:oleObj name="Equation" r:id="rId3" imgW="6855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1676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09600" y="2819400"/>
            <a:ext cx="8167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R</a:t>
            </a:r>
            <a:r>
              <a:rPr lang="en-US" baseline="-25000"/>
              <a:t>N</a:t>
            </a:r>
            <a:r>
              <a:rPr lang="en-US"/>
              <a:t> and R</a:t>
            </a:r>
            <a:r>
              <a:rPr lang="en-US" baseline="-25000"/>
              <a:t>TH</a:t>
            </a:r>
            <a:r>
              <a:rPr lang="en-US"/>
              <a:t> will always be the same value for a given circuit.</a:t>
            </a:r>
          </a:p>
          <a:p>
            <a:pPr eaLnBrk="1" hangingPunct="1"/>
            <a:r>
              <a:rPr lang="en-US"/>
              <a:t>The Norton equivalent circuit tied to the load is shown below.</a:t>
            </a:r>
          </a:p>
        </p:txBody>
      </p:sp>
      <p:graphicFrame>
        <p:nvGraphicFramePr>
          <p:cNvPr id="39943" name="Object 8"/>
          <p:cNvGraphicFramePr>
            <a:graphicFrameLocks noChangeAspect="1"/>
          </p:cNvGraphicFramePr>
          <p:nvPr/>
        </p:nvGraphicFramePr>
        <p:xfrm>
          <a:off x="2057400" y="3962400"/>
          <a:ext cx="47244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SmartDraw" r:id="rId5" imgW="3319272" imgH="1318260" progId="SmartDraw.2">
                  <p:embed/>
                </p:oleObj>
              </mc:Choice>
              <mc:Fallback>
                <p:oleObj name="SmartDraw" r:id="rId5" imgW="3319272" imgH="13182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4724400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1584325" y="5832475"/>
            <a:ext cx="596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Figure 10.32: Final circuit for Example 10.6.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441325" y="62341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1096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38623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800600" y="3810000"/>
            <a:ext cx="830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circuits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0" y="5352871"/>
            <a:ext cx="9067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600" dirty="0">
                <a:latin typeface="Arial" pitchFamily="34" charset="0"/>
                <a:cs typeface="Arial" pitchFamily="34" charset="0"/>
              </a:rPr>
              <a:t>End of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Lesson, Thevenin's and Norton </a:t>
            </a:r>
          </a:p>
          <a:p>
            <a:pPr algn="ctr"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917188" y="362278"/>
            <a:ext cx="42322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dirty="0">
                <a:latin typeface="Arial" pitchFamily="34" charset="0"/>
              </a:rPr>
              <a:t>THEVENIN’S </a:t>
            </a:r>
            <a:r>
              <a:rPr lang="en-US" sz="2800" dirty="0" smtClean="0">
                <a:latin typeface="Arial" pitchFamily="34" charset="0"/>
              </a:rPr>
              <a:t>THEOREM</a:t>
            </a:r>
            <a:endParaRPr lang="en-US" b="0" dirty="0">
              <a:latin typeface="Arial" pitchFamily="34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04800" y="1295400"/>
            <a:ext cx="3599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</a:rPr>
              <a:t>Consider the following: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981200" y="2438400"/>
            <a:ext cx="17526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ar-SA" b="0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4724400" y="2438400"/>
            <a:ext cx="17526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ar-SA" b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2015613" y="2671703"/>
            <a:ext cx="16294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Network1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Text Box 13"/>
          <p:cNvSpPr txBox="1">
            <a:spLocks noChangeArrowheads="1"/>
          </p:cNvSpPr>
          <p:nvPr/>
        </p:nvSpPr>
        <p:spPr bwMode="auto">
          <a:xfrm>
            <a:off x="4724400" y="2650643"/>
            <a:ext cx="16763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Network2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81" name="Line 14"/>
          <p:cNvSpPr>
            <a:spLocks noChangeShapeType="1"/>
          </p:cNvSpPr>
          <p:nvPr/>
        </p:nvSpPr>
        <p:spPr bwMode="auto">
          <a:xfrm>
            <a:off x="37338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Line 15"/>
          <p:cNvSpPr>
            <a:spLocks noChangeShapeType="1"/>
          </p:cNvSpPr>
          <p:nvPr/>
        </p:nvSpPr>
        <p:spPr bwMode="auto">
          <a:xfrm>
            <a:off x="37338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4114800" y="2819400"/>
            <a:ext cx="32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b="0"/>
              <a:t>•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4114800" y="2209800"/>
            <a:ext cx="32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b="0"/>
              <a:t>•</a:t>
            </a:r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4092575" y="21478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/>
              <a:t>A</a:t>
            </a:r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4098925" y="27051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/>
              <a:t>B</a:t>
            </a:r>
          </a:p>
        </p:txBody>
      </p:sp>
      <p:sp>
        <p:nvSpPr>
          <p:cNvPr id="3088" name="Text Box 21"/>
          <p:cNvSpPr txBox="1">
            <a:spLocks noChangeArrowheads="1"/>
          </p:cNvSpPr>
          <p:nvPr/>
        </p:nvSpPr>
        <p:spPr bwMode="auto">
          <a:xfrm>
            <a:off x="430161" y="4572000"/>
            <a:ext cx="83826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For purposes of discussion, at this point, we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considerthat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both networks are composed of resistors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independent </a:t>
            </a:r>
            <a:r>
              <a:rPr lang="en-US" dirty="0">
                <a:latin typeface="Arial" pitchFamily="34" charset="0"/>
                <a:cs typeface="Arial" pitchFamily="34" charset="0"/>
              </a:rPr>
              <a:t>voltage and current sources</a:t>
            </a:r>
          </a:p>
        </p:txBody>
      </p:sp>
      <p:sp>
        <p:nvSpPr>
          <p:cNvPr id="3089" name="Text Box 22"/>
          <p:cNvSpPr txBox="1">
            <a:spLocks noChangeArrowheads="1"/>
          </p:cNvSpPr>
          <p:nvPr/>
        </p:nvSpPr>
        <p:spPr bwMode="auto">
          <a:xfrm>
            <a:off x="307975" y="6286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20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5076825" y="4292600"/>
          <a:ext cx="31686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方程式" r:id="rId3" imgW="1511300" imgH="889000" progId="Equation.3">
                  <p:embed/>
                </p:oleObj>
              </mc:Choice>
              <mc:Fallback>
                <p:oleObj name="方程式" r:id="rId3" imgW="1511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292600"/>
                        <a:ext cx="31686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4572000" y="3644900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A simple voltage divider</a:t>
            </a:r>
          </a:p>
        </p:txBody>
      </p: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468313" y="1270000"/>
            <a:ext cx="4105275" cy="5543550"/>
            <a:chOff x="295" y="709"/>
            <a:chExt cx="2586" cy="3492"/>
          </a:xfrm>
        </p:grpSpPr>
        <p:pic>
          <p:nvPicPr>
            <p:cNvPr id="15366" name="Picture 8" descr="ale63317_040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709"/>
              <a:ext cx="2586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7" name="Line 9"/>
            <p:cNvSpPr>
              <a:spLocks noChangeShapeType="1"/>
            </p:cNvSpPr>
            <p:nvPr/>
          </p:nvSpPr>
          <p:spPr bwMode="auto">
            <a:xfrm flipH="1">
              <a:off x="2608" y="2478"/>
              <a:ext cx="27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>
                <a:solidFill>
                  <a:srgbClr val="000000"/>
                </a:solidFill>
              </a:endParaRPr>
            </a:p>
          </p:txBody>
        </p:sp>
        <p:sp>
          <p:nvSpPr>
            <p:cNvPr id="15368" name="Text Box 10"/>
            <p:cNvSpPr txBox="1">
              <a:spLocks noChangeArrowheads="1"/>
            </p:cNvSpPr>
            <p:nvPr/>
          </p:nvSpPr>
          <p:spPr bwMode="auto">
            <a:xfrm rot="-5400000">
              <a:off x="1455" y="1997"/>
              <a:ext cx="298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b="1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>
              <a:off x="1383" y="3929"/>
              <a:ext cx="408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ar-SA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2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ChangeArrowheads="1"/>
          </p:cNvSpPr>
          <p:nvPr/>
        </p:nvSpPr>
        <p:spPr bwMode="auto">
          <a:xfrm>
            <a:off x="457200" y="44450"/>
            <a:ext cx="8229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</a:rPr>
              <a:t>Example 1</a:t>
            </a:r>
          </a:p>
        </p:txBody>
      </p:sp>
      <p:grpSp>
        <p:nvGrpSpPr>
          <p:cNvPr id="19459" name="Group 41"/>
          <p:cNvGrpSpPr>
            <a:grpSpLocks/>
          </p:cNvGrpSpPr>
          <p:nvPr/>
        </p:nvGrpSpPr>
        <p:grpSpPr bwMode="auto">
          <a:xfrm>
            <a:off x="179388" y="1268413"/>
            <a:ext cx="8785225" cy="5113337"/>
            <a:chOff x="113" y="799"/>
            <a:chExt cx="5534" cy="3221"/>
          </a:xfrm>
        </p:grpSpPr>
        <p:pic>
          <p:nvPicPr>
            <p:cNvPr id="19460" name="Picture 24" descr="ale63317_040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844"/>
              <a:ext cx="2767" cy="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1" name="Picture 25" descr="ale63317_040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662"/>
              <a:ext cx="5194" cy="1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2" name="Picture 26" descr="ale63317_040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799"/>
              <a:ext cx="1905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Rectangle 27"/>
            <p:cNvSpPr>
              <a:spLocks noChangeArrowheads="1"/>
            </p:cNvSpPr>
            <p:nvPr/>
          </p:nvSpPr>
          <p:spPr bwMode="auto">
            <a:xfrm>
              <a:off x="113" y="2478"/>
              <a:ext cx="5534" cy="1542"/>
            </a:xfrm>
            <a:prstGeom prst="rect">
              <a:avLst/>
            </a:prstGeom>
            <a:noFill/>
            <a:ln w="19050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ar-SA">
                <a:solidFill>
                  <a:srgbClr val="000000"/>
                </a:solidFill>
              </a:endParaRPr>
            </a:p>
          </p:txBody>
        </p:sp>
        <p:sp>
          <p:nvSpPr>
            <p:cNvPr id="19464" name="Text Box 31"/>
            <p:cNvSpPr txBox="1">
              <a:spLocks noChangeArrowheads="1"/>
            </p:cNvSpPr>
            <p:nvPr/>
          </p:nvSpPr>
          <p:spPr bwMode="auto">
            <a:xfrm>
              <a:off x="3081" y="1207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b="1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19465" name="Text Box 34"/>
            <p:cNvSpPr txBox="1">
              <a:spLocks noChangeArrowheads="1"/>
            </p:cNvSpPr>
            <p:nvPr/>
          </p:nvSpPr>
          <p:spPr bwMode="auto">
            <a:xfrm>
              <a:off x="4286" y="1056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Th</a:t>
              </a:r>
            </a:p>
          </p:txBody>
        </p:sp>
        <p:sp>
          <p:nvSpPr>
            <p:cNvPr id="19466" name="Text Box 35"/>
            <p:cNvSpPr txBox="1">
              <a:spLocks noChangeArrowheads="1"/>
            </p:cNvSpPr>
            <p:nvPr/>
          </p:nvSpPr>
          <p:spPr bwMode="auto">
            <a:xfrm>
              <a:off x="4059" y="1328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Th</a:t>
              </a:r>
            </a:p>
          </p:txBody>
        </p:sp>
        <p:sp>
          <p:nvSpPr>
            <p:cNvPr id="19467" name="Line 37"/>
            <p:cNvSpPr>
              <a:spLocks noChangeShapeType="1"/>
            </p:cNvSpPr>
            <p:nvPr/>
          </p:nvSpPr>
          <p:spPr bwMode="auto">
            <a:xfrm flipV="1">
              <a:off x="4604" y="2023"/>
              <a:ext cx="0" cy="3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2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457200" y="44450"/>
            <a:ext cx="822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</a:rPr>
              <a:t>Norton’s Theorem</a:t>
            </a:r>
          </a:p>
        </p:txBody>
      </p:sp>
      <p:grpSp>
        <p:nvGrpSpPr>
          <p:cNvPr id="21507" name="Group 21"/>
          <p:cNvGrpSpPr>
            <a:grpSpLocks/>
          </p:cNvGrpSpPr>
          <p:nvPr/>
        </p:nvGrpSpPr>
        <p:grpSpPr bwMode="auto">
          <a:xfrm>
            <a:off x="323850" y="1387475"/>
            <a:ext cx="8496300" cy="4849813"/>
            <a:chOff x="204" y="874"/>
            <a:chExt cx="5352" cy="3055"/>
          </a:xfrm>
        </p:grpSpPr>
        <p:sp>
          <p:nvSpPr>
            <p:cNvPr id="21508" name="Rectangle 8"/>
            <p:cNvSpPr>
              <a:spLocks noChangeArrowheads="1"/>
            </p:cNvSpPr>
            <p:nvPr/>
          </p:nvSpPr>
          <p:spPr bwMode="auto">
            <a:xfrm>
              <a:off x="2835" y="874"/>
              <a:ext cx="2721" cy="3055"/>
            </a:xfrm>
            <a:prstGeom prst="rect">
              <a:avLst/>
            </a:prstGeom>
            <a:noFill/>
            <a:ln w="19050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ar-SA">
                <a:solidFill>
                  <a:srgbClr val="000000"/>
                </a:solidFill>
              </a:endParaRPr>
            </a:p>
          </p:txBody>
        </p:sp>
        <p:pic>
          <p:nvPicPr>
            <p:cNvPr id="21509" name="Picture 13" descr="ale63317_04037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942"/>
              <a:ext cx="2371" cy="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0" name="Line 14"/>
            <p:cNvSpPr>
              <a:spLocks noChangeShapeType="1"/>
            </p:cNvSpPr>
            <p:nvPr/>
          </p:nvSpPr>
          <p:spPr bwMode="auto">
            <a:xfrm>
              <a:off x="1655" y="2234"/>
              <a:ext cx="0" cy="40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>
                <a:solidFill>
                  <a:srgbClr val="000000"/>
                </a:solidFill>
              </a:endParaRPr>
            </a:p>
          </p:txBody>
        </p:sp>
        <p:sp>
          <p:nvSpPr>
            <p:cNvPr id="21511" name="Text Box 15"/>
            <p:cNvSpPr txBox="1">
              <a:spLocks noChangeArrowheads="1"/>
            </p:cNvSpPr>
            <p:nvPr/>
          </p:nvSpPr>
          <p:spPr bwMode="auto">
            <a:xfrm>
              <a:off x="474" y="3641"/>
              <a:ext cx="2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PMingLiU" pitchFamily="18" charset="-12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Norton equivalent circuit</a:t>
              </a:r>
            </a:p>
          </p:txBody>
        </p:sp>
        <p:pic>
          <p:nvPicPr>
            <p:cNvPr id="21512" name="Picture 16" descr="ale63317_04024_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100"/>
              <a:ext cx="2346" cy="2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Picture 17" descr="ale63317_040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100"/>
              <a:ext cx="2494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1514" name="Object 20"/>
            <p:cNvGraphicFramePr>
              <a:graphicFrameLocks noChangeAspect="1"/>
            </p:cNvGraphicFramePr>
            <p:nvPr/>
          </p:nvGraphicFramePr>
          <p:xfrm>
            <a:off x="3449" y="3521"/>
            <a:ext cx="12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3" name="方程式" r:id="rId6" imgW="927100" imgH="228600" progId="Equation.3">
                    <p:embed/>
                  </p:oleObj>
                </mc:Choice>
                <mc:Fallback>
                  <p:oleObj name="方程式" r:id="rId6" imgW="927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3521"/>
                          <a:ext cx="1296" cy="3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45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BE920C-C737-4336-BD5A-F19E73668C5A}" type="slidenum">
              <a:rPr lang="en-US" sz="1400">
                <a:solidFill>
                  <a:srgbClr val="000000"/>
                </a:solidFill>
              </a:rPr>
              <a:pPr eaLnBrk="1" hangingPunct="1"/>
              <a:t>33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744538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aphicFrame>
        <p:nvGraphicFramePr>
          <p:cNvPr id="21508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69888" y="1370013"/>
          <a:ext cx="5129212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Visio" r:id="rId3" imgW="3738372" imgH="1563929" progId="Visio.Drawing.6">
                  <p:embed/>
                </p:oleObj>
              </mc:Choice>
              <mc:Fallback>
                <p:oleObj name="Visio" r:id="rId3" imgW="3738372" imgH="15639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1370013"/>
                        <a:ext cx="5129212" cy="214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/>
          <p:cNvGraphicFramePr>
            <a:graphicFrameLocks noChangeAspect="1"/>
          </p:cNvGraphicFramePr>
          <p:nvPr/>
        </p:nvGraphicFramePr>
        <p:xfrm>
          <a:off x="369888" y="3511550"/>
          <a:ext cx="5322887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Visio" r:id="rId5" imgW="3871874" imgH="1563929" progId="Visio.Drawing.6">
                  <p:embed/>
                </p:oleObj>
              </mc:Choice>
              <mc:Fallback>
                <p:oleObj name="Visio" r:id="rId5" imgW="3871874" imgH="15639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511550"/>
                        <a:ext cx="5322887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5997575" y="1030288"/>
          <a:ext cx="2444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7" imgW="1320227" imgH="431613" progId="Equation.DSMT4">
                  <p:embed/>
                </p:oleObj>
              </mc:Choice>
              <mc:Fallback>
                <p:oleObj name="Equation" r:id="rId7" imgW="132022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1030288"/>
                        <a:ext cx="24447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5997575" y="2085975"/>
          <a:ext cx="22860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Visio" r:id="rId9" imgW="1415796" imgH="1614526" progId="Visio.Drawing.6">
                  <p:embed/>
                </p:oleObj>
              </mc:Choice>
              <mc:Fallback>
                <p:oleObj name="Visio" r:id="rId9" imgW="1415796" imgH="16145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2085975"/>
                        <a:ext cx="228600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5013325" y="4679950"/>
          <a:ext cx="39179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Visio" r:id="rId11" imgW="3000146" imgH="1563929" progId="Visio.Drawing.6">
                  <p:embed/>
                </p:oleObj>
              </mc:Choice>
              <mc:Fallback>
                <p:oleObj name="Visio" r:id="rId11" imgW="3000146" imgH="15639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4679950"/>
                        <a:ext cx="391795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6112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53A950-C594-435F-943F-8FB2CD6CDEAC}" type="slidenum">
              <a:rPr lang="en-US" sz="1400">
                <a:solidFill>
                  <a:srgbClr val="000000"/>
                </a:solidFill>
              </a:rPr>
              <a:pPr eaLnBrk="1" hangingPunct="1"/>
              <a:t>34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Norton's Theorem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71450" y="1246188"/>
            <a:ext cx="88725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Norton’s equivalent circuit</a:t>
            </a:r>
            <a:r>
              <a:rPr lang="en-US" sz="2400">
                <a:solidFill>
                  <a:srgbClr val="000000"/>
                </a:solidFill>
              </a:rPr>
              <a:t> can be found by transforming the Thevenin equivalent into a current source in parallel with the Thevenin resistance.  Thus, the Norton equivalent circuit is given below.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357188" y="4370388"/>
            <a:ext cx="85185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Formally, Norton’s Theorem states that a linear two terminal resistive circuit can be replaced by an equivalent circuit consisting of a current source </a:t>
            </a:r>
            <a:r>
              <a:rPr lang="en-US" sz="2400" i="1">
                <a:solidFill>
                  <a:srgbClr val="000000"/>
                </a:solidFill>
              </a:rPr>
              <a:t>I</a:t>
            </a:r>
            <a:r>
              <a:rPr lang="en-US" sz="2400" i="1" baseline="-25000">
                <a:solidFill>
                  <a:srgbClr val="000000"/>
                </a:solidFill>
              </a:rPr>
              <a:t>N</a:t>
            </a:r>
            <a:r>
              <a:rPr lang="en-US" sz="2400">
                <a:solidFill>
                  <a:srgbClr val="000000"/>
                </a:solidFill>
              </a:rPr>
              <a:t> in parallel with a resistor </a:t>
            </a:r>
            <a:r>
              <a:rPr lang="en-US" sz="2400" i="1">
                <a:solidFill>
                  <a:srgbClr val="000000"/>
                </a:solidFill>
              </a:rPr>
              <a:t>R</a:t>
            </a:r>
            <a:r>
              <a:rPr lang="en-US" sz="2400" i="1" baseline="-25000">
                <a:solidFill>
                  <a:srgbClr val="000000"/>
                </a:solidFill>
              </a:rPr>
              <a:t>N</a:t>
            </a:r>
            <a:r>
              <a:rPr lang="en-US" sz="2400">
                <a:solidFill>
                  <a:srgbClr val="000000"/>
                </a:solidFill>
              </a:rPr>
              <a:t>, where </a:t>
            </a:r>
            <a:r>
              <a:rPr lang="en-US" sz="2400" i="1">
                <a:solidFill>
                  <a:srgbClr val="000000"/>
                </a:solidFill>
              </a:rPr>
              <a:t>I</a:t>
            </a:r>
            <a:r>
              <a:rPr lang="en-US" sz="2400" i="1" baseline="-25000">
                <a:solidFill>
                  <a:srgbClr val="000000"/>
                </a:solidFill>
              </a:rPr>
              <a:t>N</a:t>
            </a:r>
            <a:r>
              <a:rPr lang="en-US" sz="2400">
                <a:solidFill>
                  <a:srgbClr val="000000"/>
                </a:solidFill>
              </a:rPr>
              <a:t> is the short-circuit current through the terminals, and </a:t>
            </a:r>
            <a:r>
              <a:rPr lang="en-US" sz="2400" i="1">
                <a:solidFill>
                  <a:srgbClr val="000000"/>
                </a:solidFill>
              </a:rPr>
              <a:t>R</a:t>
            </a:r>
            <a:r>
              <a:rPr lang="en-US" sz="2400" i="1" baseline="-25000">
                <a:solidFill>
                  <a:srgbClr val="000000"/>
                </a:solidFill>
              </a:rPr>
              <a:t>N</a:t>
            </a:r>
            <a:r>
              <a:rPr lang="en-US" sz="2400">
                <a:solidFill>
                  <a:srgbClr val="000000"/>
                </a:solidFill>
              </a:rPr>
              <a:t> is the input or equivalent resistance at the terminals when all independent sources are all turned off.</a:t>
            </a:r>
          </a:p>
        </p:txBody>
      </p:sp>
      <p:graphicFrame>
        <p:nvGraphicFramePr>
          <p:cNvPr id="23558" name="Object 12"/>
          <p:cNvGraphicFramePr>
            <a:graphicFrameLocks noChangeAspect="1"/>
          </p:cNvGraphicFramePr>
          <p:nvPr/>
        </p:nvGraphicFramePr>
        <p:xfrm>
          <a:off x="3068638" y="2470150"/>
          <a:ext cx="3144837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Visio" r:id="rId3" imgW="2261006" imgH="1322222" progId="Visio.Drawing.6">
                  <p:embed/>
                </p:oleObj>
              </mc:Choice>
              <mc:Fallback>
                <p:oleObj name="Visio" r:id="rId3" imgW="2261006" imgH="13222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470150"/>
                        <a:ext cx="3144837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0132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7BD99-5FAB-4106-95E5-CF9FC3E1B007}" type="slidenum">
              <a:rPr lang="en-US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2286000" y="3695700"/>
            <a:ext cx="1219200" cy="152400"/>
            <a:chOff x="1680" y="1584"/>
            <a:chExt cx="768" cy="96"/>
          </a:xfrm>
        </p:grpSpPr>
        <p:sp>
          <p:nvSpPr>
            <p:cNvPr id="5146" name="Line 3"/>
            <p:cNvSpPr>
              <a:spLocks noChangeShapeType="1"/>
            </p:cNvSpPr>
            <p:nvPr/>
          </p:nvSpPr>
          <p:spPr bwMode="auto">
            <a:xfrm>
              <a:off x="1680" y="163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7" name="Oval 4"/>
            <p:cNvSpPr>
              <a:spLocks noChangeArrowheads="1"/>
            </p:cNvSpPr>
            <p:nvPr/>
          </p:nvSpPr>
          <p:spPr bwMode="auto">
            <a:xfrm>
              <a:off x="2352" y="158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ar-SA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26" name="Group 5"/>
          <p:cNvGrpSpPr>
            <a:grpSpLocks/>
          </p:cNvGrpSpPr>
          <p:nvPr/>
        </p:nvGrpSpPr>
        <p:grpSpPr bwMode="auto">
          <a:xfrm>
            <a:off x="2286000" y="2476500"/>
            <a:ext cx="1219200" cy="152400"/>
            <a:chOff x="1680" y="1584"/>
            <a:chExt cx="768" cy="96"/>
          </a:xfrm>
        </p:grpSpPr>
        <p:sp>
          <p:nvSpPr>
            <p:cNvPr id="5144" name="Line 6"/>
            <p:cNvSpPr>
              <a:spLocks noChangeShapeType="1"/>
            </p:cNvSpPr>
            <p:nvPr/>
          </p:nvSpPr>
          <p:spPr bwMode="auto">
            <a:xfrm>
              <a:off x="1680" y="163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5" name="Oval 7"/>
            <p:cNvSpPr>
              <a:spLocks noChangeArrowheads="1"/>
            </p:cNvSpPr>
            <p:nvPr/>
          </p:nvSpPr>
          <p:spPr bwMode="auto">
            <a:xfrm>
              <a:off x="2352" y="158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ar-SA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127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676400"/>
          </a:xfrm>
        </p:spPr>
        <p:txBody>
          <a:bodyPr/>
          <a:lstStyle/>
          <a:p>
            <a:pPr eaLnBrk="1" hangingPunct="1"/>
            <a:r>
              <a:rPr lang="en-US" smtClean="0"/>
              <a:t>Independent Sources (Thevenin)</a:t>
            </a:r>
          </a:p>
        </p:txBody>
      </p:sp>
      <p:sp>
        <p:nvSpPr>
          <p:cNvPr id="5128" name="Freeform 9"/>
          <p:cNvSpPr>
            <a:spLocks/>
          </p:cNvSpPr>
          <p:nvPr/>
        </p:nvSpPr>
        <p:spPr bwMode="auto">
          <a:xfrm>
            <a:off x="990600" y="2057400"/>
            <a:ext cx="1879600" cy="2451100"/>
          </a:xfrm>
          <a:custGeom>
            <a:avLst/>
            <a:gdLst>
              <a:gd name="T0" fmla="*/ 152400 w 1184"/>
              <a:gd name="T1" fmla="*/ 342900 h 1544"/>
              <a:gd name="T2" fmla="*/ 1295400 w 1184"/>
              <a:gd name="T3" fmla="*/ 114300 h 1544"/>
              <a:gd name="T4" fmla="*/ 1752600 w 1184"/>
              <a:gd name="T5" fmla="*/ 952500 h 1544"/>
              <a:gd name="T6" fmla="*/ 1143000 w 1184"/>
              <a:gd name="T7" fmla="*/ 1257300 h 1544"/>
              <a:gd name="T8" fmla="*/ 1752600 w 1184"/>
              <a:gd name="T9" fmla="*/ 2019300 h 1544"/>
              <a:gd name="T10" fmla="*/ 381000 w 1184"/>
              <a:gd name="T11" fmla="*/ 2171700 h 1544"/>
              <a:gd name="T12" fmla="*/ 152400 w 1184"/>
              <a:gd name="T13" fmla="*/ 342900 h 15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84" h="1544">
                <a:moveTo>
                  <a:pt x="96" y="216"/>
                </a:moveTo>
                <a:cubicBezTo>
                  <a:pt x="192" y="0"/>
                  <a:pt x="648" y="8"/>
                  <a:pt x="816" y="72"/>
                </a:cubicBezTo>
                <a:cubicBezTo>
                  <a:pt x="984" y="136"/>
                  <a:pt x="1120" y="480"/>
                  <a:pt x="1104" y="600"/>
                </a:cubicBezTo>
                <a:cubicBezTo>
                  <a:pt x="1088" y="720"/>
                  <a:pt x="720" y="680"/>
                  <a:pt x="720" y="792"/>
                </a:cubicBezTo>
                <a:cubicBezTo>
                  <a:pt x="720" y="904"/>
                  <a:pt x="1184" y="1176"/>
                  <a:pt x="1104" y="1272"/>
                </a:cubicBezTo>
                <a:cubicBezTo>
                  <a:pt x="1024" y="1368"/>
                  <a:pt x="408" y="1544"/>
                  <a:pt x="240" y="1368"/>
                </a:cubicBezTo>
                <a:cubicBezTo>
                  <a:pt x="72" y="1192"/>
                  <a:pt x="0" y="432"/>
                  <a:pt x="96" y="21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609600" y="4572000"/>
            <a:ext cx="312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Circuit with independent sources</a:t>
            </a:r>
          </a:p>
        </p:txBody>
      </p:sp>
      <p:sp>
        <p:nvSpPr>
          <p:cNvPr id="5130" name="AutoShape 11"/>
          <p:cNvSpPr>
            <a:spLocks noChangeArrowheads="1"/>
          </p:cNvSpPr>
          <p:nvPr/>
        </p:nvSpPr>
        <p:spPr bwMode="auto">
          <a:xfrm>
            <a:off x="3733800" y="3048000"/>
            <a:ext cx="914400" cy="4572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ar-SA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131" name="Group 24"/>
          <p:cNvGrpSpPr>
            <a:grpSpLocks/>
          </p:cNvGrpSpPr>
          <p:nvPr/>
        </p:nvGrpSpPr>
        <p:grpSpPr bwMode="auto">
          <a:xfrm>
            <a:off x="4800600" y="1905000"/>
            <a:ext cx="3657600" cy="3489325"/>
            <a:chOff x="3024" y="1200"/>
            <a:chExt cx="2304" cy="2198"/>
          </a:xfrm>
        </p:grpSpPr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4032" y="1488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4608" y="15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4032" y="120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</a:rPr>
                <a:t>R</a:t>
              </a:r>
              <a:r>
                <a:rPr lang="en-US" i="1" baseline="-25000">
                  <a:solidFill>
                    <a:srgbClr val="000000"/>
                  </a:solidFill>
                </a:rPr>
                <a:t>Th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>
              <a:off x="3744" y="254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3024" y="18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</a:rPr>
                <a:t>V</a:t>
              </a:r>
              <a:r>
                <a:rPr lang="en-US" i="1" baseline="-25000">
                  <a:solidFill>
                    <a:srgbClr val="000000"/>
                  </a:solidFill>
                </a:rPr>
                <a:t>oc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V="1">
              <a:off x="3744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3744" y="15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4896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ar-SA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896" y="249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ar-SA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360" y="2880"/>
              <a:ext cx="19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</a:rPr>
                <a:t>Thevenin equivalent circuit</a:t>
              </a:r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3456" y="1776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35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37841-038D-4201-829D-E97B6109958E}" type="slidenum">
              <a:rPr lang="en-US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Thevenin </a:t>
            </a:r>
            <a:r>
              <a:rPr lang="en-US" smtClean="0">
                <a:cs typeface="Arial" pitchFamily="34" charset="0"/>
              </a:rPr>
              <a:t>↔ Norton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Any Thevenin equivalent circuit is in turn equivalent to a current source in parallel with a resistor [source transformation]</a:t>
            </a:r>
          </a:p>
          <a:p>
            <a:pPr eaLnBrk="1" hangingPunct="1"/>
            <a:r>
              <a:rPr lang="en-US" smtClean="0"/>
              <a:t>A current source in parallel with a resistor is called a Norton equivalent circuit</a:t>
            </a:r>
          </a:p>
          <a:p>
            <a:pPr eaLnBrk="1" hangingPunct="1"/>
            <a:r>
              <a:rPr lang="en-US" smtClean="0"/>
              <a:t>Finding a Norton equivalent circuit requires essentially the same process as finding a Thevenin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1378673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Lect7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EEE 202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B1EB6-9952-43F4-A4CC-92FFFBA76B21}" type="slidenum">
              <a:rPr lang="en-US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173" name="Group 2"/>
          <p:cNvGrpSpPr>
            <a:grpSpLocks/>
          </p:cNvGrpSpPr>
          <p:nvPr/>
        </p:nvGrpSpPr>
        <p:grpSpPr bwMode="auto">
          <a:xfrm>
            <a:off x="2286000" y="3695700"/>
            <a:ext cx="1219200" cy="152400"/>
            <a:chOff x="1680" y="1584"/>
            <a:chExt cx="768" cy="96"/>
          </a:xfrm>
        </p:grpSpPr>
        <p:sp>
          <p:nvSpPr>
            <p:cNvPr id="7197" name="Line 3"/>
            <p:cNvSpPr>
              <a:spLocks noChangeShapeType="1"/>
            </p:cNvSpPr>
            <p:nvPr/>
          </p:nvSpPr>
          <p:spPr bwMode="auto">
            <a:xfrm>
              <a:off x="1680" y="163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98" name="Oval 4"/>
            <p:cNvSpPr>
              <a:spLocks noChangeArrowheads="1"/>
            </p:cNvSpPr>
            <p:nvPr/>
          </p:nvSpPr>
          <p:spPr bwMode="auto">
            <a:xfrm>
              <a:off x="2352" y="158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ar-SA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174" name="Group 5"/>
          <p:cNvGrpSpPr>
            <a:grpSpLocks/>
          </p:cNvGrpSpPr>
          <p:nvPr/>
        </p:nvGrpSpPr>
        <p:grpSpPr bwMode="auto">
          <a:xfrm>
            <a:off x="2286000" y="2476500"/>
            <a:ext cx="1219200" cy="152400"/>
            <a:chOff x="1680" y="1584"/>
            <a:chExt cx="768" cy="96"/>
          </a:xfrm>
        </p:grpSpPr>
        <p:sp>
          <p:nvSpPr>
            <p:cNvPr id="7195" name="Line 6"/>
            <p:cNvSpPr>
              <a:spLocks noChangeShapeType="1"/>
            </p:cNvSpPr>
            <p:nvPr/>
          </p:nvSpPr>
          <p:spPr bwMode="auto">
            <a:xfrm>
              <a:off x="1680" y="163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96" name="Oval 7"/>
            <p:cNvSpPr>
              <a:spLocks noChangeArrowheads="1"/>
            </p:cNvSpPr>
            <p:nvPr/>
          </p:nvSpPr>
          <p:spPr bwMode="auto">
            <a:xfrm>
              <a:off x="2352" y="158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ar-SA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17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524000"/>
          </a:xfrm>
        </p:spPr>
        <p:txBody>
          <a:bodyPr/>
          <a:lstStyle/>
          <a:p>
            <a:pPr eaLnBrk="1" hangingPunct="1"/>
            <a:r>
              <a:rPr lang="en-US" smtClean="0"/>
              <a:t>Independent Sources</a:t>
            </a:r>
            <a:br>
              <a:rPr lang="en-US" smtClean="0"/>
            </a:br>
            <a:r>
              <a:rPr lang="en-US" smtClean="0"/>
              <a:t>(Norton)</a:t>
            </a:r>
          </a:p>
        </p:txBody>
      </p:sp>
      <p:sp>
        <p:nvSpPr>
          <p:cNvPr id="7176" name="Freeform 9"/>
          <p:cNvSpPr>
            <a:spLocks/>
          </p:cNvSpPr>
          <p:nvPr/>
        </p:nvSpPr>
        <p:spPr bwMode="auto">
          <a:xfrm>
            <a:off x="990600" y="2057400"/>
            <a:ext cx="1879600" cy="2451100"/>
          </a:xfrm>
          <a:custGeom>
            <a:avLst/>
            <a:gdLst>
              <a:gd name="T0" fmla="*/ 152400 w 1184"/>
              <a:gd name="T1" fmla="*/ 342900 h 1544"/>
              <a:gd name="T2" fmla="*/ 1295400 w 1184"/>
              <a:gd name="T3" fmla="*/ 114300 h 1544"/>
              <a:gd name="T4" fmla="*/ 1752600 w 1184"/>
              <a:gd name="T5" fmla="*/ 952500 h 1544"/>
              <a:gd name="T6" fmla="*/ 1143000 w 1184"/>
              <a:gd name="T7" fmla="*/ 1257300 h 1544"/>
              <a:gd name="T8" fmla="*/ 1752600 w 1184"/>
              <a:gd name="T9" fmla="*/ 2019300 h 1544"/>
              <a:gd name="T10" fmla="*/ 381000 w 1184"/>
              <a:gd name="T11" fmla="*/ 2171700 h 1544"/>
              <a:gd name="T12" fmla="*/ 152400 w 1184"/>
              <a:gd name="T13" fmla="*/ 342900 h 15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84" h="1544">
                <a:moveTo>
                  <a:pt x="96" y="216"/>
                </a:moveTo>
                <a:cubicBezTo>
                  <a:pt x="192" y="0"/>
                  <a:pt x="648" y="8"/>
                  <a:pt x="816" y="72"/>
                </a:cubicBezTo>
                <a:cubicBezTo>
                  <a:pt x="984" y="136"/>
                  <a:pt x="1120" y="480"/>
                  <a:pt x="1104" y="600"/>
                </a:cubicBezTo>
                <a:cubicBezTo>
                  <a:pt x="1088" y="720"/>
                  <a:pt x="720" y="680"/>
                  <a:pt x="720" y="792"/>
                </a:cubicBezTo>
                <a:cubicBezTo>
                  <a:pt x="720" y="904"/>
                  <a:pt x="1184" y="1176"/>
                  <a:pt x="1104" y="1272"/>
                </a:cubicBezTo>
                <a:cubicBezTo>
                  <a:pt x="1024" y="1368"/>
                  <a:pt x="408" y="1544"/>
                  <a:pt x="240" y="1368"/>
                </a:cubicBezTo>
                <a:cubicBezTo>
                  <a:pt x="72" y="1192"/>
                  <a:pt x="0" y="432"/>
                  <a:pt x="96" y="21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09600" y="4572000"/>
            <a:ext cx="312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Circuit with one or more independent sources</a:t>
            </a:r>
          </a:p>
        </p:txBody>
      </p:sp>
      <p:sp>
        <p:nvSpPr>
          <p:cNvPr id="7178" name="AutoShape 11"/>
          <p:cNvSpPr>
            <a:spLocks noChangeArrowheads="1"/>
          </p:cNvSpPr>
          <p:nvPr/>
        </p:nvSpPr>
        <p:spPr bwMode="auto">
          <a:xfrm>
            <a:off x="3733800" y="3048000"/>
            <a:ext cx="914400" cy="4572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ar-SA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179" name="Group 27"/>
          <p:cNvGrpSpPr>
            <a:grpSpLocks/>
          </p:cNvGrpSpPr>
          <p:nvPr/>
        </p:nvGrpSpPr>
        <p:grpSpPr bwMode="auto">
          <a:xfrm>
            <a:off x="4800600" y="2438400"/>
            <a:ext cx="3657600" cy="2955925"/>
            <a:chOff x="3024" y="1536"/>
            <a:chExt cx="2304" cy="1862"/>
          </a:xfrm>
        </p:grpSpPr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4704" y="19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</a:rPr>
                <a:t>R</a:t>
              </a:r>
              <a:r>
                <a:rPr lang="en-US" i="1" baseline="-25000">
                  <a:solidFill>
                    <a:srgbClr val="000000"/>
                  </a:solidFill>
                </a:rPr>
                <a:t>Th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3360" y="2880"/>
              <a:ext cx="19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</a:rPr>
                <a:t>Norton equivalent circuit</a:t>
              </a:r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 rot="5400000">
              <a:off x="4272" y="1968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H="1">
              <a:off x="3744" y="158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H="1">
              <a:off x="3744" y="254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3024" y="18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</a:rPr>
                <a:t>I</a:t>
              </a:r>
              <a:r>
                <a:rPr lang="en-US" i="1" baseline="-25000">
                  <a:solidFill>
                    <a:srgbClr val="000000"/>
                  </a:solidFill>
                </a:rPr>
                <a:t>sc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3744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4896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ar-SA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4896" y="249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ar-SA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4560" y="23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4560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191" name="Group 23"/>
            <p:cNvGrpSpPr>
              <a:grpSpLocks/>
            </p:cNvGrpSpPr>
            <p:nvPr/>
          </p:nvGrpSpPr>
          <p:grpSpPr bwMode="auto">
            <a:xfrm>
              <a:off x="3456" y="1776"/>
              <a:ext cx="576" cy="576"/>
              <a:chOff x="3792" y="2448"/>
              <a:chExt cx="576" cy="576"/>
            </a:xfrm>
          </p:grpSpPr>
          <p:sp>
            <p:nvSpPr>
              <p:cNvPr id="7193" name="Oval 24"/>
              <p:cNvSpPr>
                <a:spLocks noChangeArrowheads="1"/>
              </p:cNvSpPr>
              <p:nvPr/>
            </p:nvSpPr>
            <p:spPr bwMode="auto">
              <a:xfrm>
                <a:off x="3792" y="2448"/>
                <a:ext cx="576" cy="5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ar-SA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94" name="Line 25"/>
              <p:cNvSpPr>
                <a:spLocks noChangeShapeType="1"/>
              </p:cNvSpPr>
              <p:nvPr/>
            </p:nvSpPr>
            <p:spPr bwMode="auto">
              <a:xfrm flipV="1">
                <a:off x="4080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192" name="Line 26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87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88926" y="914400"/>
            <a:ext cx="84740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Suppose Network 2 is detached from Network 1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we </a:t>
            </a:r>
            <a:r>
              <a:rPr lang="en-US" dirty="0">
                <a:latin typeface="Arial" pitchFamily="34" charset="0"/>
                <a:cs typeface="Arial" pitchFamily="34" charset="0"/>
              </a:rPr>
              <a:t>focus temporarily only on Network 1</a:t>
            </a:r>
            <a:r>
              <a:rPr lang="en-US" dirty="0"/>
              <a:t>.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514600" y="3124200"/>
            <a:ext cx="1905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ar-SA" b="0"/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2514600" y="3216275"/>
            <a:ext cx="1858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Network 1</a:t>
            </a:r>
            <a:endParaRPr lang="en-US" dirty="0"/>
          </a:p>
        </p:txBody>
      </p:sp>
      <p:sp>
        <p:nvSpPr>
          <p:cNvPr id="4103" name="Line 10"/>
          <p:cNvSpPr>
            <a:spLocks noChangeShapeType="1"/>
          </p:cNvSpPr>
          <p:nvPr/>
        </p:nvSpPr>
        <p:spPr bwMode="auto">
          <a:xfrm>
            <a:off x="44196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11"/>
          <p:cNvSpPr>
            <a:spLocks noChangeShapeType="1"/>
          </p:cNvSpPr>
          <p:nvPr/>
        </p:nvSpPr>
        <p:spPr bwMode="auto">
          <a:xfrm>
            <a:off x="44196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410200" y="2971800"/>
            <a:ext cx="32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b="0">
                <a:cs typeface="Times New Roman" pitchFamily="18" charset="0"/>
              </a:rPr>
              <a:t>•</a:t>
            </a:r>
            <a:endParaRPr lang="en-US" sz="3200" b="0"/>
          </a:p>
        </p:txBody>
      </p:sp>
      <p:sp>
        <p:nvSpPr>
          <p:cNvPr id="4106" name="Text Box 13"/>
          <p:cNvSpPr txBox="1">
            <a:spLocks noChangeArrowheads="1"/>
          </p:cNvSpPr>
          <p:nvPr/>
        </p:nvSpPr>
        <p:spPr bwMode="auto">
          <a:xfrm>
            <a:off x="5410200" y="3581400"/>
            <a:ext cx="32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b="0">
                <a:cs typeface="Times New Roman" pitchFamily="18" charset="0"/>
              </a:rPr>
              <a:t>•</a:t>
            </a:r>
            <a:endParaRPr lang="en-US" sz="3200" b="0"/>
          </a:p>
        </p:txBody>
      </p:sp>
      <p:sp>
        <p:nvSpPr>
          <p:cNvPr id="4107" name="Text Box 14"/>
          <p:cNvSpPr txBox="1">
            <a:spLocks noChangeArrowheads="1"/>
          </p:cNvSpPr>
          <p:nvPr/>
        </p:nvSpPr>
        <p:spPr bwMode="auto">
          <a:xfrm>
            <a:off x="5575300" y="30321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/>
              <a:t>A</a:t>
            </a:r>
          </a:p>
        </p:txBody>
      </p:sp>
      <p:sp>
        <p:nvSpPr>
          <p:cNvPr id="4108" name="Text Box 15"/>
          <p:cNvSpPr txBox="1">
            <a:spLocks noChangeArrowheads="1"/>
          </p:cNvSpPr>
          <p:nvPr/>
        </p:nvSpPr>
        <p:spPr bwMode="auto">
          <a:xfrm>
            <a:off x="5589588" y="36417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/>
              <a:t>B</a:t>
            </a:r>
          </a:p>
        </p:txBody>
      </p:sp>
      <p:sp>
        <p:nvSpPr>
          <p:cNvPr id="4109" name="Text Box 16"/>
          <p:cNvSpPr txBox="1">
            <a:spLocks noChangeArrowheads="1"/>
          </p:cNvSpPr>
          <p:nvPr/>
        </p:nvSpPr>
        <p:spPr bwMode="auto">
          <a:xfrm>
            <a:off x="1889125" y="4308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ar-SA" b="0"/>
          </a:p>
        </p:txBody>
      </p:sp>
      <p:sp>
        <p:nvSpPr>
          <p:cNvPr id="4110" name="Text Box 17"/>
          <p:cNvSpPr txBox="1">
            <a:spLocks noChangeArrowheads="1"/>
          </p:cNvSpPr>
          <p:nvPr/>
        </p:nvSpPr>
        <p:spPr bwMode="auto">
          <a:xfrm>
            <a:off x="1812925" y="4281488"/>
            <a:ext cx="46105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Figure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2: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Network 1, open-circuited.</a:t>
            </a:r>
          </a:p>
        </p:txBody>
      </p:sp>
      <p:sp>
        <p:nvSpPr>
          <p:cNvPr id="4111" name="Text Box 18"/>
          <p:cNvSpPr txBox="1">
            <a:spLocks noChangeArrowheads="1"/>
          </p:cNvSpPr>
          <p:nvPr/>
        </p:nvSpPr>
        <p:spPr bwMode="auto">
          <a:xfrm>
            <a:off x="288926" y="5173295"/>
            <a:ext cx="88550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Network 1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may contains many meshes, resistors, voltage sources and current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sourcess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12" name="Text Box 19"/>
          <p:cNvSpPr txBox="1">
            <a:spLocks noChangeArrowheads="1"/>
          </p:cNvSpPr>
          <p:nvPr/>
        </p:nvSpPr>
        <p:spPr bwMode="auto">
          <a:xfrm>
            <a:off x="288925" y="6210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86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4600" y="1676400"/>
            <a:ext cx="3429000" cy="1189038"/>
            <a:chOff x="2514600" y="1676400"/>
            <a:chExt cx="3429000" cy="1189038"/>
          </a:xfrm>
        </p:grpSpPr>
        <p:sp>
          <p:nvSpPr>
            <p:cNvPr id="5122" name="Rectangle 4"/>
            <p:cNvSpPr>
              <a:spLocks noChangeArrowheads="1"/>
            </p:cNvSpPr>
            <p:nvPr/>
          </p:nvSpPr>
          <p:spPr bwMode="auto">
            <a:xfrm>
              <a:off x="2514600" y="1828800"/>
              <a:ext cx="1905000" cy="914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ar-SA" b="0"/>
            </a:p>
          </p:txBody>
        </p:sp>
        <p:sp>
          <p:nvSpPr>
            <p:cNvPr id="5123" name="Text Box 5"/>
            <p:cNvSpPr txBox="1">
              <a:spLocks noChangeArrowheads="1"/>
            </p:cNvSpPr>
            <p:nvPr/>
          </p:nvSpPr>
          <p:spPr bwMode="auto">
            <a:xfrm>
              <a:off x="2514600" y="1920875"/>
              <a:ext cx="169444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dirty="0" smtClean="0">
                  <a:latin typeface="Arial" pitchFamily="34" charset="0"/>
                  <a:cs typeface="Arial" pitchFamily="34" charset="0"/>
                </a:rPr>
                <a:t>Network1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4" name="Line 6"/>
            <p:cNvSpPr>
              <a:spLocks noChangeShapeType="1"/>
            </p:cNvSpPr>
            <p:nvPr/>
          </p:nvSpPr>
          <p:spPr bwMode="auto">
            <a:xfrm>
              <a:off x="4419600" y="19812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Line 7"/>
            <p:cNvSpPr>
              <a:spLocks noChangeShapeType="1"/>
            </p:cNvSpPr>
            <p:nvPr/>
          </p:nvSpPr>
          <p:spPr bwMode="auto">
            <a:xfrm>
              <a:off x="4419600" y="25908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Text Box 8"/>
            <p:cNvSpPr txBox="1">
              <a:spLocks noChangeArrowheads="1"/>
            </p:cNvSpPr>
            <p:nvPr/>
          </p:nvSpPr>
          <p:spPr bwMode="auto">
            <a:xfrm>
              <a:off x="5410200" y="1676400"/>
              <a:ext cx="32702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3200" b="0"/>
                <a:t>•</a:t>
              </a:r>
            </a:p>
          </p:txBody>
        </p:sp>
        <p:sp>
          <p:nvSpPr>
            <p:cNvPr id="5127" name="Text Box 9"/>
            <p:cNvSpPr txBox="1">
              <a:spLocks noChangeArrowheads="1"/>
            </p:cNvSpPr>
            <p:nvPr/>
          </p:nvSpPr>
          <p:spPr bwMode="auto">
            <a:xfrm>
              <a:off x="5410200" y="2286000"/>
              <a:ext cx="32702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3200" b="0"/>
                <a:t>•</a:t>
              </a:r>
            </a:p>
          </p:txBody>
        </p:sp>
        <p:sp>
          <p:nvSpPr>
            <p:cNvPr id="5128" name="Text Box 10"/>
            <p:cNvSpPr txBox="1">
              <a:spLocks noChangeArrowheads="1"/>
            </p:cNvSpPr>
            <p:nvPr/>
          </p:nvSpPr>
          <p:spPr bwMode="auto">
            <a:xfrm>
              <a:off x="5575300" y="1736725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A</a:t>
              </a:r>
            </a:p>
          </p:txBody>
        </p:sp>
        <p:sp>
          <p:nvSpPr>
            <p:cNvPr id="5129" name="Text Box 11"/>
            <p:cNvSpPr txBox="1">
              <a:spLocks noChangeArrowheads="1"/>
            </p:cNvSpPr>
            <p:nvPr/>
          </p:nvSpPr>
          <p:spPr bwMode="auto">
            <a:xfrm>
              <a:off x="5589588" y="2346325"/>
              <a:ext cx="3540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B</a:t>
              </a:r>
            </a:p>
          </p:txBody>
        </p:sp>
      </p:grp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365125" y="3089275"/>
            <a:ext cx="86264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Now place a voltmeter across terminals A-B and</a:t>
            </a: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read the voltage.  We call this the open-circuit voltage.</a:t>
            </a:r>
          </a:p>
          <a:p>
            <a:pPr eaLnBrk="1" hangingPunct="1"/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No matter how complicated Network 1 is, we read one</a:t>
            </a: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voltage.  It is either positive at A, (with respect to B)</a:t>
            </a: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or negative at A.</a:t>
            </a:r>
          </a:p>
          <a:p>
            <a:pPr eaLnBrk="1" hangingPunct="1"/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We call this voltage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and we also call it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THEVENIN</a:t>
            </a:r>
            <a:r>
              <a:rPr lang="en-US" dirty="0">
                <a:latin typeface="Arial" pitchFamily="34" charset="0"/>
                <a:cs typeface="Arial" pitchFamily="34" charset="0"/>
              </a:rPr>
              <a:t> =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365125" y="6286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15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21001" y="1600200"/>
            <a:ext cx="845820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We now deactivate all sources of Network 1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To deactivate a voltage source, we remove</a:t>
            </a: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    the source and replace it with a short circuit.</a:t>
            </a:r>
          </a:p>
          <a:p>
            <a:pPr eaLnBrk="1" hangingPunct="1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To deactivate a current source, we remove </a:t>
            </a: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    the source.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1001" y="5346700"/>
            <a:ext cx="322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542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17525" y="1412875"/>
            <a:ext cx="45897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Consider the following circuit.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19398"/>
              </p:ext>
            </p:extLst>
          </p:nvPr>
        </p:nvGraphicFramePr>
        <p:xfrm>
          <a:off x="1524000" y="1828800"/>
          <a:ext cx="5410200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SmartDraw" r:id="rId3" imgW="4046220" imgH="2327148" progId="SmartDraw.2">
                  <p:embed/>
                </p:oleObj>
              </mc:Choice>
              <mc:Fallback>
                <p:oleObj name="SmartDraw" r:id="rId3" imgW="4046220" imgH="232714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5410200" cy="311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990600" y="5146675"/>
            <a:ext cx="7883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Figure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:  A typical circuit with independent sources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98525" y="5756275"/>
            <a:ext cx="7396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How do we deactivate the sources of this circuit?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41325" y="62103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495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39656" y="304800"/>
            <a:ext cx="80947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When the sources are deactivated the circuit appears</a:t>
            </a: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as in Figure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342635"/>
              </p:ext>
            </p:extLst>
          </p:nvPr>
        </p:nvGraphicFramePr>
        <p:xfrm>
          <a:off x="1828800" y="1234120"/>
          <a:ext cx="5590099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SmartDraw" r:id="rId3" imgW="3657600" imgH="1764720" progId="SmartDraw.2">
                  <p:embed/>
                </p:oleObj>
              </mc:Choice>
              <mc:Fallback>
                <p:oleObj name="SmartDraw" r:id="rId3" imgW="3657600" imgH="17647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34120"/>
                        <a:ext cx="5590099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41325" y="4230468"/>
            <a:ext cx="84773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Figure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dirty="0">
                <a:latin typeface="Arial" pitchFamily="34" charset="0"/>
                <a:cs typeface="Arial" pitchFamily="34" charset="0"/>
              </a:rPr>
              <a:t>: Circuit of Figure 10.3 with sources deactivated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16032" y="4977706"/>
            <a:ext cx="892796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US" sz="2300" dirty="0">
                <a:latin typeface="Arial" pitchFamily="34" charset="0"/>
                <a:cs typeface="Arial" pitchFamily="34" charset="0"/>
              </a:rPr>
              <a:t>Now place an ohmmeter across A-B and read the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resistance. If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3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= R</a:t>
            </a:r>
            <a:r>
              <a:rPr lang="en-US" sz="23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= R</a:t>
            </a:r>
            <a:r>
              <a:rPr lang="en-US" sz="23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= 20 </a:t>
            </a:r>
            <a:r>
              <a:rPr lang="en-US" sz="2300" dirty="0">
                <a:latin typeface="Arial" pitchFamily="34" charset="0"/>
                <a:cs typeface="Arial" pitchFamily="34" charset="0"/>
                <a:sym typeface="Symbol" pitchFamily="18" charset="2"/>
              </a:rPr>
              <a:t>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and R</a:t>
            </a:r>
            <a:r>
              <a:rPr lang="en-US" sz="23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=10 </a:t>
            </a:r>
            <a:r>
              <a:rPr lang="en-US" sz="2300" dirty="0">
                <a:latin typeface="Arial" pitchFamily="34" charset="0"/>
                <a:cs typeface="Arial" pitchFamily="34" charset="0"/>
                <a:sym typeface="Symbol" pitchFamily="18" charset="2"/>
              </a:rPr>
              <a:t> then the meter reads 10 .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88925" y="6362700"/>
            <a:ext cx="301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772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1828800" y="3048000"/>
            <a:ext cx="4953000" cy="2514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SA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74957" y="457200"/>
            <a:ext cx="84642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We call the ohmmeter reading, under these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conditions, R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THEVENIN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and shorten this to R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latin typeface="Arial" pitchFamily="34" charset="0"/>
                <a:cs typeface="Arial" pitchFamily="34" charset="0"/>
              </a:rPr>
              <a:t>.  Therefore,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important </a:t>
            </a:r>
            <a:r>
              <a:rPr lang="en-US" dirty="0">
                <a:latin typeface="Arial" pitchFamily="34" charset="0"/>
                <a:cs typeface="Arial" pitchFamily="34" charset="0"/>
              </a:rPr>
              <a:t>results are that we can replace Network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 with </a:t>
            </a:r>
            <a:r>
              <a:rPr lang="en-US" dirty="0">
                <a:latin typeface="Arial" pitchFamily="34" charset="0"/>
                <a:cs typeface="Arial" pitchFamily="34" charset="0"/>
              </a:rPr>
              <a:t>the following network.</a:t>
            </a: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512662"/>
              </p:ext>
            </p:extLst>
          </p:nvPr>
        </p:nvGraphicFramePr>
        <p:xfrm>
          <a:off x="2362200" y="2971800"/>
          <a:ext cx="35814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SmartDraw" r:id="rId3" imgW="2171700" imgH="1545336" progId="SmartDraw.2">
                  <p:embed/>
                </p:oleObj>
              </mc:Choice>
              <mc:Fallback>
                <p:oleObj name="SmartDraw" r:id="rId3" imgW="2171700" imgH="154533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3581400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381432" y="5824835"/>
            <a:ext cx="6152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Figure </a:t>
            </a:r>
            <a:r>
              <a:rPr lang="en-US" dirty="0" smtClean="0"/>
              <a:t>5</a:t>
            </a:r>
            <a:r>
              <a:rPr lang="en-US" dirty="0"/>
              <a:t>:  The </a:t>
            </a:r>
            <a:r>
              <a:rPr lang="en-US" dirty="0" err="1"/>
              <a:t>Thevenin</a:t>
            </a:r>
            <a:r>
              <a:rPr lang="en-US" dirty="0"/>
              <a:t> equivalent structure.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365125" y="6286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059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1247</Words>
  <Application>Microsoft Office PowerPoint</Application>
  <PresentationFormat>On-screen Show (4:3)</PresentationFormat>
  <Paragraphs>189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Office Theme</vt:lpstr>
      <vt:lpstr>預設簡報設計</vt:lpstr>
      <vt:lpstr>Default Design</vt:lpstr>
      <vt:lpstr>1_Default Design</vt:lpstr>
      <vt:lpstr>SmartDraw</vt:lpstr>
      <vt:lpstr>Equation</vt:lpstr>
      <vt:lpstr>方程式</vt:lpstr>
      <vt:lpstr>Visio</vt:lpstr>
      <vt:lpstr>THEVENIN &amp; NORTON THEOREMS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Norton's Theorem</vt:lpstr>
      <vt:lpstr>Independent Sources (Thevenin)</vt:lpstr>
      <vt:lpstr>Thevenin ↔ Norton</vt:lpstr>
      <vt:lpstr>Independent Sources (Norton)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2015-04-12T19:24:51Z</dcterms:created>
  <dcterms:modified xsi:type="dcterms:W3CDTF">2015-04-14T15:53:04Z</dcterms:modified>
</cp:coreProperties>
</file>