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2" r:id="rId6"/>
    <p:sldId id="259" r:id="rId7"/>
    <p:sldId id="263" r:id="rId8"/>
    <p:sldId id="264" r:id="rId9"/>
    <p:sldId id="265" r:id="rId10"/>
    <p:sldId id="266" r:id="rId11"/>
    <p:sldId id="269" r:id="rId12"/>
    <p:sldId id="302" r:id="rId13"/>
    <p:sldId id="267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303" r:id="rId22"/>
    <p:sldId id="278" r:id="rId23"/>
    <p:sldId id="304" r:id="rId24"/>
    <p:sldId id="290" r:id="rId25"/>
    <p:sldId id="292" r:id="rId26"/>
    <p:sldId id="293" r:id="rId27"/>
    <p:sldId id="294" r:id="rId28"/>
    <p:sldId id="295" r:id="rId29"/>
    <p:sldId id="299" r:id="rId30"/>
    <p:sldId id="305" r:id="rId31"/>
    <p:sldId id="307" r:id="rId32"/>
    <p:sldId id="308" r:id="rId33"/>
  </p:sldIdLst>
  <p:sldSz cx="12192000" cy="6858000"/>
  <p:notesSz cx="6858000" cy="9144000"/>
  <p:defaultTextStyle>
    <a:defPPr rtl="0">
      <a:defRPr lang="th-th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77" d="100"/>
          <a:sy n="77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th-TH" b="1" dirty="0">
              <a:solidFill>
                <a:schemeClr val="bg1"/>
              </a:solidFill>
            </a:rPr>
            <a:t>เพื่อวิเคราะห์และออกแบบระบบฐานข้อมูลระบบการจัดตารางการใช้รถขององค์กร</a:t>
          </a:r>
          <a:r>
            <a:rPr lang="th-TH" noProof="1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n-US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th-TH" noProof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th-TH" b="1" dirty="0"/>
            <a:t>เพื่อพัฒนาเว็บไซต์ระบบการจองรถในองค์กร</a:t>
          </a:r>
          <a:endParaRPr lang="th-TH" b="1" noProof="1">
            <a:latin typeface="Leelawadee" panose="020B0502040204020203" pitchFamily="34" charset="-34"/>
            <a:cs typeface="Leelawadee" panose="020B0502040204020203" pitchFamily="34" charset="-34"/>
          </a:endParaRP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n-US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2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2"/>
      <dgm:spPr/>
    </dgm:pt>
    <dgm:pt modelId="{429CABD1-4116-474B-81BF-735E2CA9DD00}" type="pres">
      <dgm:prSet presAssocID="{7E5AA53B-3EEE-4DE4-BB81-9044890C2946}" presName="dstNode" presStyleLbl="node1" presStyleIdx="0" presStyleCnt="2"/>
      <dgm:spPr/>
    </dgm:pt>
    <dgm:pt modelId="{58319267-C71E-43C9-94E1-827D0616C7A7}" type="pres">
      <dgm:prSet presAssocID="{6750AC01-D39D-4F3A-9DC8-2A211EE986A2}" presName="text_1" presStyleLbl="node1" presStyleIdx="0" presStyleCnt="2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2"/>
      <dgm:spPr/>
    </dgm:pt>
    <dgm:pt modelId="{95DE6538-27BD-44AF-A1A8-CA8F6B10FDD2}" type="pres">
      <dgm:prSet presAssocID="{0BEF68B8-1228-47BB-83B5-7B9CD1E3F84E}" presName="text_2" presStyleLbl="node1" presStyleIdx="1" presStyleCnt="2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2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00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22225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655140" y="509144"/>
          <a:ext cx="6180307" cy="10181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8153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b="1" kern="1200" dirty="0">
              <a:solidFill>
                <a:schemeClr val="bg1"/>
              </a:solidFill>
            </a:rPr>
            <a:t>เพื่อวิเคราะห์และออกแบบระบบฐานข้อมูลระบบการจัดตารางการใช้รถขององค์กร</a:t>
          </a:r>
          <a:r>
            <a:rPr lang="th-TH" sz="2600" kern="1200" noProof="1">
              <a:solidFill>
                <a:schemeClr val="bg1"/>
              </a:solidFill>
              <a:latin typeface="Leelawadee" panose="020B0502040204020203" pitchFamily="34" charset="-34"/>
              <a:cs typeface="Leelawadee" panose="020B0502040204020203" pitchFamily="34" charset="-34"/>
            </a:rPr>
            <a:t>	</a:t>
          </a:r>
        </a:p>
      </dsp:txBody>
      <dsp:txXfrm>
        <a:off x="655140" y="509144"/>
        <a:ext cx="6180307" cy="1018145"/>
      </dsp:txXfrm>
    </dsp:sp>
    <dsp:sp modelId="{07CB3071-D555-47DA-A36A-69EB91531FD8}">
      <dsp:nvSpPr>
        <dsp:cNvPr id="0" name=""/>
        <dsp:cNvSpPr/>
      </dsp:nvSpPr>
      <dsp:spPr>
        <a:xfrm>
          <a:off x="18799" y="381875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5140" y="2036648"/>
          <a:ext cx="6180307" cy="10181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8153" tIns="66040" rIns="66040" bIns="66040" numCol="1" spcCol="1270" rtlCol="0" anchor="ctr" anchorCtr="0">
          <a:noAutofit/>
        </a:bodyPr>
        <a:lstStyle/>
        <a:p>
          <a:pPr marL="0" lvl="0" indent="0" algn="l" defTabSz="11557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600" b="1" kern="1200" dirty="0"/>
            <a:t>เพื่อพัฒนาเว็บไซต์ระบบการจองรถในองค์กร</a:t>
          </a:r>
          <a:endParaRPr lang="th-TH" sz="2600" b="1" kern="1200" noProof="1">
            <a:latin typeface="Leelawadee" panose="020B0502040204020203" pitchFamily="34" charset="-34"/>
            <a:cs typeface="Leelawadee" panose="020B0502040204020203" pitchFamily="34" charset="-34"/>
          </a:endParaRPr>
        </a:p>
      </dsp:txBody>
      <dsp:txXfrm>
        <a:off x="655140" y="2036648"/>
        <a:ext cx="6180307" cy="1018145"/>
      </dsp:txXfrm>
    </dsp:sp>
    <dsp:sp modelId="{3F8116AC-FAC3-4E95-9865-93CCFEB191B9}">
      <dsp:nvSpPr>
        <dsp:cNvPr id="0" name=""/>
        <dsp:cNvSpPr/>
      </dsp:nvSpPr>
      <dsp:spPr>
        <a:xfrm>
          <a:off x="18799" y="1909379"/>
          <a:ext cx="1272682" cy="127268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>
            <a:extLst>
              <a:ext uri="{FF2B5EF4-FFF2-40B4-BE49-F238E27FC236}">
                <a16:creationId xmlns:a16="http://schemas.microsoft.com/office/drawing/2014/main" id="{56B3CB39-FF15-4D6E-8344-44919AE712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04E5463-065D-40FD-9F4D-22E68F8B26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C93B6-9E86-434C-8F24-7DC9E8E7F98D}" type="datetimeFigureOut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09/12/64</a:t>
            </a:fld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2331EB7-EBDC-491A-8749-D32AEAB426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A11E32E0-5C40-424C-9C36-960DA2A6D7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2B8E6-B189-4171-BB45-F711A4F33061}" type="slidenum">
              <a:rPr lang="th-TH" smtClean="0">
                <a:latin typeface="Leelawadee" panose="020B0502040204020203" pitchFamily="34" charset="-34"/>
                <a:cs typeface="Leelawadee" panose="020B0502040204020203" pitchFamily="34" charset="-34"/>
              </a:rPr>
              <a:t>‹#›</a:t>
            </a:fld>
            <a:endParaRPr lang="th-TH"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827283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A1FABB86-3649-40B1-A648-C3264BFB4BEA}" type="datetimeFigureOut">
              <a:rPr lang="th-TH" noProof="0" smtClean="0"/>
              <a:pPr/>
              <a:t>09/12/64</a:t>
            </a:fld>
            <a:endParaRPr lang="th-TH" noProof="0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 noProof="0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noProof="0"/>
              <a:t>แก้ไขสไตล์ของข้อความต้นแบบ</a:t>
            </a:r>
          </a:p>
          <a:p>
            <a:pPr lvl="1"/>
            <a:r>
              <a:rPr lang="th-TH" noProof="0"/>
              <a:t>ระดับที่สอง</a:t>
            </a:r>
          </a:p>
          <a:p>
            <a:pPr lvl="2"/>
            <a:r>
              <a:rPr lang="th-TH" noProof="0"/>
              <a:t>ระดับที่สาม</a:t>
            </a:r>
          </a:p>
          <a:p>
            <a:pPr lvl="3"/>
            <a:r>
              <a:rPr lang="th-TH" noProof="0"/>
              <a:t>ระดับที่สี่</a:t>
            </a:r>
          </a:p>
          <a:p>
            <a:pPr lvl="4"/>
            <a:r>
              <a:rPr lang="th-TH" noProof="0"/>
              <a:t>ระดับที่ห้า</a:t>
            </a:r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1581BE6C-F28C-4EF0-9E2F-3BE215FCE533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2746202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8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Leelawadee" panose="020B0502040204020203" pitchFamily="34" charset="-34"/>
        <a:ea typeface="+mn-ea"/>
        <a:cs typeface="Leelawadee" panose="020B0502040204020203" pitchFamily="34" charset="-34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BE6C-F28C-4EF0-9E2F-3BE215FCE533}" type="slidenum">
              <a:rPr lang="th-TH" smtClean="0"/>
              <a:pPr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81041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1BE6C-F28C-4EF0-9E2F-3BE215FCE533}" type="slidenum">
              <a:rPr lang="th-TH" smtClean="0"/>
              <a:pPr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215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h-TH" noProof="0"/>
              <a:t>คลิกเพื่อแก้ไขสไตล์คำบรรยายต้นแบบ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5DED39B-462E-47A9-8BE4-4C18D14D9954}" type="datetime1">
              <a:rPr lang="th-TH" noProof="0" smtClean="0"/>
              <a:t>09/12/64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ชื่อเรื่อง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3763A7-F0EF-46D7-B36C-817EFBB39D67}" type="datetime1">
              <a:rPr lang="th-TH" noProof="0" smtClean="0"/>
              <a:t>09/12/64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08D96BC-9F7A-43B8-A0CA-F7E6FE70F9CC}" type="datetime1">
              <a:rPr lang="th-TH" noProof="0" smtClean="0"/>
              <a:t>09/12/64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5DFFFA-D0D6-439E-BB80-B31EDC85ABD9}" type="datetime1">
              <a:rPr lang="th-TH" noProof="0" smtClean="0"/>
              <a:t>09/12/64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FC70A38-9189-432E-9610-15E5C626990C}" type="datetime1">
              <a:rPr lang="th-TH" noProof="0" smtClean="0"/>
              <a:t>09/12/64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3CD535-9382-4CEA-853D-E47CDA214E0A}" type="datetime1">
              <a:rPr lang="th-TH" noProof="0" smtClean="0"/>
              <a:t>09/12/64</a:t>
            </a:fld>
            <a:endParaRPr lang="th-TH" noProof="0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สี่เหลี่ยมผืนผ้า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D6843-0621-408B-917A-36B32B83F3DC}" type="datetime1">
              <a:rPr lang="th-TH" noProof="0" smtClean="0"/>
              <a:t>09/12/64</a:t>
            </a:fld>
            <a:endParaRPr lang="th-TH" noProof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57B125-C48E-4B2F-854E-BED3CF6528B2}" type="datetime1">
              <a:rPr lang="th-TH" noProof="0" smtClean="0"/>
              <a:t>09/12/64</a:t>
            </a:fld>
            <a:endParaRPr lang="th-TH" noProof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  <p:sp>
        <p:nvSpPr>
          <p:cNvPr id="7" name="สี่เหลี่ยมผืนผ้า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B64832-21EB-4E3A-B6F4-606C3FA2FC5A}" type="datetime1">
              <a:rPr lang="th-TH" noProof="0" smtClean="0"/>
              <a:t>09/12/64</a:t>
            </a:fld>
            <a:endParaRPr lang="th-TH" noProof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6ECDBD2-712F-4608-962E-9F2A6377B499}" type="datetime1">
              <a:rPr lang="th-TH" noProof="0" smtClean="0"/>
              <a:t>09/12/64</a:t>
            </a:fld>
            <a:endParaRPr lang="th-TH" noProof="0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th-TH" noProof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h-TH" noProof="0"/>
              <a:t>คลิกไอคอนเพื่อเพิ่มรูปภาพ</a:t>
            </a:r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h-TH" noProof="0"/>
              <a:t>แก้ไขสไตล์ข้อความต้นแบบ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118696-5D28-4DE8-B41A-D2510EBADD77}" type="datetime1">
              <a:rPr lang="th-TH" noProof="0" smtClean="0"/>
              <a:t>09/12/64</a:t>
            </a:fld>
            <a:endParaRPr lang="th-TH" noProof="0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h-TH" noProof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h-TH" noProof="0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h-TH" noProof="0"/>
              <a:t>แก้ไขสไตล์ข้อความต้นแบบ</a:t>
            </a:r>
          </a:p>
          <a:p>
            <a:pPr lvl="1" rtl="0"/>
            <a:r>
              <a:rPr lang="th-TH" noProof="0"/>
              <a:t>ระดับที่สอง</a:t>
            </a:r>
          </a:p>
          <a:p>
            <a:pPr lvl="2" rtl="0"/>
            <a:r>
              <a:rPr lang="th-TH" noProof="0"/>
              <a:t>ระดับที่สาม</a:t>
            </a:r>
          </a:p>
          <a:p>
            <a:pPr lvl="3" rtl="0"/>
            <a:r>
              <a:rPr lang="th-TH" noProof="0"/>
              <a:t>ระดับที่สี่</a:t>
            </a:r>
          </a:p>
          <a:p>
            <a:pPr lvl="4" rtl="0"/>
            <a:r>
              <a:rPr lang="th-TH" noProof="0"/>
              <a:t>ระดับที่ห้า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22D64E06-079A-440C-B9EB-C9D6A73C13EF}" type="datetime1">
              <a:rPr lang="th-TH" noProof="0" smtClean="0"/>
              <a:t>09/12/64</a:t>
            </a:fld>
            <a:endParaRPr lang="th-TH" noProof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th-TH" noProof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D57F1E4F-1CFF-5643-939E-217C01CDF565}" type="slidenum">
              <a:rPr lang="th-TH" noProof="0" smtClean="0"/>
              <a:pPr/>
              <a:t>‹#›</a:t>
            </a:fld>
            <a:endParaRPr lang="th-TH" noProof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สี่เหลี่ยมผืนผ้า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สี่เหลี่ยมผืนผ้า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http://www.nation.ac.th/images/logo_nation_u.png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สี่เหลี่ยมผืนผ้า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>
              <a:latin typeface="Leelawadee" panose="020B0502040204020203" pitchFamily="34" charset="-34"/>
            </a:endParaRPr>
          </a:p>
        </p:txBody>
      </p:sp>
      <p:pic>
        <p:nvPicPr>
          <p:cNvPr id="7" name="รูปภาพ 6" descr="การเชื่อมต่อแบบดิจิทัล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8025" y="0"/>
            <a:ext cx="12191980" cy="6857990"/>
          </a:xfrm>
          <a:prstGeom prst="rect">
            <a:avLst/>
          </a:prstGeom>
        </p:spPr>
      </p:pic>
      <p:grpSp>
        <p:nvGrpSpPr>
          <p:cNvPr id="17" name="กลุ่ม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สี่เหลี่ยมผืนผ้า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สี่เหลี่ยมผืนผ้า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r>
              <a:rPr lang="th-TH" sz="6000" b="1" dirty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H SarabunPSK" panose="020B0500040200020003" pitchFamily="34" charset="-34"/>
              </a:rPr>
              <a:t>ระบบการจองรถในองค์กร</a:t>
            </a:r>
            <a:endParaRPr lang="en-US" sz="6000" dirty="0">
              <a:solidFill>
                <a:schemeClr val="bg1"/>
              </a:solidFill>
              <a:effectLst/>
              <a:latin typeface="+mj-lt"/>
              <a:ea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sp>
        <p:nvSpPr>
          <p:cNvPr id="3" name="คำบรรยาย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th-TH" dirty="0">
                <a:solidFill>
                  <a:srgbClr val="7CEBFF"/>
                </a:solidFill>
              </a:rPr>
              <a:t>นายจักรพ</a:t>
            </a:r>
            <a:r>
              <a:rPr lang="th-TH" dirty="0" err="1">
                <a:solidFill>
                  <a:srgbClr val="7CEBFF"/>
                </a:solidFill>
              </a:rPr>
              <a:t>ัฒน์</a:t>
            </a:r>
            <a:r>
              <a:rPr lang="th-TH" dirty="0">
                <a:solidFill>
                  <a:srgbClr val="7CEBFF"/>
                </a:solidFill>
              </a:rPr>
              <a:t> ไชยแก้ว 6108111001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AA1A938C-E5DD-4DF2-964B-4B828FD08ED0}"/>
              </a:ext>
            </a:extLst>
          </p:cNvPr>
          <p:cNvSpPr/>
          <p:nvPr/>
        </p:nvSpPr>
        <p:spPr>
          <a:xfrm>
            <a:off x="8661862" y="4428066"/>
            <a:ext cx="3045337" cy="1962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รูปภาพ 2" descr="Description: http://www.nation.ac.th/images/logo_nation_u.png">
            <a:extLst>
              <a:ext uri="{FF2B5EF4-FFF2-40B4-BE49-F238E27FC236}">
                <a16:creationId xmlns:a16="http://schemas.microsoft.com/office/drawing/2014/main" id="{D90F614B-A5D0-4056-9456-C0351695B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818" y="4929081"/>
            <a:ext cx="25431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2CB42AF-75EB-4363-B893-6896731D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บทที่ 3</a:t>
            </a:r>
            <a:b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</a:br>
            <a:r>
              <a:rPr lang="th-TH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วิธีการศึกษา</a:t>
            </a:r>
            <a:endParaRPr lang="en-US" sz="3200" dirty="0">
              <a:cs typeface="+mj-cs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9A419A6-DC85-4170-A5C4-BEB6342A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94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การวิเคราะห์ระบบงานเดิม</a:t>
            </a:r>
          </a:p>
          <a:p>
            <a:pPr marL="0" indent="0" algn="thaiDist">
              <a:buNone/>
            </a:pPr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n-cs"/>
              </a:rPr>
              <a:t>1.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n-cs"/>
              </a:rPr>
              <a:t>ผู้ที่จำเป็นจะต้องขอใช้งานรถจำเป็นต้องกรอกแบบฟอร์มการขอใช้รถล่วงหน้าหลายวัน เพื่อที่จะใช้รถ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indent="0" algn="thaiDist">
              <a:buNone/>
            </a:pPr>
            <a:r>
              <a:rPr lang="th-TH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2. เมื่อผู้ที่จะขออนุมัติใช้งานรถกรอกแบบฟอร์มเสร็จแล้ว จะต้องนำไปส่งที่คนรับผิดชอบเพื่อทำการอนุมัติใช้งานรถ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indent="0" algn="thaiDist">
              <a:buNone/>
            </a:pPr>
            <a:r>
              <a:rPr lang="th-TH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3. ผู้ที่อนุมัติรถจะต้องตรวจสอบแบบฟอร์มข้างต้นว่าถูกต้องครบถ้วนสมบูรณ์หรือไม่ หากไม่ก็ทำการบอกให้ผู้ที่จะขออนุมัติรถไปกรอกแบบฟอร์มมาให้ถูกต้อง</a:t>
            </a:r>
          </a:p>
          <a:p>
            <a:pPr marL="0" indent="0" algn="thaiDist">
              <a:buNone/>
            </a:pPr>
            <a:r>
              <a:rPr lang="th-TH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4. เมื่ออนุมัติผ่านแล้วจะทำการบอกแก่ผู้ที่จะขออนุมัติรถตามวันเวลาที่กรอกในแบบฟอร์ม</a:t>
            </a:r>
          </a:p>
          <a:p>
            <a:pPr marL="0" indent="0" algn="thaiDist">
              <a:buNone/>
            </a:pPr>
            <a:r>
              <a:rPr lang="th-TH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5. เมื่อถึงวันเวลาที่กำหนดก็สามารถใช้รถตามกำหนดการที่เขียนไว้ได้เลย</a:t>
            </a:r>
          </a:p>
          <a:p>
            <a:pPr marL="0" indent="0" algn="thaiDist">
              <a:buNone/>
            </a:pPr>
            <a:r>
              <a:rPr lang="th-TH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6.สำหรับการใช้งานรถตู้ จะต้องแจ้งกับผู้อนุมัติและกรอกแบบฟอร์ม เพื่อให้ผู้อนุมัติจัดตารางเวลารถตู้ให้</a:t>
            </a:r>
          </a:p>
          <a:p>
            <a:pPr marL="0" indent="0" algn="thaiDist">
              <a:buNone/>
            </a:pPr>
            <a:r>
              <a:rPr lang="th-TH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7. คนขับรถตู้จะได้รับตารางเวลาในตอนเช้าของแต่ละวัน เพื่อให้ทราบถึงตารางเวลาในวันนั้น ๆ และวันที่กำหนดล่วงหน้าที่กำหนดไว้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47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F753DE5-18F4-46C4-BFCC-912D7DC7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บทที่ 3</a:t>
            </a:r>
            <a:b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</a:br>
            <a:r>
              <a:rPr lang="th-TH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วิธีการศึกษา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9C30040-48F5-4920-98CB-F852144B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36124"/>
            <a:ext cx="11029615" cy="453043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2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ปัญหาที่ค้นพบจากระบบเดิม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indent="0">
              <a:buNone/>
            </a:pPr>
            <a:r>
              <a:rPr lang="th-TH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การกรอกข้อมูลในแบบฟอร์ม อาจได้ข้อมูลที่ไม่ชัดเจน และมีข้อผิดพลาด</a:t>
            </a:r>
            <a:endParaRPr lang="th-TH" sz="26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indent="0">
              <a:buNone/>
            </a:pPr>
            <a:r>
              <a:rPr lang="en-US" sz="26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n-cs"/>
              </a:rPr>
              <a:t>2. </a:t>
            </a:r>
            <a:r>
              <a:rPr lang="th-TH" sz="26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n-cs"/>
              </a:rPr>
              <a:t>แบบฟอร์มอาจเกิดการสูญหายระว่างการส่ง</a:t>
            </a:r>
            <a:endParaRPr lang="th-TH" sz="26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indent="0">
              <a:buNone/>
            </a:pPr>
            <a:r>
              <a:rPr lang="th-TH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3. การบันทึกข้อมูล จะบันทึกข้อมูลลงในกระดาษ เมื่อข้อมูลมากขึ้นทำให้ตรวจสอบข้อมูลได้ยากขึ้น 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indent="0">
              <a:buNone/>
            </a:pPr>
            <a:r>
              <a:rPr lang="th-TH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4. การอนุมัติเกิดความล่าช้า หากมีแบบฟอร์มส่งมาให้หลาย ๆ ใบพร้อม ๆ กัน เพราะมีคนอนุมัติแค่คนเดียว</a:t>
            </a:r>
          </a:p>
          <a:p>
            <a:pPr marL="0" indent="0">
              <a:buNone/>
            </a:pPr>
            <a:r>
              <a:rPr lang="th-TH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5. หากต้องการแทรกคิวรถยนต์ผู้อนุมัติจำเป็นต้องไปบอกกล่าวกับผู้ที่ขออนุมัติด้วยตนเอง ทำให้อาเกิดปัญหาระหว่างบุคคล </a:t>
            </a:r>
            <a:endParaRPr lang="th-TH" sz="26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indent="0">
              <a:buNone/>
            </a:pPr>
            <a:r>
              <a:rPr lang="th-TH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6. หากต้องการแทรกคิวรถตู้ผู้อนุมัติจำเป็นต้องไปบอกกล่าวกับคนขับรถด้วยตนเอง ให้เกิดความล่าช้าในการทำงาน</a:t>
            </a:r>
            <a:br>
              <a:rPr lang="th-TH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</a:br>
            <a:r>
              <a:rPr lang="th-TH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7. คนขับรถตู้ไม่สามารถเช็คตารางการเดินรถของตนเองได้ตลอดเวลา</a:t>
            </a:r>
            <a:endParaRPr lang="th-TH" sz="2600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indent="0">
              <a:buNone/>
            </a:pPr>
            <a:r>
              <a:rPr lang="th-TH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8. หากต้องการออกรายงานให้ผู้บริหาร จะเป็นไปได้อย่างล่าช้าเพราะเอกสารมีมากขึ้นทุก ๆ วันและผู้ที่จะจัดการมีคนเดียว</a:t>
            </a: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46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F753DE5-18F4-46C4-BFCC-912D7DC7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h-TH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บทที่ 3</a:t>
            </a:r>
            <a:b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</a:br>
            <a:r>
              <a:rPr lang="th-TH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วิธีการศึกษา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9C30040-48F5-4920-98CB-F852144B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36124"/>
            <a:ext cx="11029615" cy="4530436"/>
          </a:xfrm>
        </p:spPr>
        <p:txBody>
          <a:bodyPr>
            <a:normAutofit/>
          </a:bodyPr>
          <a:lstStyle/>
          <a:p>
            <a:pPr marL="0" indent="0" algn="thaiDist">
              <a:buNone/>
            </a:pPr>
            <a:r>
              <a:rPr lang="th-TH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ความต้องการด้านการพัฒนาระบบงานใหม่</a:t>
            </a:r>
            <a:endParaRPr lang="en-US" sz="4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indent="0" algn="thaiDist">
              <a:buNone/>
            </a:pPr>
            <a:r>
              <a:rPr lang="th-TH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1. ระบบการจองรถ ไม่จำเป็นต้องใช้เอกสาร ในการจองรถ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indent="0" algn="thaiDist">
              <a:buNone/>
            </a:pPr>
            <a:r>
              <a:rPr lang="th-TH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2. ระบบแสดงสถานะการจองรถ ผู้ใช้สามารถตรวจสอบสถานะการจองรถได้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indent="0" algn="thaiDist">
              <a:buNone/>
            </a:pPr>
            <a:r>
              <a:rPr lang="th-TH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3. ระบบอนุมัติการจองรถ สามารถอนุมัติการจองรถให้แต่ผู้ที่ต้องการใช้รถได้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indent="0" algn="thaiDist">
              <a:buNone/>
            </a:pPr>
            <a:r>
              <a:rPr lang="th-TH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4. ระบบการจัดการรถ สามารถเลือกรถที่ต้องการสำหรับการใช้รถนั้นๆได้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indent="0" algn="thaiDist">
              <a:buNone/>
            </a:pPr>
            <a:r>
              <a:rPr lang="th-TH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5. ระบบออกรายงานต่างๆ ที่มีข้อมูลอยู่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834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C9083A-B08E-4BAE-884F-11945BD7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>
                <a:effectLst/>
                <a:ea typeface="Times New Roman" panose="02020603050405020304" pitchFamily="18" charset="0"/>
                <a:cs typeface="+mj-cs"/>
              </a:rPr>
              <a:t>ขอบเขตและนโยบาย</a:t>
            </a:r>
            <a:endParaRPr lang="en-US" sz="4400" dirty="0">
              <a:cs typeface="+mj-cs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47ED6FF-08B1-4E52-BDE1-4725051D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6600" b="1" dirty="0">
                <a:effectLst/>
                <a:ea typeface="Times New Roman" panose="02020603050405020304" pitchFamily="18" charset="0"/>
                <a:cs typeface="+mn-cs"/>
              </a:rPr>
              <a:t>ระบบยืนยันตัวตน</a:t>
            </a:r>
            <a:endParaRPr lang="en-US" sz="66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870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C9083A-B08E-4BAE-884F-11945BD7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>
                <a:effectLst/>
                <a:ea typeface="Times New Roman" panose="02020603050405020304" pitchFamily="18" charset="0"/>
                <a:cs typeface="+mj-cs"/>
              </a:rPr>
              <a:t>ขอบเขตและนโยบาย</a:t>
            </a:r>
            <a:endParaRPr lang="en-US" sz="4400" dirty="0">
              <a:cs typeface="+mj-cs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47ED6FF-08B1-4E52-BDE1-4725051D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6600" b="1" dirty="0">
                <a:effectLst/>
                <a:ea typeface="Times New Roman" panose="02020603050405020304" pitchFamily="18" charset="0"/>
                <a:cs typeface="+mj-cs"/>
              </a:rPr>
              <a:t>ระบบการจองรถ </a:t>
            </a:r>
            <a:endParaRPr lang="en-US" sz="6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891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C9083A-B08E-4BAE-884F-11945BD7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>
                <a:effectLst/>
                <a:ea typeface="Times New Roman" panose="02020603050405020304" pitchFamily="18" charset="0"/>
                <a:cs typeface="+mj-cs"/>
              </a:rPr>
              <a:t>ขอบเขตและนโยบาย</a:t>
            </a:r>
            <a:endParaRPr lang="en-US" sz="4400" dirty="0">
              <a:cs typeface="+mj-cs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47ED6FF-08B1-4E52-BDE1-4725051D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6600" b="1" dirty="0">
                <a:effectLst/>
                <a:ea typeface="Times New Roman" panose="02020603050405020304" pitchFamily="18" charset="0"/>
                <a:cs typeface="+mn-cs"/>
              </a:rPr>
              <a:t>ระบบแสดงสถานะการจองรถ </a:t>
            </a:r>
            <a:endParaRPr lang="en-US" sz="66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8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C9083A-B08E-4BAE-884F-11945BD7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>
                <a:effectLst/>
                <a:ea typeface="Times New Roman" panose="02020603050405020304" pitchFamily="18" charset="0"/>
                <a:cs typeface="+mj-cs"/>
              </a:rPr>
              <a:t>ขอบเขตและนโยบาย</a:t>
            </a:r>
            <a:endParaRPr lang="en-US" sz="4400" dirty="0">
              <a:cs typeface="+mj-cs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47ED6FF-08B1-4E52-BDE1-4725051D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6600" b="1" dirty="0">
                <a:effectLst/>
                <a:ea typeface="Times New Roman" panose="02020603050405020304" pitchFamily="18" charset="0"/>
                <a:cs typeface="+mn-cs"/>
              </a:rPr>
              <a:t>ระบบการอนุมัติการจองรถ</a:t>
            </a:r>
            <a:endParaRPr lang="en-US" sz="66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08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C9083A-B08E-4BAE-884F-11945BD7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>
                <a:effectLst/>
                <a:ea typeface="Times New Roman" panose="02020603050405020304" pitchFamily="18" charset="0"/>
                <a:cs typeface="+mj-cs"/>
              </a:rPr>
              <a:t>ขอบเขตและนโยบาย</a:t>
            </a:r>
            <a:endParaRPr lang="en-US" sz="4400" dirty="0">
              <a:cs typeface="+mj-cs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47ED6FF-08B1-4E52-BDE1-4725051D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6600" b="1" dirty="0">
                <a:effectLst/>
                <a:ea typeface="Times New Roman" panose="02020603050405020304" pitchFamily="18" charset="0"/>
                <a:cs typeface="+mn-cs"/>
              </a:rPr>
              <a:t>ระบบการจัดการรถ </a:t>
            </a:r>
            <a:endParaRPr lang="en-US" sz="66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79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C9083A-B08E-4BAE-884F-11945BD74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>
                <a:effectLst/>
                <a:ea typeface="Times New Roman" panose="02020603050405020304" pitchFamily="18" charset="0"/>
                <a:cs typeface="+mj-cs"/>
              </a:rPr>
              <a:t>ขอบเขตและนโยบาย</a:t>
            </a:r>
            <a:endParaRPr lang="en-US" sz="4400" dirty="0">
              <a:cs typeface="+mj-cs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47ED6FF-08B1-4E52-BDE1-4725051D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6600" b="1" dirty="0">
                <a:effectLst/>
                <a:ea typeface="Times New Roman" panose="02020603050405020304" pitchFamily="18" charset="0"/>
                <a:cs typeface="+mn-cs"/>
              </a:rPr>
              <a:t>ระบบออกรายงาน</a:t>
            </a:r>
            <a:endParaRPr lang="en-US" sz="66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02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71D97D0-2658-42AD-B671-36F35A87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>
                <a:effectLst/>
                <a:ea typeface="Times New Roman" panose="02020603050405020304" pitchFamily="18" charset="0"/>
                <a:cs typeface="+mj-cs"/>
              </a:rPr>
              <a:t>แผนภาพกระบวนการทำงาน 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j-cs"/>
              </a:rPr>
              <a:t>(Workflow Diagram) </a:t>
            </a:r>
            <a:endParaRPr lang="en-US" sz="4400" dirty="0">
              <a:cs typeface="+mj-cs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8E66EDB-3AAD-4442-8FAF-30366843F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h-TH" sz="6600" b="1" dirty="0">
                <a:effectLst/>
                <a:ea typeface="Times New Roman" panose="02020603050405020304" pitchFamily="18" charset="0"/>
                <a:cs typeface="+mn-cs"/>
              </a:rPr>
              <a:t>ระบบยืนยันตัวตน (</a:t>
            </a:r>
            <a:r>
              <a:rPr lang="en-US" sz="6600" b="1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n-cs"/>
              </a:rPr>
              <a:t>login)</a:t>
            </a:r>
            <a:endParaRPr lang="en-US" sz="6600" dirty="0"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5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78A116-F8AD-44C7-B806-D8C64B9E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3200" b="1" dirty="0">
                <a:effectLst/>
                <a:latin typeface="+mj-lt"/>
                <a:ea typeface="Times New Roman" panose="02020603050405020304" pitchFamily="18" charset="0"/>
                <a:cs typeface="+mj-cs"/>
              </a:rPr>
              <a:t>บทที่ 1</a:t>
            </a:r>
            <a:br>
              <a:rPr lang="en-US" sz="3200" dirty="0">
                <a:effectLst/>
                <a:latin typeface="+mj-lt"/>
                <a:ea typeface="Times New Roman" panose="02020603050405020304" pitchFamily="18" charset="0"/>
                <a:cs typeface="+mj-cs"/>
              </a:rPr>
            </a:br>
            <a:r>
              <a:rPr lang="th-TH" sz="3200" b="1" dirty="0">
                <a:effectLst/>
                <a:latin typeface="+mj-lt"/>
                <a:ea typeface="Times New Roman" panose="02020603050405020304" pitchFamily="18" charset="0"/>
                <a:cs typeface="+mj-cs"/>
              </a:rPr>
              <a:t>บทนำ</a:t>
            </a:r>
            <a:endParaRPr lang="en-US" sz="3200" dirty="0">
              <a:latin typeface="+mj-lt"/>
              <a:cs typeface="+mj-cs"/>
            </a:endParaRP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EFC9320D-1648-4919-9E24-A504DC5E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h-TH" sz="6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หลักการและเหตุผล </a:t>
            </a:r>
            <a:r>
              <a:rPr lang="en-US" sz="6600" b="1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j-cs"/>
              </a:rPr>
              <a:t>(Rational)</a:t>
            </a:r>
            <a:endParaRPr lang="en-US" sz="6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868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B5642C-F216-46F6-8E07-E45DEDD4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>
                <a:effectLst/>
                <a:ea typeface="Times New Roman" panose="02020603050405020304" pitchFamily="18" charset="0"/>
                <a:cs typeface="+mj-cs"/>
              </a:rPr>
              <a:t>การออกแบบฐานข้อมูล 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j-cs"/>
              </a:rPr>
              <a:t>(Database Design) </a:t>
            </a:r>
            <a:endParaRPr lang="en-US" sz="4400" dirty="0">
              <a:cs typeface="+mj-cs"/>
            </a:endParaRP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364B0B13-A6A8-4C53-981E-73E0F8502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46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ระบบฐานข้อมูลระบบการจองรถในองค์กรได้จัดเก็บข้อมูลในรูปแบบฐานข้อมูล โดยแบ่ง เก็บข้อมูลเป็นแฟ้มข้อมูลตามความสัมพันธ์ของข้อมูล โดยแบ่งเก็บข้อมูลใน 4 ตาราง ในตารางประกอบด้วยแฟ้ม </a:t>
            </a:r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n-cs"/>
              </a:rPr>
              <a:t>2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n-cs"/>
              </a:rPr>
              <a:t>ประเภทคือ ประเภทแฟ้มข้อมูลหลัก และประเภทแฟ้มข้อมูลรายการ เปลี่ยนแปลง โดยมีตารางทั้งหมดดังนี้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endParaRPr lang="en-US" sz="2400" dirty="0">
              <a:cs typeface="+mn-cs"/>
            </a:endParaRPr>
          </a:p>
        </p:txBody>
      </p:sp>
      <p:graphicFrame>
        <p:nvGraphicFramePr>
          <p:cNvPr id="7" name="ตาราง 6">
            <a:extLst>
              <a:ext uri="{FF2B5EF4-FFF2-40B4-BE49-F238E27FC236}">
                <a16:creationId xmlns:a16="http://schemas.microsoft.com/office/drawing/2014/main" id="{93A984A7-5958-4FCD-A732-E979E74D9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48437"/>
              </p:ext>
            </p:extLst>
          </p:nvPr>
        </p:nvGraphicFramePr>
        <p:xfrm>
          <a:off x="714894" y="3183775"/>
          <a:ext cx="11029616" cy="2951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3512">
                  <a:extLst>
                    <a:ext uri="{9D8B030D-6E8A-4147-A177-3AD203B41FA5}">
                      <a16:colId xmlns:a16="http://schemas.microsoft.com/office/drawing/2014/main" val="203604935"/>
                    </a:ext>
                  </a:extLst>
                </a:gridCol>
                <a:gridCol w="4047220">
                  <a:extLst>
                    <a:ext uri="{9D8B030D-6E8A-4147-A177-3AD203B41FA5}">
                      <a16:colId xmlns:a16="http://schemas.microsoft.com/office/drawing/2014/main" val="1928985737"/>
                    </a:ext>
                  </a:extLst>
                </a:gridCol>
                <a:gridCol w="2390183">
                  <a:extLst>
                    <a:ext uri="{9D8B030D-6E8A-4147-A177-3AD203B41FA5}">
                      <a16:colId xmlns:a16="http://schemas.microsoft.com/office/drawing/2014/main" val="3262504984"/>
                    </a:ext>
                  </a:extLst>
                </a:gridCol>
                <a:gridCol w="3678701">
                  <a:extLst>
                    <a:ext uri="{9D8B030D-6E8A-4147-A177-3AD203B41FA5}">
                      <a16:colId xmlns:a16="http://schemas.microsoft.com/office/drawing/2014/main" val="2502051963"/>
                    </a:ext>
                  </a:extLst>
                </a:gridCol>
              </a:tblGrid>
              <a:tr h="706581"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effectLst/>
                        </a:rPr>
                        <a:t>ลำดับ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effectLst/>
                        </a:rPr>
                        <a:t>ประเภทแฟ้มข้อมูล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effectLst/>
                        </a:rPr>
                        <a:t>ชื่อตาราง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>
                          <a:effectLst/>
                        </a:rPr>
                        <a:t>คำอธิบายตาราง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991730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pPr algn="ctr"/>
                      <a:r>
                        <a:rPr lang="th-TH" sz="32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effectLst/>
                        </a:rPr>
                        <a:t>แฟ้มข้อมูลหลัก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employees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>
                          <a:effectLst/>
                        </a:rPr>
                        <a:t>เก็บข้อมูลพนักงาน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406793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pPr algn="ctr"/>
                      <a:r>
                        <a:rPr lang="th-TH" sz="32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>
                          <a:effectLst/>
                        </a:rPr>
                        <a:t>แฟ้มข้อมูลหลัก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institution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>
                          <a:effectLst/>
                        </a:rPr>
                        <a:t>เก็บข้อมูลแผนก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9662719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pPr algn="ctr"/>
                      <a:r>
                        <a:rPr lang="th-TH" sz="32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>
                          <a:effectLst/>
                        </a:rPr>
                        <a:t>แฟ้มข้อมูลหลัก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car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>
                          <a:effectLst/>
                        </a:rPr>
                        <a:t>เก็บข้อมูลรถ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1777821"/>
                  </a:ext>
                </a:extLst>
              </a:tr>
              <a:tr h="561109">
                <a:tc>
                  <a:txBody>
                    <a:bodyPr/>
                    <a:lstStyle/>
                    <a:p>
                      <a:pPr algn="ctr"/>
                      <a:r>
                        <a:rPr lang="th-TH" sz="32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>
                          <a:effectLst/>
                        </a:rPr>
                        <a:t>แฟ้มข้อมูลรายการเปลี่ยนแปลง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effectLst/>
                        </a:rPr>
                        <a:t>requisition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3200" dirty="0">
                          <a:effectLst/>
                        </a:rPr>
                        <a:t>เก็บข้อมูลใบคำร้องการจองรถ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ngsana New" panose="02020603050405020304" pitchFamily="18" charset="-34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405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982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B5642C-F216-46F6-8E07-E45DEDD4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>
                <a:effectLst/>
                <a:ea typeface="Times New Roman" panose="02020603050405020304" pitchFamily="18" charset="0"/>
                <a:cs typeface="+mj-cs"/>
              </a:rPr>
              <a:t>การออกแบบฐานข้อมูล 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j-cs"/>
              </a:rPr>
              <a:t>(Database Design) </a:t>
            </a:r>
            <a:endParaRPr lang="en-US" sz="4400" dirty="0">
              <a:cs typeface="+mj-cs"/>
            </a:endParaRPr>
          </a:p>
        </p:txBody>
      </p:sp>
      <p:pic>
        <p:nvPicPr>
          <p:cNvPr id="11" name="ตัวแทนเนื้อหา 10">
            <a:extLst>
              <a:ext uri="{FF2B5EF4-FFF2-40B4-BE49-F238E27FC236}">
                <a16:creationId xmlns:a16="http://schemas.microsoft.com/office/drawing/2014/main" id="{AE03F0DD-B25D-4B8B-B409-1FCBE4625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5956"/>
            <a:ext cx="12192000" cy="5142044"/>
          </a:xfrm>
        </p:spPr>
      </p:pic>
    </p:spTree>
    <p:extLst>
      <p:ext uri="{BB962C8B-B14F-4D97-AF65-F5344CB8AC3E}">
        <p14:creationId xmlns:p14="http://schemas.microsoft.com/office/powerpoint/2010/main" val="1934760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B5642C-F216-46F6-8E07-E45DEDD4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>
                <a:effectLst/>
                <a:ea typeface="Times New Roman" panose="02020603050405020304" pitchFamily="18" charset="0"/>
                <a:cs typeface="+mj-cs"/>
              </a:rPr>
              <a:t>การออกแบบฐานข้อมูล 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j-cs"/>
              </a:rPr>
              <a:t>(Database Design) </a:t>
            </a:r>
            <a:endParaRPr lang="en-US" sz="4400" dirty="0">
              <a:cs typeface="+mj-cs"/>
            </a:endParaRPr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CEDDDBEE-A233-42B6-B03B-DFA5F77DC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9" y="2134989"/>
            <a:ext cx="12173051" cy="4020855"/>
          </a:xfrm>
        </p:spPr>
      </p:pic>
    </p:spTree>
    <p:extLst>
      <p:ext uri="{BB962C8B-B14F-4D97-AF65-F5344CB8AC3E}">
        <p14:creationId xmlns:p14="http://schemas.microsoft.com/office/powerpoint/2010/main" val="254408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B5642C-F216-46F6-8E07-E45DEDD4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>
                <a:effectLst/>
                <a:ea typeface="Times New Roman" panose="02020603050405020304" pitchFamily="18" charset="0"/>
                <a:cs typeface="+mj-cs"/>
              </a:rPr>
              <a:t>การออกแบบฐานข้อมูล 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j-cs"/>
              </a:rPr>
              <a:t>(Database Design) </a:t>
            </a:r>
            <a:endParaRPr lang="en-US" sz="4400" dirty="0">
              <a:cs typeface="+mj-cs"/>
            </a:endParaRPr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40A6B9EE-3657-4E57-BAF2-C015ECC10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68" y="2179529"/>
            <a:ext cx="11997917" cy="4221271"/>
          </a:xfrm>
        </p:spPr>
      </p:pic>
    </p:spTree>
    <p:extLst>
      <p:ext uri="{BB962C8B-B14F-4D97-AF65-F5344CB8AC3E}">
        <p14:creationId xmlns:p14="http://schemas.microsoft.com/office/powerpoint/2010/main" val="3617412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B5642C-F216-46F6-8E07-E45DEDD4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>
                <a:effectLst/>
                <a:ea typeface="Times New Roman" panose="02020603050405020304" pitchFamily="18" charset="0"/>
                <a:cs typeface="+mj-cs"/>
              </a:rPr>
              <a:t>การออกแบบฐานข้อมูล 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j-cs"/>
              </a:rPr>
              <a:t>(Database Design) </a:t>
            </a:r>
            <a:endParaRPr lang="en-US" sz="4400" dirty="0">
              <a:cs typeface="+mj-cs"/>
            </a:endParaRPr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AE76C020-AFAA-4E80-BEB0-28C811510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91" y="1941535"/>
            <a:ext cx="11699309" cy="4916466"/>
          </a:xfrm>
        </p:spPr>
      </p:pic>
    </p:spTree>
    <p:extLst>
      <p:ext uri="{BB962C8B-B14F-4D97-AF65-F5344CB8AC3E}">
        <p14:creationId xmlns:p14="http://schemas.microsoft.com/office/powerpoint/2010/main" val="1654145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B5642C-F216-46F6-8E07-E45DEDD4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4400" b="1" dirty="0">
                <a:effectLst/>
                <a:ea typeface="Times New Roman" panose="02020603050405020304" pitchFamily="18" charset="0"/>
                <a:cs typeface="+mj-cs"/>
              </a:rPr>
              <a:t>การออกแบบฐานข้อมูล </a:t>
            </a:r>
            <a:r>
              <a:rPr lang="en-US" sz="4400" b="1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j-cs"/>
              </a:rPr>
              <a:t>(Database Design) </a:t>
            </a:r>
            <a:endParaRPr lang="en-US" sz="4400" dirty="0">
              <a:cs typeface="+mj-cs"/>
            </a:endParaRPr>
          </a:p>
        </p:txBody>
      </p:sp>
      <p:pic>
        <p:nvPicPr>
          <p:cNvPr id="7" name="ตัวแทนเนื้อหา 6">
            <a:extLst>
              <a:ext uri="{FF2B5EF4-FFF2-40B4-BE49-F238E27FC236}">
                <a16:creationId xmlns:a16="http://schemas.microsoft.com/office/drawing/2014/main" id="{C104F84B-B103-4CCE-AB49-3BE9A5AE6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51" y="2203485"/>
            <a:ext cx="11844297" cy="4127724"/>
          </a:xfrm>
        </p:spPr>
      </p:pic>
    </p:spTree>
    <p:extLst>
      <p:ext uri="{BB962C8B-B14F-4D97-AF65-F5344CB8AC3E}">
        <p14:creationId xmlns:p14="http://schemas.microsoft.com/office/powerpoint/2010/main" val="619611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B5642C-F216-46F6-8E07-E45DEDD4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h-TH" sz="5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บทที่ 4</a:t>
            </a:r>
            <a:endParaRPr lang="en-US" sz="5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9" name="ตัวแทนเนื้อหา 8">
            <a:extLst>
              <a:ext uri="{FF2B5EF4-FFF2-40B4-BE49-F238E27FC236}">
                <a16:creationId xmlns:a16="http://schemas.microsoft.com/office/drawing/2014/main" id="{F4306F7E-33A2-4A6C-BB48-F2708C14D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7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ผลการศึกษา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26770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B6CC9D-ADA9-43D9-9237-1B698238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h-TH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บทที่ 5</a:t>
            </a:r>
            <a:b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</a:br>
            <a:r>
              <a:rPr lang="th-TH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สรุปผลการศึกษา และข้อเสนอแนะ</a:t>
            </a:r>
            <a:endParaRPr lang="en-US" sz="4400" dirty="0">
              <a:cs typeface="+mj-cs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347C47E-2CDD-4176-98A2-AFD3808C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6600" b="1" dirty="0">
                <a:ea typeface="Times New Roman" panose="02020603050405020304" pitchFamily="18" charset="0"/>
                <a:cs typeface="+mn-cs"/>
              </a:rPr>
              <a:t>สรุป</a:t>
            </a:r>
            <a:r>
              <a:rPr lang="th-TH" sz="6600" b="1" dirty="0">
                <a:effectLst/>
                <a:ea typeface="Times New Roman" panose="02020603050405020304" pitchFamily="18" charset="0"/>
                <a:cs typeface="+mn-cs"/>
              </a:rPr>
              <a:t>ผลการศึกษา</a:t>
            </a:r>
            <a:endParaRPr lang="en-US" sz="66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704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B6CC9D-ADA9-43D9-9237-1B698238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h-TH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บทที่ 5</a:t>
            </a:r>
            <a:b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</a:br>
            <a:r>
              <a:rPr lang="th-TH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สรุปผลการศึกษา และข้อเสนอแนะ</a:t>
            </a:r>
            <a:endParaRPr lang="en-US" sz="4400" dirty="0">
              <a:cs typeface="+mj-cs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347C47E-2CDD-4176-98A2-AFD3808C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6600" b="1" dirty="0">
                <a:effectLst/>
                <a:ea typeface="Times New Roman" panose="02020603050405020304" pitchFamily="18" charset="0"/>
                <a:cs typeface="+mn-cs"/>
              </a:rPr>
              <a:t>อภิปรายผล</a:t>
            </a:r>
            <a:endParaRPr lang="en-US" sz="66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774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8B6CC9D-ADA9-43D9-9237-1B698238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th-TH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บทที่ 5</a:t>
            </a:r>
            <a:b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</a:br>
            <a:r>
              <a:rPr lang="th-TH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สรุปผลการศึกษา และข้อเสนอแนะ</a:t>
            </a:r>
            <a:endParaRPr lang="en-US" sz="4400" dirty="0">
              <a:cs typeface="+mj-cs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347C47E-2CDD-4176-98A2-AFD3808C1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6600" b="1" dirty="0">
                <a:effectLst/>
                <a:ea typeface="Times New Roman" panose="02020603050405020304" pitchFamily="18" charset="0"/>
                <a:cs typeface="+mn-cs"/>
              </a:rPr>
              <a:t>ปัญหาที่พบ</a:t>
            </a:r>
            <a:endParaRPr lang="en-US" sz="66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38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สี่เหลี่ยมผืนผ้า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h-TH" dirty="0">
              <a:latin typeface="Leelawadee" panose="020B0502040204020203" pitchFamily="34" charset="-34"/>
            </a:endParaRPr>
          </a:p>
        </p:txBody>
      </p:sp>
      <p:pic>
        <p:nvPicPr>
          <p:cNvPr id="8" name="ตัวแทนเนื้อหา 4" descr="ตัวเลขแบบดิจิทัล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กลุ่ม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สี่เหลี่ยมผืนผ้า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สี่เหลี่ยมผืนผ้า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สี่เหลี่ยมผืนผ้า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/>
            <a:r>
              <a:rPr lang="th-TH" sz="6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วัตถุประสงค์</a:t>
            </a:r>
            <a:r>
              <a:rPr lang="en-US" sz="6600" b="1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j-cs"/>
              </a:rPr>
              <a:t> (Objectives)</a:t>
            </a:r>
            <a:endParaRPr lang="en-US" sz="6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graphicFrame>
        <p:nvGraphicFramePr>
          <p:cNvPr id="6" name="ตัวแทนเนื้อหา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0160653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653C1F34-1032-457E-B06E-D79E2BBCAA14}"/>
              </a:ext>
            </a:extLst>
          </p:cNvPr>
          <p:cNvSpPr txBox="1"/>
          <p:nvPr/>
        </p:nvSpPr>
        <p:spPr>
          <a:xfrm>
            <a:off x="1151964" y="2862743"/>
            <a:ext cx="4924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dirty="0">
                <a:latin typeface="+mj-lt"/>
              </a:rPr>
              <a:t>1.</a:t>
            </a:r>
            <a:endParaRPr lang="en-US" sz="4400" dirty="0">
              <a:latin typeface="+mj-lt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BBA0EC35-3309-494F-837C-D3EEF03B9E3E}"/>
              </a:ext>
            </a:extLst>
          </p:cNvPr>
          <p:cNvSpPr txBox="1"/>
          <p:nvPr/>
        </p:nvSpPr>
        <p:spPr>
          <a:xfrm>
            <a:off x="1151964" y="4411043"/>
            <a:ext cx="4924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dirty="0">
                <a:latin typeface="+mj-lt"/>
              </a:rPr>
              <a:t>2.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F6AB74-E926-4CAF-B63A-5E409F9F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6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ขอบเขตของการศึกษา</a:t>
            </a:r>
            <a:endParaRPr lang="en-US" sz="6600" dirty="0">
              <a:cs typeface="+mj-cs"/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F110257B-E0C7-41E1-BE37-436509D74316}"/>
              </a:ext>
            </a:extLst>
          </p:cNvPr>
          <p:cNvSpPr txBox="1"/>
          <p:nvPr/>
        </p:nvSpPr>
        <p:spPr>
          <a:xfrm>
            <a:off x="1172095" y="2031839"/>
            <a:ext cx="1076498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thaiDist"/>
            <a:r>
              <a:rPr lang="en-US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1. </a:t>
            </a:r>
            <a:r>
              <a:rPr lang="th-TH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ศึกษาการออกแบบฐานข้อมูล </a:t>
            </a:r>
            <a:r>
              <a:rPr lang="en-US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MySQL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thaiDist"/>
            <a:r>
              <a:rPr lang="th-TH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ศึกษาภาษา </a:t>
            </a:r>
            <a:r>
              <a:rPr lang="en-US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SQL </a:t>
            </a:r>
            <a:r>
              <a:rPr lang="th-TH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ในการดึงข้อมูลจากบานข้อมูล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thaiDist"/>
            <a:r>
              <a:rPr lang="th-TH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. </a:t>
            </a:r>
            <a:r>
              <a:rPr lang="th-TH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ศึกษาการภาษา </a:t>
            </a:r>
            <a:r>
              <a:rPr lang="en-US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HTML </a:t>
            </a:r>
            <a:r>
              <a:rPr lang="th-TH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สำหรับหน้าตาของเว็บไซต์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thaiDist"/>
            <a:r>
              <a:rPr lang="th-TH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en-US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. </a:t>
            </a:r>
            <a:r>
              <a:rPr lang="th-TH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ศึกษาการพัฒนาระบบฐานข้อมูลติดต่อกับเว็บไซต์</a:t>
            </a:r>
            <a:r>
              <a:rPr lang="en-US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 PHP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thaiDist"/>
            <a:r>
              <a:rPr lang="th-TH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ศึกษาการออกแบบหน้าจอของระบบการจองรถในองค์กรด้วยโปรแกรม </a:t>
            </a:r>
            <a:r>
              <a:rPr lang="en-US" sz="20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Adobe XD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thaiDist"/>
            <a:r>
              <a:rPr lang="en-US" sz="20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6</a:t>
            </a:r>
            <a:r>
              <a:rPr lang="th-TH" sz="20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. ศึกษาโปรแกรมสำหรับจำลองเครื่องคอมพิวเตอร์ให้ทำงานในลักษณะของ </a:t>
            </a:r>
            <a:r>
              <a:rPr lang="en-US" sz="20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Webserver </a:t>
            </a:r>
            <a:r>
              <a:rPr lang="th-TH" sz="20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ด้วยโปรแกรม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Xampp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thaiDist"/>
            <a:r>
              <a:rPr lang="th-TH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ศึกษาการออกแบบไดอะแกรมด้วยโปรแกรม </a:t>
            </a:r>
            <a:r>
              <a:rPr lang="en-US" sz="2000" dirty="0">
                <a:solidFill>
                  <a:srgbClr val="000000"/>
                </a:solidFill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Draw.io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thaiDist"/>
            <a:r>
              <a:rPr lang="th-TH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en-US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. </a:t>
            </a:r>
            <a:r>
              <a:rPr lang="th-TH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ศึกษาระบบฐานข้อมูลงานรถขนส่งภายในคลังสินค้า ซึ่งมีรายละเอียดดังนี้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5.1 </a:t>
            </a:r>
            <a:r>
              <a:rPr lang="th-TH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ระบบยืนยันตัวตน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5</a:t>
            </a:r>
            <a:r>
              <a:rPr lang="th-TH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.2 ระบบการจองรถ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th-TH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5.3 ระบบแสดงสถานะการจองรถ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5</a:t>
            </a:r>
            <a:r>
              <a:rPr lang="th-TH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.4 ระบบการอนุมัติการจองรถ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th-TH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5.5 ระบบการจัดการรถ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5.</a:t>
            </a:r>
            <a:r>
              <a:rPr lang="th-TH" sz="20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6 ระบบออกรายงาน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75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2F091D6-5E8C-4B03-94BC-B4B0DC88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6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</a:br>
            <a:br>
              <a:rPr lang="en-US" sz="6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</a:br>
            <a:r>
              <a:rPr lang="th-TH" sz="6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เครื่องมือที่ใช้ในการศึกษา</a:t>
            </a:r>
            <a:endParaRPr lang="en-US" dirty="0"/>
          </a:p>
        </p:txBody>
      </p:sp>
      <p:pic>
        <p:nvPicPr>
          <p:cNvPr id="5" name="ตัวแทนเนื้อหา 4">
            <a:extLst>
              <a:ext uri="{FF2B5EF4-FFF2-40B4-BE49-F238E27FC236}">
                <a16:creationId xmlns:a16="http://schemas.microsoft.com/office/drawing/2014/main" id="{5B8556D5-E702-4B19-B088-F48C0262C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4780876"/>
            <a:ext cx="3103070" cy="1629112"/>
          </a:xfrm>
        </p:spPr>
      </p:pic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FEF7639D-AE0E-4331-B3BE-137D929C8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967" y="2349549"/>
            <a:ext cx="2681963" cy="1501899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0C5AF61F-6B4F-4EC4-B51B-B54A0964D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4464" y="4780876"/>
            <a:ext cx="1374968" cy="1374968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20C3885B-71DE-489E-A5C5-9A0E9E026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045" y="2338392"/>
            <a:ext cx="1483349" cy="1483349"/>
          </a:xfrm>
          <a:prstGeom prst="rect">
            <a:avLst/>
          </a:prstGeom>
        </p:spPr>
      </p:pic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7792E39D-AAE6-4336-B876-9586D5184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5503" y="2195972"/>
            <a:ext cx="3069299" cy="1625769"/>
          </a:xfrm>
          <a:prstGeom prst="rect">
            <a:avLst/>
          </a:prstGeom>
        </p:spPr>
      </p:pic>
      <p:pic>
        <p:nvPicPr>
          <p:cNvPr id="21" name="รูปภาพ 20">
            <a:extLst>
              <a:ext uri="{FF2B5EF4-FFF2-40B4-BE49-F238E27FC236}">
                <a16:creationId xmlns:a16="http://schemas.microsoft.com/office/drawing/2014/main" id="{CDF6251D-AE8B-4788-AE15-0B8DBCFD7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386" y="4825596"/>
            <a:ext cx="3185101" cy="133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5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1AFC085-A706-46CE-89B4-EAD7FC51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6600" b="1" dirty="0"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แผนการดำเนินงาน</a:t>
            </a:r>
            <a:endParaRPr lang="en-US" sz="6600" dirty="0">
              <a:cs typeface="+mj-cs"/>
            </a:endParaRPr>
          </a:p>
        </p:txBody>
      </p:sp>
      <p:sp>
        <p:nvSpPr>
          <p:cNvPr id="7" name="กล่องข้อความ 6">
            <a:extLst>
              <a:ext uri="{FF2B5EF4-FFF2-40B4-BE49-F238E27FC236}">
                <a16:creationId xmlns:a16="http://schemas.microsoft.com/office/drawing/2014/main" id="{0ED9AF7E-5C24-4346-9644-12B1665E7FED}"/>
              </a:ext>
            </a:extLst>
          </p:cNvPr>
          <p:cNvSpPr txBox="1"/>
          <p:nvPr/>
        </p:nvSpPr>
        <p:spPr>
          <a:xfrm>
            <a:off x="5636029" y="1820487"/>
            <a:ext cx="648392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5.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การออกแบบระบบงาน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− Workflow Diagram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− Dataflow Diagram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− Process Description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− Entity Relationship Diagram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− Database Design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− Input / Output Screen /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ออกแบบ </a:t>
            </a:r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Interface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 ของโปรแกรม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6.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การพัฒนาโปรแกรม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−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จัดทำฐานข้อมูล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−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เขียนโปรแกรมตามที่ได้ ออกแบบไว้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7.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ทดสอบการทำงานของโปรแกรม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8.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จัดทำเอกสารประกอบโครงงาน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9.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นำเสนอโครงงาน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7AFABA0-A862-4B2E-9B28-F8902B1DFA15}"/>
              </a:ext>
            </a:extLst>
          </p:cNvPr>
          <p:cNvSpPr txBox="1"/>
          <p:nvPr/>
        </p:nvSpPr>
        <p:spPr>
          <a:xfrm>
            <a:off x="191193" y="1986742"/>
            <a:ext cx="54448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1.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เสนอหัวข้อโครงงาน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2.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วางแผนงานและกำหนดตารางเวลาในการทำงาน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3.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การศึกษาและรวบรวมข้อมูล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−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ปัญหาที่ค้นพบจากระบบเดิม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−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ความต้องการของระบบงานใหม่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−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กำหนดขอบเขตของโครงงาน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−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เครื่องมือที่ใช้ในการพัฒนา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−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วิธีการเขียนโปรแกรมและการติดต่อกับฐานข้อมูล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−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ความเป็นไปได้ในการจัดทำโครงงาน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thaiDist"/>
            <a:r>
              <a:rPr lang="en-US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4. </a:t>
            </a:r>
            <a:r>
              <a:rPr lang="th-TH" sz="24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</a:rPr>
              <a:t>ศึกษาถึงความต้องการในด้านต่าง ๆ ของระบบงานและ	กำหนดขอบเขตของระบบงานและนโยบาย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3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265C20-274F-4D96-BA7F-C720DFC8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6600" b="1" dirty="0">
                <a:effectLst/>
                <a:ea typeface="Times New Roman" panose="02020603050405020304" pitchFamily="18" charset="0"/>
                <a:cs typeface="+mj-cs"/>
              </a:rPr>
              <a:t>ประโยชน์ที่คาดว่าจะได้รับ</a:t>
            </a:r>
            <a:endParaRPr lang="en-US" sz="6600" dirty="0">
              <a:cs typeface="+mj-cs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05BC655-CA6F-4077-8782-30AD37A87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5241"/>
            <a:ext cx="11029615" cy="4703253"/>
          </a:xfrm>
        </p:spPr>
        <p:txBody>
          <a:bodyPr>
            <a:normAutofit fontScale="92500" lnSpcReduction="10000"/>
          </a:bodyPr>
          <a:lstStyle/>
          <a:p>
            <a:pPr marL="151200" indent="0">
              <a:buNone/>
            </a:pPr>
            <a:r>
              <a:rPr lang="th-TH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ผู้พัฒนาระบบ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151200" indent="0">
              <a:buNone/>
            </a:pPr>
            <a:r>
              <a:rPr lang="th-TH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1. ทำให้ผู้ศึกษาเข้าใจถึงกระบวนการออกแบบฐานข้อมูล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151200" indent="0">
              <a:buNone/>
            </a:pPr>
            <a:r>
              <a:rPr lang="th-TH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2. ทำให้ผู้ศึกษาเข้าใจถึงกระบวกการทำงานของเว็บไซต์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151200" indent="0">
              <a:buNone/>
            </a:pPr>
            <a:r>
              <a:rPr lang="th-TH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3. ทำให้ผู้ศึกษาสามารถนำไปประยุกต์ใช้กับอาชีพในการทำงาน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th-TH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ผู้ใช้ระบบ</a:t>
            </a:r>
            <a:endParaRPr lang="th-TH" sz="2800" b="1" dirty="0"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151200" indent="0">
              <a:spcBef>
                <a:spcPts val="1200"/>
              </a:spcBef>
              <a:spcAft>
                <a:spcPts val="0"/>
              </a:spcAft>
              <a:buNone/>
            </a:pPr>
            <a:r>
              <a:rPr lang="th-TH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	</a:t>
            </a:r>
            <a:r>
              <a:rPr lang="en-US" sz="28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n-cs"/>
              </a:rPr>
              <a:t>1. </a:t>
            </a:r>
            <a:r>
              <a:rPr lang="th-TH" sz="28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n-cs"/>
              </a:rPr>
              <a:t>ทำให้ผู้ใช้สามารถเพิ่มประสิทธิภาพการทำงานจากระบบเดิม 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457200" indent="0">
              <a:buNone/>
            </a:pPr>
            <a:r>
              <a:rPr lang="th-TH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2. สะดวกสบายแก่ผู้ที่ต้องการใช้รถและผู้ที่จะอนุมัติการจองรถ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457200" indent="0">
              <a:buNone/>
            </a:pPr>
            <a:r>
              <a:rPr lang="th-TH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3. สามารถบันทึกประวัติการจองรถเพื่อเก็บข้อมูลไปใช้ได้ในอนาคต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indent="0">
              <a:buNone/>
            </a:pPr>
            <a:r>
              <a:rPr lang="en-US" sz="2800" dirty="0">
                <a:effectLst/>
                <a:latin typeface="TH SarabunPSK" panose="020B0500040200020003" pitchFamily="34" charset="-34"/>
                <a:ea typeface="Times New Roman" panose="02020603050405020304" pitchFamily="18" charset="0"/>
                <a:cs typeface="+mn-cs"/>
              </a:rPr>
              <a:t> 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pic>
        <p:nvPicPr>
          <p:cNvPr id="5" name="รูปภาพ 4">
            <a:extLst>
              <a:ext uri="{FF2B5EF4-FFF2-40B4-BE49-F238E27FC236}">
                <a16:creationId xmlns:a16="http://schemas.microsoft.com/office/drawing/2014/main" id="{59AE1DB9-7E36-4BBC-AA40-50CECF2D6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695" y="1955241"/>
            <a:ext cx="4037959" cy="41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7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78A116-F8AD-44C7-B806-D8C64B9E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3200" b="1" dirty="0">
                <a:effectLst/>
                <a:latin typeface="+mj-lt"/>
                <a:ea typeface="Times New Roman" panose="02020603050405020304" pitchFamily="18" charset="0"/>
                <a:cs typeface="+mj-cs"/>
              </a:rPr>
              <a:t>บทที่ 2</a:t>
            </a:r>
            <a:br>
              <a:rPr lang="en-US" sz="3200" dirty="0">
                <a:effectLst/>
                <a:latin typeface="+mj-lt"/>
                <a:ea typeface="Times New Roman" panose="02020603050405020304" pitchFamily="18" charset="0"/>
                <a:cs typeface="+mj-cs"/>
              </a:rPr>
            </a:br>
            <a:r>
              <a:rPr lang="th-TH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ทฤษฎีและงานวิจัยที่เกี่ยวข้อง</a:t>
            </a:r>
            <a:endParaRPr lang="en-US" sz="3200" dirty="0">
              <a:latin typeface="+mj-lt"/>
              <a:cs typeface="+mj-cs"/>
            </a:endParaRP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EFC9320D-1648-4919-9E24-A504DC5E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6600" b="1" dirty="0">
                <a:effectLst/>
                <a:ea typeface="Times New Roman" panose="02020603050405020304" pitchFamily="18" charset="0"/>
                <a:cs typeface="+mj-cs"/>
              </a:rPr>
              <a:t>ทฤษฎีที่เกี่ยวข้อง</a:t>
            </a:r>
            <a:endParaRPr lang="en-US" sz="6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117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78A116-F8AD-44C7-B806-D8C64B9E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h-TH" sz="3200" b="1" dirty="0">
                <a:effectLst/>
                <a:latin typeface="+mj-lt"/>
                <a:ea typeface="Times New Roman" panose="02020603050405020304" pitchFamily="18" charset="0"/>
                <a:cs typeface="+mj-cs"/>
              </a:rPr>
              <a:t>บทที่ 2</a:t>
            </a:r>
            <a:br>
              <a:rPr lang="en-US" sz="3200" dirty="0">
                <a:effectLst/>
                <a:latin typeface="+mj-lt"/>
                <a:ea typeface="Times New Roman" panose="02020603050405020304" pitchFamily="18" charset="0"/>
                <a:cs typeface="+mj-cs"/>
              </a:rPr>
            </a:br>
            <a:r>
              <a:rPr lang="th-TH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ทฤษฎีและงานวิจัยที่เกี่ยวข้อง</a:t>
            </a:r>
            <a:endParaRPr lang="en-US" sz="3200" dirty="0">
              <a:latin typeface="+mj-lt"/>
              <a:cs typeface="+mj-cs"/>
            </a:endParaRP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EFC9320D-1648-4919-9E24-A504DC5E8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h-TH" sz="6600" b="1" dirty="0">
                <a:effectLst/>
                <a:ea typeface="Times New Roman" panose="02020603050405020304" pitchFamily="18" charset="0"/>
                <a:cs typeface="+mj-cs"/>
              </a:rPr>
              <a:t>งานวิจัยที่เกี่ยวข้อง</a:t>
            </a:r>
            <a:endParaRPr lang="en-US" sz="66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63084026"/>
      </p:ext>
    </p:extLst>
  </p:cSld>
  <p:clrMapOvr>
    <a:masterClrMapping/>
  </p:clrMapOvr>
</p:sld>
</file>

<file path=ppt/theme/theme1.xml><?xml version="1.0" encoding="utf-8"?>
<a:theme xmlns:a="http://schemas.openxmlformats.org/drawingml/2006/main" name="แบ่งครึ่ง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การออกแบบทางเทคโนโลยี</Template>
  <TotalTime>110</TotalTime>
  <Words>1157</Words>
  <Application>Microsoft Office PowerPoint</Application>
  <PresentationFormat>แบบจอกว้าง</PresentationFormat>
  <Paragraphs>140</Paragraphs>
  <Slides>29</Slides>
  <Notes>2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29</vt:i4>
      </vt:variant>
    </vt:vector>
  </HeadingPairs>
  <TitlesOfParts>
    <vt:vector size="35" baseType="lpstr">
      <vt:lpstr>Gill Sans MT</vt:lpstr>
      <vt:lpstr>Leelawadee</vt:lpstr>
      <vt:lpstr>TH SarabunPSK</vt:lpstr>
      <vt:lpstr>Times New Roman</vt:lpstr>
      <vt:lpstr>Wingdings 2</vt:lpstr>
      <vt:lpstr>แบ่งครึ่ง</vt:lpstr>
      <vt:lpstr>ระบบการจองรถในองค์กร</vt:lpstr>
      <vt:lpstr>บทที่ 1 บทนำ</vt:lpstr>
      <vt:lpstr>วัตถุประสงค์ (Objectives)</vt:lpstr>
      <vt:lpstr>ขอบเขตของการศึกษา</vt:lpstr>
      <vt:lpstr>  เครื่องมือที่ใช้ในการศึกษา</vt:lpstr>
      <vt:lpstr>แผนการดำเนินงาน</vt:lpstr>
      <vt:lpstr>ประโยชน์ที่คาดว่าจะได้รับ</vt:lpstr>
      <vt:lpstr>บทที่ 2 ทฤษฎีและงานวิจัยที่เกี่ยวข้อง</vt:lpstr>
      <vt:lpstr>บทที่ 2 ทฤษฎีและงานวิจัยที่เกี่ยวข้อง</vt:lpstr>
      <vt:lpstr>บทที่ 3 วิธีการศึกษา</vt:lpstr>
      <vt:lpstr>บทที่ 3 วิธีการศึกษา</vt:lpstr>
      <vt:lpstr>บทที่ 3 วิธีการศึกษา</vt:lpstr>
      <vt:lpstr>ขอบเขตและนโยบาย</vt:lpstr>
      <vt:lpstr>ขอบเขตและนโยบาย</vt:lpstr>
      <vt:lpstr>ขอบเขตและนโยบาย</vt:lpstr>
      <vt:lpstr>ขอบเขตและนโยบาย</vt:lpstr>
      <vt:lpstr>ขอบเขตและนโยบาย</vt:lpstr>
      <vt:lpstr>ขอบเขตและนโยบาย</vt:lpstr>
      <vt:lpstr>แผนภาพกระบวนการทำงาน (Workflow Diagram) </vt:lpstr>
      <vt:lpstr>การออกแบบฐานข้อมูล (Database Design) </vt:lpstr>
      <vt:lpstr>การออกแบบฐานข้อมูล (Database Design) </vt:lpstr>
      <vt:lpstr>การออกแบบฐานข้อมูล (Database Design) </vt:lpstr>
      <vt:lpstr>การออกแบบฐานข้อมูล (Database Design) </vt:lpstr>
      <vt:lpstr>การออกแบบฐานข้อมูล (Database Design) </vt:lpstr>
      <vt:lpstr>การออกแบบฐานข้อมูล (Database Design) </vt:lpstr>
      <vt:lpstr>บทที่ 4</vt:lpstr>
      <vt:lpstr>บทที่ 5 สรุปผลการศึกษา และข้อเสนอแนะ</vt:lpstr>
      <vt:lpstr>บทที่ 5 สรุปผลการศึกษา และข้อเสนอแนะ</vt:lpstr>
      <vt:lpstr>บทที่ 5 สรุปผลการศึกษา และข้อเสนอแนะ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ระบบการจัดตารางการใช้รถขององค์กร</dc:title>
  <dc:creator>ASUS</dc:creator>
  <cp:lastModifiedBy>ASUS</cp:lastModifiedBy>
  <cp:revision>19</cp:revision>
  <dcterms:created xsi:type="dcterms:W3CDTF">2021-09-01T15:42:36Z</dcterms:created>
  <dcterms:modified xsi:type="dcterms:W3CDTF">2021-12-09T05:42:09Z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