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ceto.co.th/index.php/articles/26-what-is-single-gateway-pros-c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world/2016/jan/06/anonymous-hacks-thai-police-sites-over-burmese-jailings-for-british-backpacker-murders" TargetMode="External"/><Relationship Id="rId2" Type="http://schemas.openxmlformats.org/officeDocument/2006/relationships/hyperlink" Target="https://www.youtube.com/watch?v=dM8zISqz5a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Single Gateway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Anonemous</a:t>
            </a:r>
            <a:r>
              <a:rPr lang="en-US" dirty="0">
                <a:solidFill>
                  <a:schemeClr val="tx1"/>
                </a:solidFill>
              </a:rPr>
              <a:t> , PAPA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E40-F5FF-4168-95F4-A8009A4B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Gateway </a:t>
            </a:r>
            <a:r>
              <a:rPr lang="th-TH" b="1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คืออะไร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90CD-F214-4D02-A346-D052EA2C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63D49"/>
                </a:solidFill>
                <a:effectLst/>
                <a:latin typeface="Tahoma" panose="020B0604030504040204" pitchFamily="34" charset="0"/>
              </a:rPr>
              <a:t>	Single Internet Gateway </a:t>
            </a:r>
            <a:r>
              <a:rPr lang="th-TH" sz="3200" dirty="0">
                <a:solidFill>
                  <a:srgbClr val="363D49"/>
                </a:solidFill>
                <a:effectLst/>
                <a:latin typeface="Tahoma" panose="020B0604030504040204" pitchFamily="34" charset="0"/>
              </a:rPr>
              <a:t>เป็นโครงการของรัฐบาลไทยที่เพิ่งเห็นชอบโดยคณะรัฐมนตรี เมื่อวันที่ 27 สิงหาคม 2558 ซึ่งเป็นการเข้ามา “ควบคุม” ช่องทางการเชื่อมต่ออินเทอร์เน็ตระหว่างประเทศจากเดิมที่มีหลายช่องทางให้เหลือเพียงช่องทางเดียว</a:t>
            </a:r>
            <a:endParaRPr lang="en-US" sz="3200" dirty="0">
              <a:solidFill>
                <a:srgbClr val="363D49"/>
              </a:solidFill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63D49"/>
                </a:solidFill>
                <a:effectLst/>
                <a:latin typeface="Tahoma" panose="020B0604030504040204" pitchFamily="34" charset="0"/>
              </a:rPr>
              <a:t>	</a:t>
            </a:r>
            <a:r>
              <a:rPr lang="th-TH" sz="3200" dirty="0">
                <a:solidFill>
                  <a:srgbClr val="363D49"/>
                </a:solidFill>
                <a:effectLst/>
                <a:latin typeface="Tahoma" panose="020B0604030504040204" pitchFamily="34" charset="0"/>
              </a:rPr>
              <a:t>ซึ่งทางรัฐบาลได้เขียนหลักการและเหตุผลของโครงการนี้ไว้ว่า </a:t>
            </a:r>
            <a:r>
              <a:rPr lang="th-TH" sz="3200" dirty="0">
                <a:solidFill>
                  <a:srgbClr val="C00000"/>
                </a:solidFill>
                <a:effectLst/>
                <a:latin typeface="Tahoma" panose="020B0604030504040204" pitchFamily="34" charset="0"/>
              </a:rPr>
              <a:t>“เพื่อใช้เป็นเครื่องมือควบคุมเว็บไซต์ที่ไม่เหมาะสมและการไหลเข้าของข้อมูลข่าวสารจากต่างประเทศผ่านทางอินเตอร์เน็ต"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C5A-A881-4352-BFA2-26BDB662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</a:rPr>
              <a:t>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EB2-5DEE-45CA-B3E1-9461701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th-TH" sz="2800" b="1" i="0" dirty="0">
                <a:solidFill>
                  <a:srgbClr val="292929"/>
                </a:solidFill>
                <a:effectLst/>
                <a:latin typeface="sohne"/>
              </a:rPr>
              <a:t>ฉายา “</a:t>
            </a:r>
            <a:r>
              <a:rPr lang="th-TH" sz="2800" b="1" i="0" dirty="0" err="1">
                <a:solidFill>
                  <a:srgbClr val="292929"/>
                </a:solidFill>
                <a:effectLst/>
                <a:latin typeface="sohne"/>
              </a:rPr>
              <a:t>โร</a:t>
            </a:r>
            <a:r>
              <a:rPr lang="th-TH" sz="2800" b="1" i="0" dirty="0">
                <a:solidFill>
                  <a:srgbClr val="292929"/>
                </a:solidFill>
                <a:effectLst/>
                <a:latin typeface="sohne"/>
              </a:rPr>
              <a:t>บินฮู้ดแห่งศตวรรษ 21"</a:t>
            </a:r>
            <a:endParaRPr lang="th-TH" sz="2800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th-TH" sz="2800" b="0" i="0" dirty="0">
                <a:solidFill>
                  <a:srgbClr val="292929"/>
                </a:solidFill>
                <a:effectLst/>
                <a:latin typeface="charter"/>
              </a:rPr>
              <a:t>จากตำนาน</a:t>
            </a:r>
            <a:r>
              <a:rPr lang="th-TH" sz="2800" b="0" i="0" dirty="0" err="1">
                <a:solidFill>
                  <a:srgbClr val="292929"/>
                </a:solidFill>
                <a:effectLst/>
                <a:latin typeface="charter"/>
              </a:rPr>
              <a:t>โร</a:t>
            </a:r>
            <a:r>
              <a:rPr lang="th-TH" sz="2800" b="0" i="0" dirty="0">
                <a:solidFill>
                  <a:srgbClr val="292929"/>
                </a:solidFill>
                <a:effectLst/>
                <a:latin typeface="charter"/>
              </a:rPr>
              <a:t>บินฮู้ด ปล้นคนรวย ช่วยเหลือคนจน ทวงคืนอิสรภาพด้วยธนู อาวุธเล็กๆ ในมือ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pPr marL="0" indent="0" algn="l">
              <a:buNone/>
            </a:pPr>
            <a:r>
              <a:rPr lang="th-TH" sz="2800" b="0" i="0" dirty="0">
                <a:solidFill>
                  <a:srgbClr val="292929"/>
                </a:solidFill>
                <a:effectLst/>
                <a:latin typeface="charter"/>
              </a:rPr>
              <a:t>แอนโนน</a:t>
            </a:r>
            <a:r>
              <a:rPr lang="th-TH" sz="2800" b="0" i="0" dirty="0" err="1">
                <a:solidFill>
                  <a:srgbClr val="292929"/>
                </a:solidFill>
                <a:effectLst/>
                <a:latin typeface="charter"/>
              </a:rPr>
              <a:t>ีมัส</a:t>
            </a:r>
            <a:r>
              <a:rPr lang="th-TH" sz="2800" b="0" i="0" dirty="0">
                <a:solidFill>
                  <a:srgbClr val="292929"/>
                </a:solidFill>
                <a:effectLst/>
                <a:latin typeface="charter"/>
              </a:rPr>
              <a:t> ปล้นสิ่งมีค่าในโลกออนไลน์ ซึ่งก็คือข้อมูลข่าวสาร ทวงคืนสิทธิเสรีภาพในการเข้าถึงข้อมูล</a:t>
            </a:r>
          </a:p>
          <a:p>
            <a:pPr marL="0" indent="0" algn="l">
              <a:buNone/>
            </a:pPr>
            <a:r>
              <a:rPr lang="th-TH" sz="2800" b="1" i="0" dirty="0">
                <a:solidFill>
                  <a:srgbClr val="292929"/>
                </a:solidFill>
                <a:effectLst/>
                <a:latin typeface="sohne"/>
              </a:rPr>
              <a:t>ฉายา “อาชญากรไซเบอร์”</a:t>
            </a:r>
            <a:endParaRPr lang="th-TH" sz="2800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th-TH" sz="2800" b="0" i="0" dirty="0">
                <a:solidFill>
                  <a:srgbClr val="292929"/>
                </a:solidFill>
                <a:effectLst/>
                <a:latin typeface="charter"/>
              </a:rPr>
              <a:t>ละเมิดข้อกฎหมาย คล้ายศาลเตี้ยที่ชี้ถูกผิดเพียงคนกลุ่มเดียว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959CD-6919-4ABC-8CA7-950CD190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4" y="3870064"/>
            <a:ext cx="3476003" cy="2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C5A-A881-4352-BFA2-26BDB662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</a:rPr>
              <a:t>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EB2-5DEE-45CA-B3E1-9461701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b="0" i="0" dirty="0">
                <a:solidFill>
                  <a:srgbClr val="C00000"/>
                </a:solidFill>
                <a:effectLst/>
                <a:latin typeface="charter"/>
              </a:rPr>
              <a:t>22 ตุลาคม 2015 : เจาะฐานข้อมูล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charter"/>
              </a:rPr>
              <a:t>CAT Telecom </a:t>
            </a:r>
            <a:r>
              <a:rPr lang="th-TH" sz="3200" b="0" i="0" dirty="0">
                <a:solidFill>
                  <a:srgbClr val="C00000"/>
                </a:solidFill>
                <a:effectLst/>
                <a:latin typeface="charter"/>
              </a:rPr>
              <a:t>เข้าถึงบัญชีลูกค้ามากกว่าพันราย ต่อต้านนโยบายซิงเกิล เกตเวย์</a:t>
            </a:r>
          </a:p>
          <a:p>
            <a:r>
              <a:rPr lang="th-TH" sz="3200" b="0" i="0" dirty="0">
                <a:effectLst/>
                <a:latin typeface="charter"/>
              </a:rPr>
              <a:t>6 มกราคม 2016 : ออก</a:t>
            </a:r>
            <a:r>
              <a:rPr lang="th-TH" sz="3200" b="0" i="0" dirty="0"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แถลงการณ์</a:t>
            </a:r>
            <a:r>
              <a:rPr lang="th-TH" sz="3200" b="0" i="0" dirty="0">
                <a:effectLst/>
                <a:latin typeface="charter"/>
              </a:rPr>
              <a:t>ต่อต้านรัฐบาลไทย</a:t>
            </a:r>
          </a:p>
          <a:p>
            <a:r>
              <a:rPr lang="th-TH" sz="3200" b="0" i="0" dirty="0">
                <a:solidFill>
                  <a:srgbClr val="C00000"/>
                </a:solidFill>
                <a:effectLst/>
                <a:latin typeface="charter"/>
              </a:rPr>
              <a:t>9 มกราคม 2016 : โจมตี</a:t>
            </a:r>
            <a:r>
              <a:rPr lang="th-TH" sz="3200" b="0" i="0" u="sng" dirty="0">
                <a:solidFill>
                  <a:srgbClr val="C00000"/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เว็บศาลไทย</a:t>
            </a:r>
            <a:r>
              <a:rPr lang="th-TH" sz="3200" b="0" i="0" dirty="0">
                <a:solidFill>
                  <a:srgbClr val="C00000"/>
                </a:solidFill>
                <a:effectLst/>
                <a:latin typeface="charter"/>
              </a:rPr>
              <a:t>ล่ม 296 เว็บไซต์ ค้านคดีเกาะเต่า</a:t>
            </a:r>
          </a:p>
          <a:p>
            <a:r>
              <a:rPr lang="th-TH" sz="3200" b="0" i="0" dirty="0">
                <a:solidFill>
                  <a:srgbClr val="292929"/>
                </a:solidFill>
                <a:effectLst/>
                <a:latin typeface="charter"/>
              </a:rPr>
              <a:t>17 ธันวาคม 2016  :  เจาะระบบเว็บไซต์หน่วยงานรัฐบาล ประท้วงกฎหมายเซ็นเซอร์ทางอินเทอร์เน็ต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409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ED2-A1FD-4783-BB49-9BAA8A9C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4000" b="1" i="0" dirty="0">
                <a:solidFill>
                  <a:schemeClr val="tx1"/>
                </a:solidFill>
                <a:effectLst/>
              </a:rPr>
              <a:t>คดีเกาะเต่า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A39D-5430-488D-B547-1F69B38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เหตุเกิดเมื่อวันที่ 15 ก.ย.2557 พบศพนักท่องเที่ยวชาวต่างชาติ 2 คนบริเวณหาดทรายรี เกาะเต่า จ.สุราษฎร์ธานี ทราบชื่อ นายเดวิด 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มิลเล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อร์ อายุ 24 ปี และ น.ส.ฮานนา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ห์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 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วิทเธ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อร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์ริจ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 อายุ 23 ปี ทั้งสองเป็นชาวอังกฤษ ผู้ชายถูกทุบด้วยของแข็งที่ท้ายทอย ส่วนนักท่องเที่ยวหญิงถูกตีด้วยของแข็งที่ใบหน้าและอยู่ในสภาพเปลือยเปล่า ในเวลาต่อมา ตำรวจสืบสวนติดตามจับแรงงานชาวเมียนมาได้ 3 คน </a:t>
            </a:r>
          </a:p>
          <a:p>
            <a:pPr algn="l"/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คดีนี้ ศาลชั้นต้นมีคำพิพากษา ลงโทษจำเลยทั้ง 2 คน ในข้อหาข่มขืน-ฆ่านักท่องเที่ยวหญิง และฆ่านักท่องเที่ยวชายชาวอังกฤษ โดยให้ประหารชีวิตทั้ง 2 คน จำเลยยื่นอุทธรณ์</a:t>
            </a:r>
          </a:p>
          <a:p>
            <a:pPr algn="l"/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ต่อมา วันที่ 1 มี.ค.2560 ศาลจังหวัดเกาะสมุย จ.สุราษฎร์ธานี อ่านคำพิพากษาของศาลอุทธรณ์ ภาค 8 ยืนตามศาลชั้นต้น ให้ประหารชีวิต นายซอ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ลิน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 จำเลยที่ 1 และนาย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เวพิว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 จำเลยที่ 2</a:t>
            </a:r>
          </a:p>
          <a:p>
            <a:pPr algn="l"/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ล่าสุด ผู้สื่อข่าว รายงานว่า ในเวลา13.00น. ศาลฎีกา ได้ตัดสินยืนโทษประหารชีวิตจำเลยทั้ง2คน และจะส่งคำพิพากษาศาลฎีกาดังกล่าว ไปยังศาลจังหวัดสม</a:t>
            </a:r>
            <a:r>
              <a:rPr lang="th-TH" sz="2000" b="0" i="0" dirty="0" err="1">
                <a:solidFill>
                  <a:srgbClr val="292929"/>
                </a:solidFill>
                <a:effectLst/>
                <a:latin typeface="Mn paethai v3"/>
              </a:rPr>
              <a:t>ุย</a:t>
            </a:r>
            <a:r>
              <a:rPr lang="th-TH" sz="2000" b="0" i="0" dirty="0">
                <a:solidFill>
                  <a:srgbClr val="292929"/>
                </a:solidFill>
                <a:effectLst/>
                <a:latin typeface="Mn paethai v3"/>
              </a:rPr>
              <a:t> จ.สุราษฎร์ธานี ต่อไป</a:t>
            </a:r>
          </a:p>
        </p:txBody>
      </p:sp>
    </p:spTree>
    <p:extLst>
      <p:ext uri="{BB962C8B-B14F-4D97-AF65-F5344CB8AC3E}">
        <p14:creationId xmlns:p14="http://schemas.microsoft.com/office/powerpoint/2010/main" val="7741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0C-7570-465F-AEB0-120B7AF8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222222"/>
                </a:solidFill>
                <a:effectLst/>
                <a:latin typeface="Open Sans"/>
              </a:rPr>
              <a:t>คุณธรรมและจริยธรรมในการใช้คอมพิวเตอร์</a:t>
            </a:r>
            <a:r>
              <a:rPr lang="en-US" b="1" dirty="0">
                <a:solidFill>
                  <a:srgbClr val="222222"/>
                </a:solidFill>
                <a:effectLst/>
                <a:latin typeface="Open Sans"/>
              </a:rPr>
              <a:t> (</a:t>
            </a:r>
            <a:r>
              <a:rPr lang="en-US" b="1" dirty="0"/>
              <a:t>PAPA)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D339-1536-4DEF-958F-A9BF3C3D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th-TH" sz="4800" dirty="0">
                <a:solidFill>
                  <a:srgbClr val="777777"/>
                </a:solidFill>
                <a:effectLst/>
                <a:cs typeface="+mj-cs"/>
              </a:rPr>
              <a:t>ความเป็นส่วนตัว </a:t>
            </a:r>
            <a:r>
              <a:rPr lang="en-US" sz="4800" dirty="0">
                <a:solidFill>
                  <a:srgbClr val="777777"/>
                </a:solidFill>
                <a:effectLst/>
                <a:cs typeface="+mj-cs"/>
              </a:rPr>
              <a:t>(Information Privacy) </a:t>
            </a:r>
            <a:br>
              <a:rPr lang="en-US" sz="4800" dirty="0">
                <a:solidFill>
                  <a:srgbClr val="777777"/>
                </a:solidFill>
                <a:effectLst/>
                <a:cs typeface="+mj-cs"/>
              </a:rPr>
            </a:br>
            <a:r>
              <a:rPr lang="th-TH" sz="4800" dirty="0">
                <a:solidFill>
                  <a:srgbClr val="777777"/>
                </a:solidFill>
                <a:effectLst/>
                <a:cs typeface="+mj-cs"/>
              </a:rPr>
              <a:t>ความถูกต้อง </a:t>
            </a:r>
            <a:r>
              <a:rPr lang="en-US" sz="4800" dirty="0">
                <a:solidFill>
                  <a:srgbClr val="777777"/>
                </a:solidFill>
                <a:effectLst/>
                <a:cs typeface="+mj-cs"/>
              </a:rPr>
              <a:t>(Information Accuracy) </a:t>
            </a:r>
            <a:br>
              <a:rPr lang="en-US" sz="4800" dirty="0">
                <a:solidFill>
                  <a:srgbClr val="777777"/>
                </a:solidFill>
                <a:effectLst/>
                <a:cs typeface="+mj-cs"/>
              </a:rPr>
            </a:br>
            <a:r>
              <a:rPr lang="th-TH" sz="4800" dirty="0">
                <a:solidFill>
                  <a:srgbClr val="777777"/>
                </a:solidFill>
                <a:effectLst/>
                <a:cs typeface="+mj-cs"/>
              </a:rPr>
              <a:t>ความเป็นเจ้าของ </a:t>
            </a:r>
            <a:r>
              <a:rPr lang="en-US" sz="4800" dirty="0">
                <a:solidFill>
                  <a:srgbClr val="777777"/>
                </a:solidFill>
                <a:effectLst/>
                <a:cs typeface="+mj-cs"/>
              </a:rPr>
              <a:t>(Information Property) </a:t>
            </a:r>
            <a:br>
              <a:rPr lang="en-US" sz="4800" dirty="0">
                <a:solidFill>
                  <a:srgbClr val="777777"/>
                </a:solidFill>
                <a:effectLst/>
                <a:cs typeface="+mj-cs"/>
              </a:rPr>
            </a:br>
            <a:r>
              <a:rPr lang="th-TH" sz="4800" dirty="0">
                <a:solidFill>
                  <a:srgbClr val="777777"/>
                </a:solidFill>
                <a:effectLst/>
                <a:cs typeface="+mj-cs"/>
              </a:rPr>
              <a:t>การเข้าถึงข้อมูล </a:t>
            </a:r>
            <a:r>
              <a:rPr lang="en-US" sz="4800" dirty="0">
                <a:solidFill>
                  <a:srgbClr val="777777"/>
                </a:solidFill>
                <a:effectLst/>
                <a:cs typeface="+mj-cs"/>
              </a:rPr>
              <a:t>(Data Accessibility)</a:t>
            </a:r>
          </a:p>
          <a:p>
            <a:pPr marL="0" indent="0">
              <a:buNone/>
            </a:pPr>
            <a:br>
              <a:rPr lang="en-US" sz="4800" dirty="0">
                <a:cs typeface="+mj-cs"/>
              </a:rPr>
            </a:br>
            <a:endParaRPr lang="en-US" sz="4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900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{8FFAFD5E-41A9-4F71-8B82-07B975875141}tf78438558_win32</Template>
  <TotalTime>15</TotalTime>
  <Words>462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Century Gothic</vt:lpstr>
      <vt:lpstr>charter</vt:lpstr>
      <vt:lpstr>Garamond</vt:lpstr>
      <vt:lpstr>Mn paethai v3</vt:lpstr>
      <vt:lpstr>Open Sans</vt:lpstr>
      <vt:lpstr>sohne</vt:lpstr>
      <vt:lpstr>Tahoma</vt:lpstr>
      <vt:lpstr>SavonVTI</vt:lpstr>
      <vt:lpstr>Single Gateway </vt:lpstr>
      <vt:lpstr>Single Gateway คืออะไร</vt:lpstr>
      <vt:lpstr>Anonymous</vt:lpstr>
      <vt:lpstr>Anonymous</vt:lpstr>
      <vt:lpstr>คดีเกาะเต่า</vt:lpstr>
      <vt:lpstr>คุณธรรมและจริยธรรมในการใช้คอมพิวเตอร์ (PAPA)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Gateway</dc:title>
  <dc:creator>This PC</dc:creator>
  <cp:lastModifiedBy>This PC</cp:lastModifiedBy>
  <cp:revision>2</cp:revision>
  <dcterms:created xsi:type="dcterms:W3CDTF">2021-04-21T15:51:58Z</dcterms:created>
  <dcterms:modified xsi:type="dcterms:W3CDTF">2021-04-21T16:07:36Z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