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 id="2147483702" r:id="rId3"/>
    <p:sldMasterId id="2147483714" r:id="rId4"/>
    <p:sldMasterId id="2147483738" r:id="rId5"/>
    <p:sldMasterId id="2147483762" r:id="rId6"/>
    <p:sldMasterId id="2147483786" r:id="rId7"/>
    <p:sldMasterId id="2147483798" r:id="rId8"/>
    <p:sldMasterId id="2147483810" r:id="rId9"/>
    <p:sldMasterId id="2147483822" r:id="rId10"/>
  </p:sldMasterIdLst>
  <p:notesMasterIdLst>
    <p:notesMasterId r:id="rId34"/>
  </p:notesMasterIdLst>
  <p:sldIdLst>
    <p:sldId id="286" r:id="rId11"/>
    <p:sldId id="262" r:id="rId12"/>
    <p:sldId id="264" r:id="rId13"/>
    <p:sldId id="288" r:id="rId14"/>
    <p:sldId id="257" r:id="rId15"/>
    <p:sldId id="258" r:id="rId16"/>
    <p:sldId id="281" r:id="rId17"/>
    <p:sldId id="271" r:id="rId18"/>
    <p:sldId id="278" r:id="rId19"/>
    <p:sldId id="279" r:id="rId20"/>
    <p:sldId id="280" r:id="rId21"/>
    <p:sldId id="260" r:id="rId22"/>
    <p:sldId id="289" r:id="rId23"/>
    <p:sldId id="290" r:id="rId24"/>
    <p:sldId id="291" r:id="rId25"/>
    <p:sldId id="292" r:id="rId26"/>
    <p:sldId id="287" r:id="rId27"/>
    <p:sldId id="293" r:id="rId28"/>
    <p:sldId id="294" r:id="rId29"/>
    <p:sldId id="284" r:id="rId30"/>
    <p:sldId id="285" r:id="rId31"/>
    <p:sldId id="273" r:id="rId32"/>
    <p:sldId id="26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BA89"/>
    <a:srgbClr val="E7CE39"/>
    <a:srgbClr val="767171"/>
    <a:srgbClr val="FF8577"/>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C441A-46B8-43B0-A80B-2AE7830AD60B}" v="1711" dt="2021-04-22T01:08:29.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3" autoAdjust="0"/>
    <p:restoredTop sz="72105" autoAdjust="0"/>
  </p:normalViewPr>
  <p:slideViewPr>
    <p:cSldViewPr snapToGrid="0">
      <p:cViewPr varScale="1">
        <p:scale>
          <a:sx n="55" d="100"/>
          <a:sy n="55"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microsoft.com/office/2015/10/relationships/revisionInfo" Target="revisionInfo.xml"/><Relationship Id="rId21" Type="http://schemas.openxmlformats.org/officeDocument/2006/relationships/slide" Target="slides/slide11.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D1DFB-E37D-49F5-83B2-35DD3D8EE476}" type="datetimeFigureOut">
              <a:rPr lang="zh-CN" altLang="en-US" smtClean="0"/>
              <a:t>2021/4/22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29F64-25E5-4FF0-A813-4C74570EDA9F}" type="slidenum">
              <a:rPr lang="zh-CN" altLang="en-US" smtClean="0"/>
              <a:t>‹#›</a:t>
            </a:fld>
            <a:endParaRPr lang="zh-CN" altLang="en-US"/>
          </a:p>
        </p:txBody>
      </p:sp>
    </p:spTree>
    <p:extLst>
      <p:ext uri="{BB962C8B-B14F-4D97-AF65-F5344CB8AC3E}">
        <p14:creationId xmlns:p14="http://schemas.microsoft.com/office/powerpoint/2010/main" val="1249905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71415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DengXian" panose="02010600030101010101" pitchFamily="2" charset="-122"/>
                <a:cs typeface="Times New Roman" panose="02020603050405020304" pitchFamily="18" charset="0"/>
              </a:rPr>
              <a:t>To lower the bias of these 3 models, the concept of aggregating three of them is introduced and let the final prediction be the hard voting result of the three models, means the result is derived based on the label with more votes. The performance of the model is very good, the test accuracy reach to 0.985, very impressive.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92209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Calibri" panose="020F0502020204030204" pitchFamily="34" charset="0"/>
                <a:ea typeface="DengXian" panose="02010600030101010101" pitchFamily="2" charset="-122"/>
                <a:cs typeface="Times New Roman" panose="02020603050405020304" pitchFamily="18" charset="0"/>
              </a:rPr>
              <a:t>performance of NB and SVM model has no significant change with vary of train data size, the models are very easy to implement, and the generalizability for these two models are good, so they can be used for both by personal and public needs. However, the feasibility of KNN model is very poor. In the real world, the amount and style of spam emails will increase over time and so does the training process, KNN models only has a fair performance on small training size but very poor performance once the training data gets large, KNN would not be a reliable classifier </a:t>
            </a:r>
            <a:r>
              <a:rPr lang="en-US" altLang="zh-CN" sz="1200" b="0" kern="100" dirty="0">
                <a:effectLst/>
                <a:latin typeface="Calibri" panose="020F0502020204030204" pitchFamily="34" charset="0"/>
                <a:ea typeface="DengXian" panose="02010600030101010101" pitchFamily="2" charset="-122"/>
                <a:cs typeface="Times New Roman" panose="02020603050405020304" pitchFamily="18" charset="0"/>
              </a:rPr>
              <a:t>alone.</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200" kern="100" dirty="0">
                <a:effectLst/>
                <a:latin typeface="Calibri" panose="020F0502020204030204" pitchFamily="34" charset="0"/>
                <a:ea typeface="DengXian" panose="02010600030101010101" pitchFamily="2" charset="-122"/>
                <a:cs typeface="Times New Roman" panose="02020603050405020304" pitchFamily="18" charset="0"/>
              </a:rPr>
              <a:t>See that Naïve Bayes has a very high accuracy of predicting unknown data. Thus, Naïve Bayes model has the best performance with a good generalizability. By combining the result of the three models, the overall accuracy score on the test data set is 0.984 which is very well performed.</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5506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082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Calibri" panose="020F0502020204030204" pitchFamily="34" charset="0"/>
                <a:ea typeface="等线" panose="02010600030101010101" pitchFamily="2" charset="-122"/>
              </a:rPr>
              <a:t>Here we tried to use CNN to build the classifier. This may sound weird as CNN is usually used for visual image processing, and what we learned on the course was 2D-CNN, instead of 2-dimensional, texts have a one-dimensional structure where words sequence matter. Based on finding of 'Yoon Kim'</a:t>
            </a:r>
            <a:r>
              <a:rPr lang="en-US" altLang="zh-CN" sz="1800" dirty="0">
                <a:solidFill>
                  <a:srgbClr val="FF0000"/>
                </a:solidFill>
                <a:effectLst/>
                <a:latin typeface="Calibri" panose="020F0502020204030204" pitchFamily="34" charset="0"/>
                <a:ea typeface="等线" panose="02010600030101010101" pitchFamily="2" charset="-122"/>
              </a:rPr>
              <a:t>[6]</a:t>
            </a:r>
            <a:r>
              <a:rPr lang="en-US" altLang="zh-CN" sz="1800" dirty="0">
                <a:effectLst/>
                <a:latin typeface="Calibri" panose="020F0502020204030204" pitchFamily="34" charset="0"/>
                <a:ea typeface="等线" panose="02010600030101010101" pitchFamily="2" charset="-122"/>
              </a:rPr>
              <a:t>, 1D CNN would simulate the process of n-gram model, in this case, the kernel would have the same size as the ‘</a:t>
            </a:r>
            <a:r>
              <a:rPr lang="en-US" altLang="zh-CN" sz="1800" dirty="0" err="1">
                <a:effectLst/>
                <a:latin typeface="Calibri" panose="020F0502020204030204" pitchFamily="34" charset="0"/>
                <a:ea typeface="等线" panose="02010600030101010101" pitchFamily="2" charset="-122"/>
              </a:rPr>
              <a:t>embed_size</a:t>
            </a:r>
            <a:r>
              <a:rPr lang="en-US" altLang="zh-CN" sz="1800" dirty="0">
                <a:effectLst/>
                <a:latin typeface="Calibri" panose="020F0502020204030204" pitchFamily="34" charset="0"/>
                <a:ea typeface="等线" panose="02010600030101010101" pitchFamily="2" charset="-122"/>
              </a:rPr>
              <a:t>’, e.g., same size as the word embedding vector, in our code, this number is 100, means the kernel has a width of 100, </a:t>
            </a:r>
          </a:p>
          <a:p>
            <a:endParaRPr lang="en-US" altLang="zh-CN" sz="1800" dirty="0">
              <a:effectLst/>
              <a:latin typeface="Calibri" panose="020F0502020204030204" pitchFamily="34" charset="0"/>
              <a:ea typeface="等线" panose="02010600030101010101" pitchFamily="2" charset="-122"/>
            </a:endParaRPr>
          </a:p>
          <a:p>
            <a:r>
              <a:rPr lang="en-US" altLang="zh-CN" sz="1800" dirty="0">
                <a:effectLst/>
                <a:latin typeface="Calibri" panose="020F0502020204030204" pitchFamily="34" charset="0"/>
                <a:ea typeface="等线" panose="02010600030101010101" pitchFamily="2" charset="-122"/>
              </a:rPr>
              <a:t>he upper bound is 4 is because words that are farther away than 4 would be less relevant to identify the patterns, for example, a phrase usually has the length around 4, for example, the phrase ‘a delicious pie’. </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28585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Calibri" panose="020F0502020204030204" pitchFamily="34" charset="0"/>
                <a:ea typeface="等线" panose="02010600030101010101" pitchFamily="2" charset="-122"/>
              </a:rPr>
              <a:t>, while for the height, Kim provides a use of different size simultaneously, namely, in our model, we simulates 2/3/4-gram with the corresponding heights of 2,3,4, the kernel sizes therefore, are 2/3/4 x 100, and output a number for each scanning </a:t>
            </a:r>
            <a:r>
              <a:rPr lang="en-US" altLang="zh-CN" sz="1800" dirty="0" err="1">
                <a:effectLst/>
                <a:latin typeface="Calibri" panose="020F0502020204030204" pitchFamily="34" charset="0"/>
                <a:ea typeface="等线" panose="02010600030101010101" pitchFamily="2" charset="-122"/>
              </a:rPr>
              <a:t>procss</a:t>
            </a:r>
            <a:r>
              <a:rPr lang="en-US" altLang="zh-CN" sz="1800" dirty="0">
                <a:effectLst/>
                <a:latin typeface="Calibri" panose="020F0502020204030204" pitchFamily="34" charset="0"/>
                <a:ea typeface="等线" panose="02010600030101010101" pitchFamily="2" charset="-122"/>
              </a:rPr>
              <a:t>, the kernel would move one-by-one down a list of input embeddings, each time cover a window with the shape of 2/3/4 x 100 and produce one number based on the weight within the kernel, here the neural network architecture performs the simulation of 2/3/4-gram by scanning multiple words in a row, and eventually form a vector, the vector is then pooled with the largest number with GlobalMaxPooling1D(), each convolutional layer has 100 kernels means 100 such vectors would be produced for each layer, </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28818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I dropped 60% of the output to avoid overfitting, this would be useful. By implementing a CNN with this trend, we got a really high accuracy, according to the testing set, the complexity of the model did not lead to overfit which is so good for us, as mentioned before, the word embedding would also be trained and updated, means there are so many parameters, along with the weight in each kernel of the convolutional layer, the model has relatively high complexity which is able to extract and identify the pattern with the length of 2/3/4. </a:t>
            </a:r>
          </a:p>
          <a:p>
            <a:pPr algn="just"/>
            <a:endPar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endParaRPr>
          </a:p>
          <a:p>
            <a:pPr algn="just"/>
            <a:r>
              <a:rPr lang="en-US" altLang="zh-CN" sz="1800" dirty="0">
                <a:effectLst/>
                <a:latin typeface="Calibri" panose="020F0502020204030204" pitchFamily="34" charset="0"/>
                <a:ea typeface="等线" panose="02010600030101010101" pitchFamily="2" charset="-122"/>
              </a:rPr>
              <a:t>compare to the classical one-hot representation, embedding vectorization to a word would result a vector with much lower dimensionality, for example, in one-hot, the vector would have a size of 10000 (features) for a vocabulary of 10000 words, meanwhile most of the value within the vector is 0, namely, the word vector is really sparse with high dimensionality, this would lead to the phenomena named ‘Curse of dimensionality’</a:t>
            </a:r>
            <a:r>
              <a:rPr lang="en-US" altLang="zh-CN" sz="1800" dirty="0">
                <a:effectLst/>
                <a:latin typeface="等线" panose="02010600030101010101" pitchFamily="2" charset="-122"/>
                <a:cs typeface="Times New Roman" panose="02020603050405020304" pitchFamily="18" charset="0"/>
              </a:rPr>
              <a:t> </a:t>
            </a:r>
            <a:r>
              <a:rPr lang="en-US" altLang="zh-CN" sz="1800" baseline="30000" dirty="0">
                <a:effectLst/>
                <a:latin typeface="Times New Roman" panose="02020603050405020304" pitchFamily="18" charset="0"/>
                <a:ea typeface="等线" panose="02010600030101010101" pitchFamily="2" charset="-122"/>
              </a:rPr>
              <a:t>[5]</a:t>
            </a:r>
            <a:r>
              <a:rPr lang="en-US" altLang="zh-CN" sz="1800" dirty="0">
                <a:effectLst/>
                <a:latin typeface="Calibri" panose="020F0502020204030204" pitchFamily="34" charset="0"/>
                <a:ea typeface="等线" panose="02010600030101010101" pitchFamily="2" charset="-122"/>
              </a:rPr>
              <a:t>, which lead great difficulty of extracting the relation and finding the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26305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The graphs shows the accuracy ascending and loss descending in each epoch.</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The confusion matrix, precision, recall and the f1-score based on the former statistic are shown below. We can see the f1_score is 0.9855 which is better than all of the 3 models in the previous section. We conclude CNN as a feasible way of implementing effective email-spam filter.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explain the noticeable pattern of the graph</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07180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17199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70036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066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05661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23782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91100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84992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06683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Calibri" panose="020F0502020204030204" pitchFamily="34" charset="0"/>
                <a:ea typeface="等线" panose="02010600030101010101" pitchFamily="2" charset="-122"/>
              </a:rPr>
              <a:t>In recent years, the increasing popularity of the individual utilization of emails and the low-cost advertising through this way, have attract the commercial marketers to send massive amount unsolicited messages to mailboxes of users, for which include product advertisements, pornography, illegitimate contents or unwanted information of any kinds, preventing us from making full and good use of time, these messages are usually referred to as ‘Spam’ mails, or more formally, Unsolicited Commercial E-mail (UCE), </a:t>
            </a:r>
          </a:p>
          <a:p>
            <a:endParaRPr lang="en-US" altLang="zh-CN" sz="1800" dirty="0">
              <a:effectLst/>
              <a:latin typeface="Calibri" panose="020F0502020204030204" pitchFamily="34" charset="0"/>
              <a:ea typeface="等线" panose="02010600030101010101" pitchFamily="2" charset="-122"/>
            </a:endParaRPr>
          </a:p>
          <a:p>
            <a:r>
              <a:rPr lang="en-US" altLang="zh-CN" sz="1800" dirty="0">
                <a:effectLst/>
                <a:latin typeface="Calibri" panose="020F0502020204030204" pitchFamily="34" charset="0"/>
                <a:ea typeface="等线" panose="02010600030101010101" pitchFamily="2" charset="-122"/>
              </a:rPr>
              <a:t>on to the spam problem is really important. Several counter-measures were proposed, for example, handcrafted rules, blacklists, both of them seem to be of little use as the rules need to be tuned manually which has very low efficiency while blacklists are also ineffective due to the forged sending address.</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92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Calibri" panose="020F0502020204030204" pitchFamily="34" charset="0"/>
                <a:ea typeface="等线" panose="02010600030101010101" pitchFamily="2" charset="-122"/>
              </a:rPr>
              <a:t>Before we can do any exploration on our problem, it is crucial to find datasets for our models, we use the data from Enron Spam Dataset, which include six datasets in .tar.gz format, any other options…</a:t>
            </a:r>
          </a:p>
          <a:p>
            <a:endParaRPr lang="en-US" altLang="zh-CN" sz="1800" dirty="0">
              <a:effectLst/>
              <a:latin typeface="Calibri" panose="020F0502020204030204" pitchFamily="34" charset="0"/>
              <a:ea typeface="等线" panose="02010600030101010101" pitchFamily="2" charset="-122"/>
            </a:endParaRPr>
          </a:p>
          <a:p>
            <a:r>
              <a:rPr lang="en-US" altLang="zh-CN" sz="1800" dirty="0">
                <a:effectLst/>
                <a:latin typeface="Calibri" panose="020F0502020204030204" pitchFamily="34" charset="0"/>
                <a:ea typeface="等线" panose="02010600030101010101" pitchFamily="2" charset="-122"/>
              </a:rPr>
              <a:t>We then have to consider how to convert the literal email contents to numerical representation that is trainable data, as features in machine learning is numbers that we can perform mathematical operations on. Before that, we need to first remove the noisy/redundant data in each sentence, revealed in our code. …</a:t>
            </a:r>
          </a:p>
          <a:p>
            <a:endParaRPr lang="en-US" altLang="zh-CN" sz="1800" dirty="0">
              <a:effectLst/>
              <a:latin typeface="Calibri" panose="020F0502020204030204" pitchFamily="34" charset="0"/>
              <a:ea typeface="等线" panose="02010600030101010101" pitchFamily="2" charset="-122"/>
            </a:endParaRPr>
          </a:p>
          <a:p>
            <a:r>
              <a:rPr lang="en-US" altLang="zh-CN" sz="1800" dirty="0">
                <a:effectLst/>
                <a:latin typeface="Calibri" panose="020F0502020204030204" pitchFamily="34" charset="0"/>
                <a:ea typeface="等线" panose="02010600030101010101" pitchFamily="2" charset="-122"/>
              </a:rPr>
              <a:t>choose the average global spam volume as percentage of total e-mail traffic over the past 5 years, from 2015-2019,</a:t>
            </a:r>
          </a:p>
          <a:p>
            <a:endParaRPr lang="en-US" altLang="zh-CN" sz="1800" dirty="0">
              <a:effectLst/>
              <a:latin typeface="Calibri" panose="020F0502020204030204" pitchFamily="34" charset="0"/>
              <a:ea typeface="等线" panose="02010600030101010101" pitchFamily="2" charset="-122"/>
            </a:endParaRPr>
          </a:p>
          <a:p>
            <a:r>
              <a:rPr lang="en-US" altLang="zh-CN" sz="1200" dirty="0">
                <a:effectLst/>
                <a:latin typeface="Calibri" panose="020F0502020204030204" pitchFamily="34" charset="0"/>
                <a:ea typeface="等线" panose="02010600030101010101" pitchFamily="2" charset="-122"/>
              </a:rPr>
              <a:t>pre-processing by removing the addresses of the sender and owner, for example, the information after the tag ‘To:’, ‘Cc’ and ‘Bcc’, and some other headers, h</a:t>
            </a:r>
            <a:r>
              <a:rPr lang="en-US" altLang="zh-CN" sz="1800" dirty="0">
                <a:effectLst/>
                <a:latin typeface="Calibri" panose="020F0502020204030204" pitchFamily="34" charset="0"/>
                <a:ea typeface="等线" panose="02010600030101010101" pitchFamily="2" charset="-122"/>
              </a:rPr>
              <a:t>yperlinks (strings start with ‘http’), punctuations (from string library), whitespace, numbers (\d+ -&gt; [0-9]) and </a:t>
            </a:r>
            <a:r>
              <a:rPr lang="en-US" altLang="zh-CN" sz="1800" dirty="0" err="1">
                <a:effectLst/>
                <a:latin typeface="Calibri" panose="020F0502020204030204" pitchFamily="34" charset="0"/>
                <a:ea typeface="等线" panose="02010600030101010101" pitchFamily="2" charset="-122"/>
              </a:rPr>
              <a:t>etc</a:t>
            </a:r>
            <a:endParaRPr lang="en-US" altLang="zh-CN" sz="1200" dirty="0">
              <a:effectLst/>
              <a:latin typeface="Calibri" panose="020F0502020204030204" pitchFamily="34" charset="0"/>
              <a:ea typeface="等线"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24764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7890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Based on Bayesian Theorem, we treat x as features and Y as target labels, we get </a:t>
            </a:r>
            <a:r>
              <a:rPr lang="en-US" altLang="zh-CN" sz="1800" i="1" kern="100" dirty="0">
                <a:effectLst/>
                <a:latin typeface="Cambria Math" panose="02040503050406030204" pitchFamily="18" charset="0"/>
                <a:ea typeface="DengXian" panose="02010600030101010101" pitchFamily="2" charset="-122"/>
                <a:cs typeface="Times New Roman" panose="02020603050405020304" pitchFamily="18" charset="0"/>
              </a:rPr>
              <a:t>P (Belongs to Label L| Given Features) = P (Given Features| Belongs to Label L) * P(Belongs to Label L) over P(Given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i="1" kern="100" dirty="0">
                <a:effectLst/>
                <a:latin typeface="Cambria Math" panose="02040503050406030204" pitchFamily="18" charset="0"/>
                <a:ea typeface="DengXian" panose="02010600030101010101" pitchFamily="2" charset="-122"/>
                <a:cs typeface="Times New Roman" panose="02020603050405020304" pitchFamily="18" charset="0"/>
              </a:rPr>
              <a:t>Based on Euclidean distance, find </a:t>
            </a:r>
            <a:r>
              <a:rPr lang="en-US" altLang="zh-CN" sz="1800" dirty="0">
                <a:effectLst/>
                <a:latin typeface="Calibri" panose="020F0502020204030204" pitchFamily="34" charset="0"/>
                <a:ea typeface="DengXian" panose="02010600030101010101" pitchFamily="2" charset="-122"/>
              </a:rPr>
              <a:t>the first Kth smallest training data points are selected and the most frequent label in the first Kth smallest data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Based on a hyperplane generated by the training process for SVM, Support vector machine predicts the label of new input data based on the sign of dot product of vectorized data point and the hyperplane.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fontAlgn="base"/>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BOW: </a:t>
            </a:r>
            <a:r>
              <a:rPr lang="en-US" altLang="zh-CN" sz="2800" b="0" dirty="0">
                <a:solidFill>
                  <a:srgbClr val="555555"/>
                </a:solidFill>
                <a:effectLst/>
                <a:latin typeface="Helvetica Neue"/>
              </a:rPr>
              <a:t>A bag-of-words is a representation of text that describes the occurrence of words within a document. It involves two things:</a:t>
            </a:r>
          </a:p>
          <a:p>
            <a:pPr lvl="1" algn="l" fontAlgn="base">
              <a:buFont typeface="+mj-lt"/>
              <a:buAutoNum type="arabicPeriod"/>
            </a:pPr>
            <a:r>
              <a:rPr lang="en-US" altLang="zh-CN" sz="2800" b="0" i="0" dirty="0">
                <a:solidFill>
                  <a:srgbClr val="555555"/>
                </a:solidFill>
                <a:effectLst/>
                <a:latin typeface="Helvetica Neue"/>
              </a:rPr>
              <a:t>A vocabulary of known words.</a:t>
            </a:r>
          </a:p>
          <a:p>
            <a:pPr lvl="1" algn="l" fontAlgn="base">
              <a:buFont typeface="+mj-lt"/>
              <a:buAutoNum type="arabicPeriod"/>
            </a:pPr>
            <a:r>
              <a:rPr lang="en-US" altLang="zh-CN" sz="2800" b="0" i="0" dirty="0">
                <a:solidFill>
                  <a:srgbClr val="555555"/>
                </a:solidFill>
                <a:effectLst/>
                <a:latin typeface="Helvetica Neue"/>
              </a:rPr>
              <a:t>A measure of the presence of known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TFIDF </a:t>
            </a:r>
            <a:r>
              <a:rPr lang="en-US" altLang="zh-CN" sz="2800" b="0" i="0" dirty="0">
                <a:solidFill>
                  <a:srgbClr val="202124"/>
                </a:solidFill>
                <a:effectLst/>
                <a:latin typeface="arial" panose="020B0604020202020204" pitchFamily="34" charset="0"/>
              </a:rPr>
              <a:t> evaluates how relevant a word is to a document in a collection of documents, </a:t>
            </a:r>
            <a:r>
              <a:rPr lang="en-US" altLang="zh-CN" sz="2800" b="0" i="0" dirty="0">
                <a:solidFill>
                  <a:srgbClr val="2B3E51"/>
                </a:solidFill>
                <a:effectLst/>
                <a:latin typeface="Open Sans"/>
              </a:rPr>
              <a:t>This is done by multiplying two metrics: how many times a word appears in a document, and the inverse document frequency of the word across a set of documents.</a:t>
            </a: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0" i="0" dirty="0">
                <a:solidFill>
                  <a:srgbClr val="202124"/>
                </a:solidFill>
                <a:effectLst/>
                <a:latin typeface="arial" panose="020B0604020202020204" pitchFamily="34" charset="0"/>
              </a:rPr>
              <a:t>Bag of Words just creates a set of vectors containing the count of word occurrences in the document (reviews), while the TF-IDF model contains information on the more important words and the less important ones</a:t>
            </a:r>
            <a:endParaRPr lang="zh-CN" altLang="zh-CN" sz="1800" b="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21058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DengXian" panose="02010600030101010101" pitchFamily="2" charset="-122"/>
                <a:cs typeface="Times New Roman" panose="02020603050405020304" pitchFamily="18" charset="0"/>
              </a:rPr>
              <a:t>Explain </a:t>
            </a:r>
            <a:r>
              <a:rPr lang="en-US" altLang="zh-CN" sz="1200" kern="100" dirty="0" err="1">
                <a:effectLst/>
                <a:latin typeface="Calibri" panose="020F0502020204030204" pitchFamily="34" charset="0"/>
                <a:ea typeface="DengXian" panose="02010600030101010101" pitchFamily="2" charset="-122"/>
                <a:cs typeface="Times New Roman" panose="02020603050405020304" pitchFamily="18" charset="0"/>
              </a:rPr>
              <a:t>tf</a:t>
            </a:r>
            <a:r>
              <a:rPr lang="en-US" altLang="zh-CN" sz="12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kern="100" dirty="0" err="1">
                <a:effectLst/>
                <a:latin typeface="Calibri" panose="020F0502020204030204" pitchFamily="34" charset="0"/>
                <a:ea typeface="DengXian" panose="02010600030101010101" pitchFamily="2" charset="-122"/>
                <a:cs typeface="Times New Roman" panose="02020603050405020304" pitchFamily="18" charset="0"/>
              </a:rPr>
              <a:t>idf</a:t>
            </a:r>
            <a:r>
              <a:rPr lang="en-US" altLang="zh-CN" sz="1200" kern="100" dirty="0">
                <a:effectLst/>
                <a:latin typeface="Calibri" panose="020F0502020204030204" pitchFamily="34" charset="0"/>
                <a:ea typeface="DengXian" panose="02010600030101010101" pitchFamily="2" charset="-122"/>
                <a:cs typeface="Times New Roman" panose="02020603050405020304" pitchFamily="18" charset="0"/>
              </a:rPr>
              <a:t> format</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21646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DengXian" panose="02010600030101010101" pitchFamily="2" charset="-122"/>
                <a:cs typeface="Times New Roman" panose="02020603050405020304" pitchFamily="18" charset="0"/>
              </a:rPr>
              <a:t>While Naïve Bayes and SVM model has a fairly good performance on the test dat. The accuracy on testing set for KNN model is rather low, that is because of following possible reason: The training data set is way too large so that the data is randomly spread and the data points are jumbled thus when the algorithm tries to find the K nearest neighbors, the frequency of the two labels might be about 1:1. Then the accuracy will become rather poor.</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13828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Calibri" panose="020F0502020204030204" pitchFamily="34" charset="0"/>
                <a:ea typeface="DengXian" panose="02010600030101010101" pitchFamily="2" charset="-122"/>
              </a:rPr>
              <a:t>Thus, we tried to shrink the train data into a much smaller size to see if there would be any change in the performance of each model, we want to know if the size of the training data would have a huge impact to models. In this case the new train data size is about 500</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0884B-FB33-474F-BC0C-4DEE95CEC2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5940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D51FEEE-E5C6-4093-AC35-3825A2008633}" type="datetimeFigureOut">
              <a:rPr lang="zh-CN" altLang="en-US" smtClean="0"/>
              <a:t>2021/4/22</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B01523D-4FDB-4BE9-AB30-63E138329535}"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75999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51FEEE-E5C6-4093-AC35-3825A2008633}" type="datetimeFigureOut">
              <a:rPr lang="zh-CN" altLang="en-US" smtClean="0"/>
              <a:t>2021/4/22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01523D-4FDB-4BE9-AB30-63E138329535}" type="slidenum">
              <a:rPr lang="zh-CN" altLang="en-US" smtClean="0"/>
              <a:t>‹#›</a:t>
            </a:fld>
            <a:endParaRPr lang="zh-CN" altLang="en-US"/>
          </a:p>
        </p:txBody>
      </p:sp>
    </p:spTree>
    <p:extLst>
      <p:ext uri="{BB962C8B-B14F-4D97-AF65-F5344CB8AC3E}">
        <p14:creationId xmlns:p14="http://schemas.microsoft.com/office/powerpoint/2010/main" val="24333855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0050626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4095324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955877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8094097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3136865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0996141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100040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7236140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003073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2917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51FEEE-E5C6-4093-AC35-3825A2008633}" type="datetimeFigureOut">
              <a:rPr lang="zh-CN" altLang="en-US" smtClean="0"/>
              <a:t>2021/4/22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01523D-4FDB-4BE9-AB30-63E138329535}" type="slidenum">
              <a:rPr lang="zh-CN" altLang="en-US" smtClean="0"/>
              <a:t>‹#›</a:t>
            </a:fld>
            <a:endParaRPr lang="zh-CN" altLang="en-US"/>
          </a:p>
        </p:txBody>
      </p:sp>
    </p:spTree>
    <p:extLst>
      <p:ext uri="{BB962C8B-B14F-4D97-AF65-F5344CB8AC3E}">
        <p14:creationId xmlns:p14="http://schemas.microsoft.com/office/powerpoint/2010/main" val="408056756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13162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30669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57147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05532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90400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5880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5291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45936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9912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51FEEE-E5C6-4093-AC35-3825A2008633}" type="datetimeFigureOut">
              <a:rPr lang="zh-CN" altLang="en-US" smtClean="0"/>
              <a:t>2021/4/22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01523D-4FDB-4BE9-AB30-63E138329535}" type="slidenum">
              <a:rPr lang="zh-CN" altLang="en-US" smtClean="0"/>
              <a:t>‹#›</a:t>
            </a:fld>
            <a:endParaRPr lang="zh-CN" altLang="en-US"/>
          </a:p>
        </p:txBody>
      </p:sp>
    </p:spTree>
    <p:extLst>
      <p:ext uri="{BB962C8B-B14F-4D97-AF65-F5344CB8AC3E}">
        <p14:creationId xmlns:p14="http://schemas.microsoft.com/office/powerpoint/2010/main" val="217058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321544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100719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87168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078352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09172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5216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450815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723846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928747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0400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51FEEE-E5C6-4093-AC35-3825A2008633}" type="datetimeFigureOut">
              <a:rPr lang="zh-CN" altLang="en-US" smtClean="0"/>
              <a:t>2021/4/22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01523D-4FDB-4BE9-AB30-63E138329535}"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30500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551716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75043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720500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68157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707361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500012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672165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448347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726760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7966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51FEEE-E5C6-4093-AC35-3825A2008633}" type="datetimeFigureOut">
              <a:rPr lang="zh-CN" altLang="en-US" smtClean="0"/>
              <a:t>2021/4/22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01523D-4FDB-4BE9-AB30-63E138329535}" type="slidenum">
              <a:rPr lang="zh-CN" altLang="en-US" smtClean="0"/>
              <a:t>‹#›</a:t>
            </a:fld>
            <a:endParaRPr lang="zh-CN" altLang="en-US"/>
          </a:p>
        </p:txBody>
      </p:sp>
    </p:spTree>
    <p:extLst>
      <p:ext uri="{BB962C8B-B14F-4D97-AF65-F5344CB8AC3E}">
        <p14:creationId xmlns:p14="http://schemas.microsoft.com/office/powerpoint/2010/main" val="6603461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444119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232199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076927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544703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687377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025480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153422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262842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353647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1133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D51FEEE-E5C6-4093-AC35-3825A2008633}" type="datetimeFigureOut">
              <a:rPr lang="zh-CN" altLang="en-US" smtClean="0"/>
              <a:t>2021/4/22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01523D-4FDB-4BE9-AB30-63E138329535}" type="slidenum">
              <a:rPr lang="zh-CN" altLang="en-US" smtClean="0"/>
              <a:t>‹#›</a:t>
            </a:fld>
            <a:endParaRPr lang="zh-CN" altLang="en-US"/>
          </a:p>
        </p:txBody>
      </p:sp>
    </p:spTree>
    <p:extLst>
      <p:ext uri="{BB962C8B-B14F-4D97-AF65-F5344CB8AC3E}">
        <p14:creationId xmlns:p14="http://schemas.microsoft.com/office/powerpoint/2010/main" val="9313604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799009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513493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666582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949116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48207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199459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172290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080862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853132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3404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51FEEE-E5C6-4093-AC35-3825A2008633}" type="datetimeFigureOut">
              <a:rPr lang="zh-CN" altLang="en-US" smtClean="0"/>
              <a:t>2021/4/22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01523D-4FDB-4BE9-AB30-63E138329535}" type="slidenum">
              <a:rPr lang="zh-CN" altLang="en-US" smtClean="0"/>
              <a:t>‹#›</a:t>
            </a:fld>
            <a:endParaRPr lang="zh-CN" altLang="en-US"/>
          </a:p>
        </p:txBody>
      </p:sp>
    </p:spTree>
    <p:extLst>
      <p:ext uri="{BB962C8B-B14F-4D97-AF65-F5344CB8AC3E}">
        <p14:creationId xmlns:p14="http://schemas.microsoft.com/office/powerpoint/2010/main" val="12219142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74825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305080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857959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481863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467948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285640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162452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0938467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578226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8117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1FEEE-E5C6-4093-AC35-3825A2008633}" type="datetimeFigureOut">
              <a:rPr lang="zh-CN" altLang="en-US" smtClean="0"/>
              <a:t>2021/4/22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01523D-4FDB-4BE9-AB30-63E138329535}" type="slidenum">
              <a:rPr lang="zh-CN" altLang="en-US" smtClean="0"/>
              <a:t>‹#›</a:t>
            </a:fld>
            <a:endParaRPr lang="zh-CN" altLang="en-US"/>
          </a:p>
        </p:txBody>
      </p:sp>
    </p:spTree>
    <p:extLst>
      <p:ext uri="{BB962C8B-B14F-4D97-AF65-F5344CB8AC3E}">
        <p14:creationId xmlns:p14="http://schemas.microsoft.com/office/powerpoint/2010/main" val="3731747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816789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011109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027997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285228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116332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4810084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8960407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757085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308328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1583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D51FEEE-E5C6-4093-AC35-3825A2008633}" type="datetimeFigureOut">
              <a:rPr lang="zh-CN" altLang="en-US" smtClean="0"/>
              <a:t>2021/4/22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01523D-4FDB-4BE9-AB30-63E138329535}" type="slidenum">
              <a:rPr lang="zh-CN" altLang="en-US" smtClean="0"/>
              <a:t>‹#›</a:t>
            </a:fld>
            <a:endParaRPr lang="zh-CN" altLang="en-US"/>
          </a:p>
        </p:txBody>
      </p:sp>
    </p:spTree>
    <p:extLst>
      <p:ext uri="{BB962C8B-B14F-4D97-AF65-F5344CB8AC3E}">
        <p14:creationId xmlns:p14="http://schemas.microsoft.com/office/powerpoint/2010/main" val="36207317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1412792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861204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586730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762002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016045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5930882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310804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0397489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239451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5621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D51FEEE-E5C6-4093-AC35-3825A2008633}" type="datetimeFigureOut">
              <a:rPr lang="zh-CN" altLang="en-US" smtClean="0"/>
              <a:t>2021/4/22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01523D-4FDB-4BE9-AB30-63E138329535}" type="slidenum">
              <a:rPr lang="zh-CN" altLang="en-US" smtClean="0"/>
              <a:t>‹#›</a:t>
            </a:fld>
            <a:endParaRPr lang="zh-CN" altLang="en-US"/>
          </a:p>
        </p:txBody>
      </p:sp>
    </p:spTree>
    <p:extLst>
      <p:ext uri="{BB962C8B-B14F-4D97-AF65-F5344CB8AC3E}">
        <p14:creationId xmlns:p14="http://schemas.microsoft.com/office/powerpoint/2010/main" val="154803153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932476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9152080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6849470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722461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1132153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2465946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0316415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185620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318751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1159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D51FEEE-E5C6-4093-AC35-3825A2008633}" type="datetimeFigureOut">
              <a:rPr lang="zh-CN" altLang="en-US" smtClean="0"/>
              <a:t>2021/4/22</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B01523D-4FDB-4BE9-AB30-63E138329535}" type="slidenum">
              <a:rPr lang="zh-CN" altLang="en-US" smtClean="0"/>
              <a:t>‹#›</a:t>
            </a:fld>
            <a:endParaRPr lang="zh-CN" altLang="en-US"/>
          </a:p>
        </p:txBody>
      </p:sp>
    </p:spTree>
    <p:extLst>
      <p:ext uri="{BB962C8B-B14F-4D97-AF65-F5344CB8AC3E}">
        <p14:creationId xmlns:p14="http://schemas.microsoft.com/office/powerpoint/2010/main" val="1383646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5884292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213508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1348600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1433668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863615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8331396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9255126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1508984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AD86C3E-8D65-4D9D-A1C7-D2E10052825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2021/4/22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A1EB79-54E6-4B00-855E-245F40EEE6E1}"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7242565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6.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6.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01.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5.xml"/><Relationship Id="rId1" Type="http://schemas.openxmlformats.org/officeDocument/2006/relationships/themeOverride" Target="../theme/themeOverride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2437200" cy="6858000"/>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2422310" y="0"/>
            <a:ext cx="2437200" cy="6858000"/>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 name="矩形 5"/>
          <p:cNvSpPr/>
          <p:nvPr/>
        </p:nvSpPr>
        <p:spPr>
          <a:xfrm>
            <a:off x="4859510" y="0"/>
            <a:ext cx="2437200" cy="6858000"/>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矩形 6"/>
          <p:cNvSpPr/>
          <p:nvPr/>
        </p:nvSpPr>
        <p:spPr>
          <a:xfrm>
            <a:off x="7296335" y="0"/>
            <a:ext cx="2437200" cy="6858000"/>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CE39"/>
              </a:solidFill>
              <a:effectLst/>
              <a:uLnTx/>
              <a:uFillTx/>
              <a:latin typeface="等线"/>
              <a:ea typeface="等线" panose="02010600030101010101" pitchFamily="2" charset="-122"/>
              <a:cs typeface="+mn-cs"/>
            </a:endParaRPr>
          </a:p>
        </p:txBody>
      </p:sp>
      <p:sp>
        <p:nvSpPr>
          <p:cNvPr id="8" name="矩形 7"/>
          <p:cNvSpPr/>
          <p:nvPr/>
        </p:nvSpPr>
        <p:spPr>
          <a:xfrm>
            <a:off x="9733535" y="0"/>
            <a:ext cx="2437200" cy="6858000"/>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9" name="矩形 8"/>
          <p:cNvSpPr/>
          <p:nvPr/>
        </p:nvSpPr>
        <p:spPr>
          <a:xfrm>
            <a:off x="1700311" y="1531281"/>
            <a:ext cx="8755591" cy="3678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nvGrpSpPr>
          <p:cNvPr id="11" name="组合 10"/>
          <p:cNvGrpSpPr/>
          <p:nvPr/>
        </p:nvGrpSpPr>
        <p:grpSpPr>
          <a:xfrm>
            <a:off x="2009972" y="1836768"/>
            <a:ext cx="7859183" cy="2275225"/>
            <a:chOff x="2026806" y="1459205"/>
            <a:chExt cx="7859183" cy="2275225"/>
          </a:xfrm>
        </p:grpSpPr>
        <p:grpSp>
          <p:nvGrpSpPr>
            <p:cNvPr id="12" name="组合 18"/>
            <p:cNvGrpSpPr>
              <a:grpSpLocks/>
            </p:cNvGrpSpPr>
            <p:nvPr/>
          </p:nvGrpSpPr>
          <p:grpSpPr bwMode="auto">
            <a:xfrm>
              <a:off x="3256491" y="2947429"/>
              <a:ext cx="5676900" cy="91016"/>
              <a:chOff x="-437" y="105178"/>
              <a:chExt cx="2340260" cy="164545"/>
            </a:xfrm>
          </p:grpSpPr>
          <p:sp>
            <p:nvSpPr>
              <p:cNvPr id="15" name="矩形 19"/>
              <p:cNvSpPr>
                <a:spLocks noChangeArrowheads="1"/>
              </p:cNvSpPr>
              <p:nvPr/>
            </p:nvSpPr>
            <p:spPr bwMode="auto">
              <a:xfrm>
                <a:off x="-437" y="105178"/>
                <a:ext cx="585065" cy="164545"/>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16" name="矩形 20"/>
              <p:cNvSpPr>
                <a:spLocks noChangeArrowheads="1"/>
              </p:cNvSpPr>
              <p:nvPr/>
            </p:nvSpPr>
            <p:spPr bwMode="auto">
              <a:xfrm>
                <a:off x="584628" y="105178"/>
                <a:ext cx="585065" cy="164545"/>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17" name="矩形 21"/>
              <p:cNvSpPr>
                <a:spLocks noChangeArrowheads="1"/>
              </p:cNvSpPr>
              <p:nvPr/>
            </p:nvSpPr>
            <p:spPr bwMode="auto">
              <a:xfrm>
                <a:off x="1169693" y="105178"/>
                <a:ext cx="585065" cy="164545"/>
              </a:xfrm>
              <a:prstGeom prst="rect">
                <a:avLst/>
              </a:prstGeom>
              <a:solidFill>
                <a:srgbClr val="E7CE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18" name="矩形 22"/>
              <p:cNvSpPr>
                <a:spLocks noChangeArrowheads="1"/>
              </p:cNvSpPr>
              <p:nvPr/>
            </p:nvSpPr>
            <p:spPr bwMode="auto">
              <a:xfrm>
                <a:off x="1754758" y="105178"/>
                <a:ext cx="585065" cy="164545"/>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dirty="0">
                  <a:ln>
                    <a:noFill/>
                  </a:ln>
                  <a:solidFill>
                    <a:srgbClr val="FFFFFF"/>
                  </a:solidFill>
                  <a:effectLst/>
                  <a:uLnTx/>
                  <a:uFillTx/>
                  <a:latin typeface="等线"/>
                  <a:ea typeface="等线" panose="02010600030101010101" pitchFamily="2" charset="-122"/>
                  <a:cs typeface="+mn-cs"/>
                </a:endParaRPr>
              </a:p>
            </p:txBody>
          </p:sp>
        </p:grpSp>
        <p:sp>
          <p:nvSpPr>
            <p:cNvPr id="13" name="TextBox 27"/>
            <p:cNvSpPr>
              <a:spLocks noChangeArrowheads="1"/>
            </p:cNvSpPr>
            <p:nvPr/>
          </p:nvSpPr>
          <p:spPr bwMode="auto">
            <a:xfrm>
              <a:off x="2026806" y="1459205"/>
              <a:ext cx="7859183" cy="124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733" b="0" i="0" u="none" strike="noStrike" kern="1200" cap="none" spc="0" normalizeH="0" baseline="0" noProof="0" dirty="0">
                  <a:ln>
                    <a:noFill/>
                  </a:ln>
                  <a:solidFill>
                    <a:srgbClr val="00C0CB"/>
                  </a:solidFill>
                  <a:effectLst/>
                  <a:uLnTx/>
                  <a:uFillTx/>
                  <a:latin typeface="等线"/>
                  <a:ea typeface="微软雅黑" panose="020B0503020204020204" pitchFamily="34" charset="-122"/>
                  <a:cs typeface="+mn-cs"/>
                  <a:sym typeface="Arial" panose="020B0604020202020204" pitchFamily="34" charset="0"/>
                </a:rPr>
                <a:t>  Email </a:t>
              </a:r>
              <a:r>
                <a:rPr kumimoji="0" lang="en-US" altLang="zh-CN" sz="3733" b="0" i="0" u="none" strike="noStrike" kern="1200" cap="none" spc="0" normalizeH="0" baseline="0" noProof="0" dirty="0">
                  <a:ln>
                    <a:noFill/>
                  </a:ln>
                  <a:solidFill>
                    <a:srgbClr val="34BA89"/>
                  </a:solidFill>
                  <a:effectLst/>
                  <a:uLnTx/>
                  <a:uFillTx/>
                  <a:latin typeface="等线"/>
                  <a:ea typeface="微软雅黑" panose="020B0503020204020204" pitchFamily="34" charset="-122"/>
                  <a:cs typeface="+mn-cs"/>
                  <a:sym typeface="Arial" panose="020B0604020202020204" pitchFamily="34" charset="0"/>
                </a:rPr>
                <a:t>Spam</a:t>
              </a:r>
              <a:r>
                <a:rPr kumimoji="0" lang="en-US" altLang="zh-CN" sz="3733" b="0" i="0" u="none" strike="noStrike" kern="1200" cap="none" spc="0" normalizeH="0" baseline="0" noProof="0" dirty="0">
                  <a:ln>
                    <a:noFill/>
                  </a:ln>
                  <a:solidFill>
                    <a:srgbClr val="00C0CB"/>
                  </a:solidFill>
                  <a:effectLst/>
                  <a:uLnTx/>
                  <a:uFillTx/>
                  <a:latin typeface="等线"/>
                  <a:ea typeface="微软雅黑" panose="020B0503020204020204" pitchFamily="34" charset="-122"/>
                  <a:cs typeface="+mn-cs"/>
                  <a:sym typeface="Arial" panose="020B0604020202020204" pitchFamily="34" charset="0"/>
                </a:rPr>
                <a:t> </a:t>
              </a:r>
              <a:r>
                <a:rPr kumimoji="0" lang="en-US" altLang="zh-CN" sz="3733" b="0" i="0" u="none" strike="noStrike" kern="1200" cap="none" spc="0" normalizeH="0" baseline="0" noProof="0" dirty="0">
                  <a:ln>
                    <a:noFill/>
                  </a:ln>
                  <a:solidFill>
                    <a:srgbClr val="FFC000"/>
                  </a:solidFill>
                  <a:effectLst/>
                  <a:uLnTx/>
                  <a:uFillTx/>
                  <a:latin typeface="等线"/>
                  <a:ea typeface="微软雅黑" panose="020B0503020204020204" pitchFamily="34" charset="-122"/>
                  <a:cs typeface="+mn-cs"/>
                  <a:sym typeface="Arial" panose="020B0604020202020204" pitchFamily="34" charset="0"/>
                </a:rPr>
                <a:t>Filter based </a:t>
              </a:r>
              <a:r>
                <a:rPr kumimoji="0" lang="en-US" altLang="zh-CN" sz="3733" b="0" i="0" u="none" strike="noStrike" kern="1200" cap="none" spc="0" normalizeH="0" baseline="0" noProof="0" dirty="0">
                  <a:ln>
                    <a:noFill/>
                  </a:ln>
                  <a:solidFill>
                    <a:srgbClr val="FF8577"/>
                  </a:solidFill>
                  <a:effectLst/>
                  <a:uLnTx/>
                  <a:uFillTx/>
                  <a:latin typeface="等线"/>
                  <a:ea typeface="微软雅黑" panose="020B0503020204020204" pitchFamily="34" charset="-122"/>
                  <a:cs typeface="+mn-cs"/>
                  <a:sym typeface="Arial" panose="020B0604020202020204" pitchFamily="34" charset="0"/>
                </a:rPr>
                <a:t>on Machine </a:t>
              </a:r>
              <a:r>
                <a:rPr kumimoji="0" lang="en-US" altLang="zh-CN" sz="3733" b="0" i="0" u="none" strike="noStrike" kern="1200" cap="none" spc="0" normalizeH="0" baseline="0" noProof="0" dirty="0">
                  <a:ln>
                    <a:noFill/>
                  </a:ln>
                  <a:solidFill>
                    <a:srgbClr val="34BA89"/>
                  </a:solidFill>
                  <a:effectLst/>
                  <a:uLnTx/>
                  <a:uFillTx/>
                  <a:latin typeface="等线"/>
                  <a:ea typeface="微软雅黑" panose="020B0503020204020204" pitchFamily="34" charset="-122"/>
                  <a:cs typeface="+mn-cs"/>
                  <a:sym typeface="Arial" panose="020B0604020202020204" pitchFamily="34" charset="0"/>
                </a:rPr>
                <a:t>learning</a:t>
              </a:r>
              <a:r>
                <a:rPr kumimoji="0" lang="en-US" altLang="zh-CN" sz="3733" b="0" i="0" u="none" strike="noStrike" kern="1200" cap="none" spc="0" normalizeH="0" baseline="0" noProof="0" dirty="0">
                  <a:ln>
                    <a:noFill/>
                  </a:ln>
                  <a:solidFill>
                    <a:srgbClr val="00C0CB"/>
                  </a:solidFill>
                  <a:effectLst/>
                  <a:uLnTx/>
                  <a:uFillTx/>
                  <a:latin typeface="等线"/>
                  <a:ea typeface="微软雅黑" panose="020B0503020204020204" pitchFamily="34" charset="-122"/>
                  <a:cs typeface="+mn-cs"/>
                  <a:sym typeface="Arial" panose="020B0604020202020204" pitchFamily="34" charset="0"/>
                </a:rPr>
                <a:t> </a:t>
              </a:r>
              <a:r>
                <a:rPr kumimoji="0" lang="en-US" altLang="zh-CN" sz="3733" b="0" i="0" u="none" strike="noStrike" kern="1200" cap="none" spc="0" normalizeH="0" baseline="0" noProof="0" dirty="0">
                  <a:ln>
                    <a:noFill/>
                  </a:ln>
                  <a:solidFill>
                    <a:srgbClr val="FF8577"/>
                  </a:solidFill>
                  <a:effectLst/>
                  <a:uLnTx/>
                  <a:uFillTx/>
                  <a:latin typeface="等线"/>
                  <a:ea typeface="微软雅黑" panose="020B0503020204020204" pitchFamily="34" charset="-122"/>
                  <a:cs typeface="+mn-cs"/>
                  <a:sym typeface="Arial" panose="020B0604020202020204" pitchFamily="34" charset="0"/>
                </a:rPr>
                <a:t>Methods</a:t>
              </a:r>
            </a:p>
          </p:txBody>
        </p:sp>
        <p:sp>
          <p:nvSpPr>
            <p:cNvPr id="14" name="矩形 28"/>
            <p:cNvSpPr>
              <a:spLocks noChangeArrowheads="1"/>
            </p:cNvSpPr>
            <p:nvPr/>
          </p:nvSpPr>
          <p:spPr bwMode="auto">
            <a:xfrm>
              <a:off x="3256491" y="3365611"/>
              <a:ext cx="5866245" cy="36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ctr">
                <a:lnSpc>
                  <a:spcPct val="150000"/>
                </a:lnSpc>
              </a:pPr>
              <a:r>
                <a:rPr lang="en-US" altLang="zh-CN" sz="1333" noProof="1">
                  <a:solidFill>
                    <a:srgbClr val="7F7F7F"/>
                  </a:solidFill>
                  <a:ea typeface="微软雅黑" panose="020B0503020204020204" pitchFamily="34" charset="-122"/>
                  <a:sym typeface="Arial" panose="020B0604020202020204" pitchFamily="34" charset="0"/>
                </a:rPr>
                <a:t> Naïve Bayes, SVM, KNN, CNN, RNN</a:t>
              </a:r>
              <a:endParaRPr kumimoji="0" lang="en-US" altLang="zh-CN" sz="1800" b="0" i="0" u="none" strike="noStrike" kern="1200" cap="none" spc="0" normalizeH="0" baseline="0" noProof="1">
                <a:ln>
                  <a:noFill/>
                </a:ln>
                <a:solidFill>
                  <a:prstClr val="black"/>
                </a:solidFill>
                <a:effectLst/>
                <a:uLnTx/>
                <a:uFillTx/>
                <a:latin typeface="等线"/>
                <a:ea typeface="等线" panose="02010600030101010101" pitchFamily="2" charset="-122"/>
                <a:cs typeface="+mn-cs"/>
              </a:endParaRPr>
            </a:p>
          </p:txBody>
        </p:sp>
      </p:grpSp>
    </p:spTree>
    <p:extLst>
      <p:ext uri="{BB962C8B-B14F-4D97-AF65-F5344CB8AC3E}">
        <p14:creationId xmlns:p14="http://schemas.microsoft.com/office/powerpoint/2010/main" val="156413094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80988" y="0"/>
            <a:ext cx="106362" cy="720725"/>
            <a:chOff x="0" y="0"/>
            <a:chExt cx="105725" cy="721610"/>
          </a:xfrm>
        </p:grpSpPr>
        <p:sp>
          <p:nvSpPr>
            <p:cNvPr id="77"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78"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sp>
        <p:nvSpPr>
          <p:cNvPr id="79" name="TextBox 6"/>
          <p:cNvSpPr>
            <a:spLocks noChangeArrowheads="1"/>
          </p:cNvSpPr>
          <p:nvPr/>
        </p:nvSpPr>
        <p:spPr bwMode="auto">
          <a:xfrm>
            <a:off x="520700" y="161609"/>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defRPr/>
            </a:pPr>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How To Improve Performance</a:t>
            </a:r>
            <a:endParaRPr kumimoji="0" lang="zh-CN" altLang="en-US" sz="2000" b="0" i="0" u="none" strike="noStrike" kern="1200" cap="none" spc="0" normalizeH="0" baseline="0" noProof="0" dirty="0">
              <a:ln>
                <a:noFill/>
              </a:ln>
              <a:solidFill>
                <a:srgbClr val="262626"/>
              </a:solidFill>
              <a:effectLst/>
              <a:uLnTx/>
              <a:uFillTx/>
              <a:latin typeface="Impact" panose="020B0806030902050204" pitchFamily="34" charset="0"/>
              <a:ea typeface="微软雅黑" panose="020B0503020204020204" pitchFamily="34" charset="-122"/>
              <a:cs typeface="+mn-cs"/>
              <a:sym typeface="Impact" panose="020B0806030902050204" pitchFamily="34" charset="0"/>
            </a:endParaRPr>
          </a:p>
        </p:txBody>
      </p:sp>
      <p:sp>
        <p:nvSpPr>
          <p:cNvPr id="81" name="直接连接符 7"/>
          <p:cNvSpPr>
            <a:spLocks noChangeShapeType="1"/>
          </p:cNvSpPr>
          <p:nvPr/>
        </p:nvSpPr>
        <p:spPr bwMode="auto">
          <a:xfrm>
            <a:off x="520700" y="576829"/>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5" name="AutoShape 116"/>
          <p:cNvSpPr>
            <a:spLocks/>
          </p:cNvSpPr>
          <p:nvPr/>
        </p:nvSpPr>
        <p:spPr bwMode="auto">
          <a:xfrm>
            <a:off x="3786764" y="2452192"/>
            <a:ext cx="60407" cy="91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prstClr val="white">
                  <a:lumMod val="50000"/>
                </a:prstClr>
              </a:solidFill>
              <a:effectLst>
                <a:outerShdw blurRad="38100" dist="38100" dir="2700000" algn="tl">
                  <a:srgbClr val="000000"/>
                </a:outerShdw>
              </a:effectLst>
              <a:uLnTx/>
              <a:uFillTx/>
              <a:latin typeface="等线"/>
              <a:ea typeface="+mn-ea"/>
              <a:cs typeface="+mn-cs"/>
            </a:endParaRPr>
          </a:p>
        </p:txBody>
      </p:sp>
      <p:sp>
        <p:nvSpPr>
          <p:cNvPr id="44" name="文本框 43">
            <a:extLst>
              <a:ext uri="{FF2B5EF4-FFF2-40B4-BE49-F238E27FC236}">
                <a16:creationId xmlns:a16="http://schemas.microsoft.com/office/drawing/2014/main" id="{1DB888BC-9D78-4153-95F5-08187E56A7C1}"/>
              </a:ext>
            </a:extLst>
          </p:cNvPr>
          <p:cNvSpPr txBox="1"/>
          <p:nvPr/>
        </p:nvSpPr>
        <p:spPr>
          <a:xfrm>
            <a:off x="520700" y="902934"/>
            <a:ext cx="10989129" cy="48058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695D46"/>
              </a:buClr>
              <a:buSzPts val="1800"/>
              <a:buFont typeface="Open Sans"/>
              <a:buNone/>
              <a:tabLst/>
              <a:defRPr/>
            </a:pPr>
            <a:r>
              <a:rPr lang="en-US" altLang="zh-CN" sz="2400" dirty="0">
                <a:solidFill>
                  <a:prstClr val="white">
                    <a:lumMod val="50000"/>
                  </a:prstClr>
                </a:solidFill>
                <a:latin typeface="Open Sans Light" pitchFamily="34" charset="0"/>
                <a:sym typeface="Open Sans"/>
              </a:rPr>
              <a:t>2. Bagging (Aggregating Three Models)</a:t>
            </a:r>
          </a:p>
        </p:txBody>
      </p:sp>
      <p:sp>
        <p:nvSpPr>
          <p:cNvPr id="45" name="Rectangle 33">
            <a:extLst>
              <a:ext uri="{FF2B5EF4-FFF2-40B4-BE49-F238E27FC236}">
                <a16:creationId xmlns:a16="http://schemas.microsoft.com/office/drawing/2014/main" id="{FB705180-A973-4EDC-AEE8-2F30133E763D}"/>
              </a:ext>
            </a:extLst>
          </p:cNvPr>
          <p:cNvSpPr/>
          <p:nvPr/>
        </p:nvSpPr>
        <p:spPr>
          <a:xfrm>
            <a:off x="520699" y="1359809"/>
            <a:ext cx="11079629" cy="382221"/>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sz="1800" dirty="0">
                <a:effectLst/>
                <a:latin typeface="Calibri" panose="020F0502020204030204" pitchFamily="34" charset="0"/>
                <a:ea typeface="DengXian" panose="02010600030101010101" pitchFamily="2" charset="-122"/>
              </a:rPr>
              <a:t>To lower the bias of these 3 models, the concept of aggregating three of them is introduced</a:t>
            </a:r>
            <a:endParaRPr lang="en-US" sz="1600" dirty="0">
              <a:latin typeface="Open Sans Light" pitchFamily="34" charset="0"/>
              <a:ea typeface="Open Sans Light" pitchFamily="34" charset="0"/>
              <a:cs typeface="Open Sans Light" pitchFamily="34" charset="0"/>
            </a:endParaRPr>
          </a:p>
        </p:txBody>
      </p:sp>
      <p:grpSp>
        <p:nvGrpSpPr>
          <p:cNvPr id="57" name="组合 1">
            <a:extLst>
              <a:ext uri="{FF2B5EF4-FFF2-40B4-BE49-F238E27FC236}">
                <a16:creationId xmlns:a16="http://schemas.microsoft.com/office/drawing/2014/main" id="{4B5FB808-1788-4F44-9A43-BF6E6BC91B94}"/>
              </a:ext>
            </a:extLst>
          </p:cNvPr>
          <p:cNvGrpSpPr>
            <a:grpSpLocks/>
          </p:cNvGrpSpPr>
          <p:nvPr/>
        </p:nvGrpSpPr>
        <p:grpSpPr bwMode="auto">
          <a:xfrm rot="5400000">
            <a:off x="6044259" y="542737"/>
            <a:ext cx="100447" cy="12195033"/>
            <a:chOff x="0" y="0"/>
            <a:chExt cx="105725" cy="721610"/>
          </a:xfrm>
        </p:grpSpPr>
        <p:sp>
          <p:nvSpPr>
            <p:cNvPr id="58" name="矩形 4">
              <a:extLst>
                <a:ext uri="{FF2B5EF4-FFF2-40B4-BE49-F238E27FC236}">
                  <a16:creationId xmlns:a16="http://schemas.microsoft.com/office/drawing/2014/main" id="{3179DD69-1C52-416A-8C0C-149F8BD28E5B}"/>
                </a:ext>
              </a:extLst>
            </p:cNvPr>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61" name="矩形 5">
              <a:extLst>
                <a:ext uri="{FF2B5EF4-FFF2-40B4-BE49-F238E27FC236}">
                  <a16:creationId xmlns:a16="http://schemas.microsoft.com/office/drawing/2014/main" id="{B01D94DD-E971-491E-8223-878BE6160A79}"/>
                </a:ext>
              </a:extLst>
            </p:cNvPr>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sp>
        <p:nvSpPr>
          <p:cNvPr id="31" name="文本框 43">
            <a:extLst>
              <a:ext uri="{FF2B5EF4-FFF2-40B4-BE49-F238E27FC236}">
                <a16:creationId xmlns:a16="http://schemas.microsoft.com/office/drawing/2014/main" id="{A7AE9F1F-51A0-4DD5-A62D-F825C277724A}"/>
              </a:ext>
            </a:extLst>
          </p:cNvPr>
          <p:cNvSpPr txBox="1"/>
          <p:nvPr/>
        </p:nvSpPr>
        <p:spPr>
          <a:xfrm>
            <a:off x="520699" y="5498191"/>
            <a:ext cx="10989129" cy="48058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695D46"/>
              </a:buClr>
              <a:buSzPts val="1800"/>
              <a:buFont typeface="Open Sans"/>
              <a:buNone/>
              <a:tabLst/>
              <a:defRPr/>
            </a:pPr>
            <a:r>
              <a:rPr lang="en-US" altLang="zh-CN" sz="2400" dirty="0">
                <a:solidFill>
                  <a:schemeClr val="accent2"/>
                </a:solidFill>
                <a:latin typeface="Open Sans Light" pitchFamily="34" charset="0"/>
                <a:sym typeface="Open Sans"/>
              </a:rPr>
              <a:t>Aggregated Model has the best performance</a:t>
            </a:r>
          </a:p>
        </p:txBody>
      </p:sp>
      <p:pic>
        <p:nvPicPr>
          <p:cNvPr id="3" name="Picture 2" descr="Diagram&#10;&#10;Description automatically generated">
            <a:extLst>
              <a:ext uri="{FF2B5EF4-FFF2-40B4-BE49-F238E27FC236}">
                <a16:creationId xmlns:a16="http://schemas.microsoft.com/office/drawing/2014/main" id="{C6CDA05D-16B1-4E9A-ADE7-115491969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72" y="1828220"/>
            <a:ext cx="3708853" cy="3583781"/>
          </a:xfrm>
          <a:prstGeom prst="rect">
            <a:avLst/>
          </a:prstGeom>
        </p:spPr>
      </p:pic>
      <p:sp>
        <p:nvSpPr>
          <p:cNvPr id="22" name="Rectangle 33">
            <a:extLst>
              <a:ext uri="{FF2B5EF4-FFF2-40B4-BE49-F238E27FC236}">
                <a16:creationId xmlns:a16="http://schemas.microsoft.com/office/drawing/2014/main" id="{4BBE71E7-6ED8-4F95-AA5F-94DB6FC12758}"/>
              </a:ext>
            </a:extLst>
          </p:cNvPr>
          <p:cNvSpPr/>
          <p:nvPr/>
        </p:nvSpPr>
        <p:spPr>
          <a:xfrm>
            <a:off x="5583332" y="1782028"/>
            <a:ext cx="5371540" cy="382221"/>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sz="1800" dirty="0">
                <a:effectLst/>
                <a:latin typeface="Calibri" panose="020F0502020204030204" pitchFamily="34" charset="0"/>
                <a:ea typeface="DengXian" panose="02010600030101010101" pitchFamily="2" charset="-122"/>
              </a:rPr>
              <a:t>Precision and Confusion Matrix for Bagging Model</a:t>
            </a:r>
            <a:endParaRPr lang="en-US" sz="1600" dirty="0">
              <a:latin typeface="Open Sans Light" pitchFamily="34" charset="0"/>
              <a:ea typeface="Open Sans Light" pitchFamily="34" charset="0"/>
              <a:cs typeface="Open Sans Light" pitchFamily="34" charset="0"/>
            </a:endParaRPr>
          </a:p>
        </p:txBody>
      </p:sp>
      <p:pic>
        <p:nvPicPr>
          <p:cNvPr id="23" name="图片 5">
            <a:extLst>
              <a:ext uri="{FF2B5EF4-FFF2-40B4-BE49-F238E27FC236}">
                <a16:creationId xmlns:a16="http://schemas.microsoft.com/office/drawing/2014/main" id="{05603DF1-702F-447A-BA4F-E61A397FEE1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83332" y="2235136"/>
            <a:ext cx="5621020" cy="2133600"/>
          </a:xfrm>
          <a:prstGeom prst="rect">
            <a:avLst/>
          </a:prstGeom>
          <a:noFill/>
        </p:spPr>
      </p:pic>
    </p:spTree>
    <p:extLst>
      <p:ext uri="{BB962C8B-B14F-4D97-AF65-F5344CB8AC3E}">
        <p14:creationId xmlns:p14="http://schemas.microsoft.com/office/powerpoint/2010/main" val="102314901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80988" y="0"/>
            <a:ext cx="106362" cy="720725"/>
            <a:chOff x="0" y="0"/>
            <a:chExt cx="105725" cy="721610"/>
          </a:xfrm>
        </p:grpSpPr>
        <p:sp>
          <p:nvSpPr>
            <p:cNvPr id="77"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78"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sp>
        <p:nvSpPr>
          <p:cNvPr id="79" name="TextBox 6"/>
          <p:cNvSpPr>
            <a:spLocks noChangeArrowheads="1"/>
          </p:cNvSpPr>
          <p:nvPr/>
        </p:nvSpPr>
        <p:spPr bwMode="auto">
          <a:xfrm>
            <a:off x="520700" y="161609"/>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defRPr/>
            </a:pPr>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Conclusion</a:t>
            </a:r>
            <a:endParaRPr kumimoji="0" lang="zh-CN" altLang="en-US" sz="2000" b="0" i="0" u="none" strike="noStrike" kern="1200" cap="none" spc="0" normalizeH="0" baseline="0" noProof="0" dirty="0">
              <a:ln>
                <a:noFill/>
              </a:ln>
              <a:solidFill>
                <a:srgbClr val="262626"/>
              </a:solidFill>
              <a:effectLst/>
              <a:uLnTx/>
              <a:uFillTx/>
              <a:latin typeface="Impact" panose="020B0806030902050204" pitchFamily="34" charset="0"/>
              <a:ea typeface="微软雅黑" panose="020B0503020204020204" pitchFamily="34" charset="-122"/>
              <a:cs typeface="+mn-cs"/>
              <a:sym typeface="Impact" panose="020B0806030902050204" pitchFamily="34" charset="0"/>
            </a:endParaRPr>
          </a:p>
        </p:txBody>
      </p:sp>
      <p:sp>
        <p:nvSpPr>
          <p:cNvPr id="81" name="直接连接符 7"/>
          <p:cNvSpPr>
            <a:spLocks noChangeShapeType="1"/>
          </p:cNvSpPr>
          <p:nvPr/>
        </p:nvSpPr>
        <p:spPr bwMode="auto">
          <a:xfrm>
            <a:off x="520700" y="576829"/>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5" name="AutoShape 116"/>
          <p:cNvSpPr>
            <a:spLocks/>
          </p:cNvSpPr>
          <p:nvPr/>
        </p:nvSpPr>
        <p:spPr bwMode="auto">
          <a:xfrm>
            <a:off x="3786764" y="2452192"/>
            <a:ext cx="60407" cy="91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prstClr val="white">
                  <a:lumMod val="50000"/>
                </a:prstClr>
              </a:solidFill>
              <a:effectLst>
                <a:outerShdw blurRad="38100" dist="38100" dir="2700000" algn="tl">
                  <a:srgbClr val="000000"/>
                </a:outerShdw>
              </a:effectLst>
              <a:uLnTx/>
              <a:uFillTx/>
              <a:latin typeface="等线"/>
              <a:ea typeface="+mn-ea"/>
              <a:cs typeface="+mn-cs"/>
            </a:endParaRPr>
          </a:p>
        </p:txBody>
      </p:sp>
      <p:sp>
        <p:nvSpPr>
          <p:cNvPr id="44" name="文本框 43">
            <a:extLst>
              <a:ext uri="{FF2B5EF4-FFF2-40B4-BE49-F238E27FC236}">
                <a16:creationId xmlns:a16="http://schemas.microsoft.com/office/drawing/2014/main" id="{1DB888BC-9D78-4153-95F5-08187E56A7C1}"/>
              </a:ext>
            </a:extLst>
          </p:cNvPr>
          <p:cNvSpPr txBox="1"/>
          <p:nvPr/>
        </p:nvSpPr>
        <p:spPr>
          <a:xfrm>
            <a:off x="520700" y="902934"/>
            <a:ext cx="10989129" cy="48058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695D46"/>
              </a:buClr>
              <a:buSzPts val="1800"/>
              <a:buFont typeface="Open Sans"/>
              <a:buNone/>
              <a:tabLst/>
              <a:defRPr/>
            </a:pPr>
            <a:r>
              <a:rPr lang="en-US" altLang="zh-CN" sz="2400" dirty="0">
                <a:solidFill>
                  <a:prstClr val="white">
                    <a:lumMod val="50000"/>
                  </a:prstClr>
                </a:solidFill>
                <a:latin typeface="Open Sans Light" pitchFamily="34" charset="0"/>
                <a:sym typeface="Open Sans"/>
              </a:rPr>
              <a:t>To Summarize…</a:t>
            </a:r>
          </a:p>
        </p:txBody>
      </p:sp>
      <p:sp>
        <p:nvSpPr>
          <p:cNvPr id="45" name="Rectangle 33">
            <a:extLst>
              <a:ext uri="{FF2B5EF4-FFF2-40B4-BE49-F238E27FC236}">
                <a16:creationId xmlns:a16="http://schemas.microsoft.com/office/drawing/2014/main" id="{FB705180-A973-4EDC-AEE8-2F30133E763D}"/>
              </a:ext>
            </a:extLst>
          </p:cNvPr>
          <p:cNvSpPr/>
          <p:nvPr/>
        </p:nvSpPr>
        <p:spPr>
          <a:xfrm>
            <a:off x="520697" y="1588472"/>
            <a:ext cx="11079629" cy="382221"/>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dirty="0">
                <a:latin typeface="Calibri" panose="020F0502020204030204" pitchFamily="34" charset="0"/>
                <a:ea typeface="DengXian" panose="02010600030101010101" pitchFamily="2" charset="-122"/>
              </a:rPr>
              <a:t>T</a:t>
            </a:r>
            <a:r>
              <a:rPr lang="en-US" altLang="zh-CN" sz="1800" dirty="0">
                <a:effectLst/>
                <a:latin typeface="Calibri" panose="020F0502020204030204" pitchFamily="34" charset="0"/>
                <a:ea typeface="DengXian" panose="02010600030101010101" pitchFamily="2" charset="-122"/>
              </a:rPr>
              <a:t>he feasibility of KNN model is very poor</a:t>
            </a:r>
            <a:endParaRPr lang="en-US" sz="1600" dirty="0">
              <a:latin typeface="Open Sans Light" pitchFamily="34" charset="0"/>
              <a:ea typeface="Open Sans Light" pitchFamily="34" charset="0"/>
              <a:cs typeface="Open Sans Light" pitchFamily="34" charset="0"/>
            </a:endParaRPr>
          </a:p>
        </p:txBody>
      </p:sp>
      <p:grpSp>
        <p:nvGrpSpPr>
          <p:cNvPr id="57" name="组合 1">
            <a:extLst>
              <a:ext uri="{FF2B5EF4-FFF2-40B4-BE49-F238E27FC236}">
                <a16:creationId xmlns:a16="http://schemas.microsoft.com/office/drawing/2014/main" id="{4B5FB808-1788-4F44-9A43-BF6E6BC91B94}"/>
              </a:ext>
            </a:extLst>
          </p:cNvPr>
          <p:cNvGrpSpPr>
            <a:grpSpLocks/>
          </p:cNvGrpSpPr>
          <p:nvPr/>
        </p:nvGrpSpPr>
        <p:grpSpPr bwMode="auto">
          <a:xfrm rot="5400000">
            <a:off x="6044259" y="542737"/>
            <a:ext cx="100447" cy="12195033"/>
            <a:chOff x="0" y="0"/>
            <a:chExt cx="105725" cy="721610"/>
          </a:xfrm>
        </p:grpSpPr>
        <p:sp>
          <p:nvSpPr>
            <p:cNvPr id="58" name="矩形 4">
              <a:extLst>
                <a:ext uri="{FF2B5EF4-FFF2-40B4-BE49-F238E27FC236}">
                  <a16:creationId xmlns:a16="http://schemas.microsoft.com/office/drawing/2014/main" id="{3179DD69-1C52-416A-8C0C-149F8BD28E5B}"/>
                </a:ext>
              </a:extLst>
            </p:cNvPr>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61" name="矩形 5">
              <a:extLst>
                <a:ext uri="{FF2B5EF4-FFF2-40B4-BE49-F238E27FC236}">
                  <a16:creationId xmlns:a16="http://schemas.microsoft.com/office/drawing/2014/main" id="{B01D94DD-E971-491E-8223-878BE6160A79}"/>
                </a:ext>
              </a:extLst>
            </p:cNvPr>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sp>
        <p:nvSpPr>
          <p:cNvPr id="17" name="Rectangle 33">
            <a:extLst>
              <a:ext uri="{FF2B5EF4-FFF2-40B4-BE49-F238E27FC236}">
                <a16:creationId xmlns:a16="http://schemas.microsoft.com/office/drawing/2014/main" id="{CA352482-5C6D-4102-B37A-8F6DFB5E1639}"/>
              </a:ext>
            </a:extLst>
          </p:cNvPr>
          <p:cNvSpPr/>
          <p:nvPr/>
        </p:nvSpPr>
        <p:spPr>
          <a:xfrm>
            <a:off x="942038" y="2085867"/>
            <a:ext cx="11079629" cy="689997"/>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sz="1800" dirty="0">
                <a:effectLst/>
                <a:latin typeface="Calibri" panose="020F0502020204030204" pitchFamily="34" charset="0"/>
                <a:ea typeface="DengXian" panose="02010600030101010101" pitchFamily="2" charset="-122"/>
              </a:rPr>
              <a:t>KNN models only has a fair performance on small training size but very poor performance once the training data gets large, KNN would not be a reliable classifier </a:t>
            </a:r>
            <a:r>
              <a:rPr lang="en-US" altLang="zh-CN" sz="1800" b="1" dirty="0">
                <a:effectLst/>
                <a:latin typeface="Calibri" panose="020F0502020204030204" pitchFamily="34" charset="0"/>
                <a:ea typeface="DengXian" panose="02010600030101010101" pitchFamily="2" charset="-122"/>
              </a:rPr>
              <a:t>alone.</a:t>
            </a:r>
            <a:endParaRPr lang="en-US" sz="1600" dirty="0">
              <a:latin typeface="Open Sans Light" pitchFamily="34" charset="0"/>
              <a:ea typeface="Open Sans Light" pitchFamily="34" charset="0"/>
              <a:cs typeface="Open Sans Light" pitchFamily="34" charset="0"/>
            </a:endParaRPr>
          </a:p>
        </p:txBody>
      </p:sp>
      <p:sp>
        <p:nvSpPr>
          <p:cNvPr id="19" name="Rectangle 33">
            <a:extLst>
              <a:ext uri="{FF2B5EF4-FFF2-40B4-BE49-F238E27FC236}">
                <a16:creationId xmlns:a16="http://schemas.microsoft.com/office/drawing/2014/main" id="{7AD37F42-9A74-48CD-862D-A7F712C46909}"/>
              </a:ext>
            </a:extLst>
          </p:cNvPr>
          <p:cNvSpPr/>
          <p:nvPr/>
        </p:nvSpPr>
        <p:spPr>
          <a:xfrm>
            <a:off x="520698" y="3171932"/>
            <a:ext cx="11079629" cy="382221"/>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dirty="0">
                <a:latin typeface="Calibri" panose="020F0502020204030204" pitchFamily="34" charset="0"/>
                <a:ea typeface="DengXian" panose="02010600030101010101" pitchFamily="2" charset="-122"/>
              </a:rPr>
              <a:t>T</a:t>
            </a:r>
            <a:r>
              <a:rPr lang="en-US" altLang="zh-CN" sz="1800" dirty="0">
                <a:effectLst/>
                <a:latin typeface="Calibri" panose="020F0502020204030204" pitchFamily="34" charset="0"/>
                <a:ea typeface="DengXian" panose="02010600030101010101" pitchFamily="2" charset="-122"/>
              </a:rPr>
              <a:t>he feasibility of Naïve Bayes and SVM are good</a:t>
            </a:r>
            <a:endParaRPr lang="en-US" sz="1600" dirty="0">
              <a:latin typeface="Open Sans Light" pitchFamily="34" charset="0"/>
              <a:ea typeface="Open Sans Light" pitchFamily="34" charset="0"/>
              <a:cs typeface="Open Sans Light" pitchFamily="34" charset="0"/>
            </a:endParaRPr>
          </a:p>
        </p:txBody>
      </p:sp>
      <p:sp>
        <p:nvSpPr>
          <p:cNvPr id="20" name="Rectangle 33">
            <a:extLst>
              <a:ext uri="{FF2B5EF4-FFF2-40B4-BE49-F238E27FC236}">
                <a16:creationId xmlns:a16="http://schemas.microsoft.com/office/drawing/2014/main" id="{7A5EFDFD-3AC0-4CF8-81E0-C92E47B09C1C}"/>
              </a:ext>
            </a:extLst>
          </p:cNvPr>
          <p:cNvSpPr/>
          <p:nvPr/>
        </p:nvSpPr>
        <p:spPr>
          <a:xfrm>
            <a:off x="942038" y="3685828"/>
            <a:ext cx="11079629" cy="689997"/>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dirty="0">
                <a:latin typeface="Calibri" panose="020F0502020204030204" pitchFamily="34" charset="0"/>
                <a:ea typeface="DengXian" panose="02010600030101010101" pitchFamily="2" charset="-122"/>
              </a:rPr>
              <a:t>T</a:t>
            </a:r>
            <a:r>
              <a:rPr lang="en-US" altLang="zh-CN" sz="1800" dirty="0">
                <a:effectLst/>
                <a:latin typeface="Calibri" panose="020F0502020204030204" pitchFamily="34" charset="0"/>
                <a:ea typeface="DengXian" panose="02010600030101010101" pitchFamily="2" charset="-122"/>
              </a:rPr>
              <a:t>he models are very easy to implement, and the generalizability for these two models are good, so they can be used for both by personal and public needs.</a:t>
            </a:r>
            <a:endParaRPr lang="en-US" sz="1600" dirty="0">
              <a:latin typeface="Open Sans Light" pitchFamily="34" charset="0"/>
              <a:ea typeface="Open Sans Light" pitchFamily="34" charset="0"/>
              <a:cs typeface="Open Sans Light" pitchFamily="34" charset="0"/>
            </a:endParaRPr>
          </a:p>
        </p:txBody>
      </p:sp>
      <p:sp>
        <p:nvSpPr>
          <p:cNvPr id="21" name="Rectangle 33">
            <a:extLst>
              <a:ext uri="{FF2B5EF4-FFF2-40B4-BE49-F238E27FC236}">
                <a16:creationId xmlns:a16="http://schemas.microsoft.com/office/drawing/2014/main" id="{078EC89E-D73F-4AA5-9744-29AB67F3CA96}"/>
              </a:ext>
            </a:extLst>
          </p:cNvPr>
          <p:cNvSpPr/>
          <p:nvPr/>
        </p:nvSpPr>
        <p:spPr>
          <a:xfrm>
            <a:off x="520696" y="4507500"/>
            <a:ext cx="11079629" cy="382221"/>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sz="1600" dirty="0">
                <a:latin typeface="Calibri" panose="020F0502020204030204" pitchFamily="34" charset="0"/>
                <a:ea typeface="DengXian" panose="02010600030101010101" pitchFamily="2" charset="-122"/>
                <a:cs typeface="Open Sans Light" pitchFamily="34" charset="0"/>
              </a:rPr>
              <a:t>Bagging</a:t>
            </a:r>
            <a:endParaRPr lang="en-US" sz="1600" dirty="0">
              <a:latin typeface="Open Sans Light" pitchFamily="34" charset="0"/>
              <a:ea typeface="Open Sans Light" pitchFamily="34" charset="0"/>
              <a:cs typeface="Open Sans Light" pitchFamily="34" charset="0"/>
            </a:endParaRPr>
          </a:p>
        </p:txBody>
      </p:sp>
      <p:sp>
        <p:nvSpPr>
          <p:cNvPr id="25" name="Rectangle 33">
            <a:extLst>
              <a:ext uri="{FF2B5EF4-FFF2-40B4-BE49-F238E27FC236}">
                <a16:creationId xmlns:a16="http://schemas.microsoft.com/office/drawing/2014/main" id="{7FF2B5F9-2323-4391-871D-4F45FCE355F4}"/>
              </a:ext>
            </a:extLst>
          </p:cNvPr>
          <p:cNvSpPr/>
          <p:nvPr/>
        </p:nvSpPr>
        <p:spPr>
          <a:xfrm>
            <a:off x="942038" y="4967600"/>
            <a:ext cx="11079629" cy="382221"/>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dirty="0">
                <a:latin typeface="Calibri" panose="020F0502020204030204" pitchFamily="34" charset="0"/>
                <a:ea typeface="DengXian" panose="02010600030101010101" pitchFamily="2" charset="-122"/>
              </a:rPr>
              <a:t>Since Bagging method combines the result of all three methods by a hard voting process, it is highly reliable</a:t>
            </a:r>
            <a:endParaRPr lang="en-US" sz="1600" dirty="0">
              <a:latin typeface="Open Sans Light" pitchFamily="34" charset="0"/>
              <a:ea typeface="Open Sans Light" pitchFamily="34" charset="0"/>
              <a:cs typeface="Open Sans Light" pitchFamily="34" charset="0"/>
            </a:endParaRPr>
          </a:p>
        </p:txBody>
      </p:sp>
    </p:spTree>
    <p:extLst>
      <p:ext uri="{BB962C8B-B14F-4D97-AF65-F5344CB8AC3E}">
        <p14:creationId xmlns:p14="http://schemas.microsoft.com/office/powerpoint/2010/main" val="290019235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4BA89"/>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2C9C74"/>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endParaRPr>
          </a:p>
        </p:txBody>
      </p:sp>
      <p:sp>
        <p:nvSpPr>
          <p:cNvPr id="6" name="矩形 4"/>
          <p:cNvSpPr>
            <a:spLocks noChangeArrowheads="1"/>
          </p:cNvSpPr>
          <p:nvPr/>
        </p:nvSpPr>
        <p:spPr bwMode="auto">
          <a:xfrm>
            <a:off x="4770967" y="2874433"/>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lgn="r"/>
            <a:r>
              <a:rPr lang="en-US" altLang="zh-CN" sz="3200" dirty="0">
                <a:solidFill>
                  <a:schemeClr val="bg1"/>
                </a:solidFill>
                <a:latin typeface="等线 Light"/>
                <a:ea typeface="等线 Light"/>
                <a:sym typeface="Arial" panose="020B0604020202020204" pitchFamily="34" charset="0"/>
              </a:rPr>
              <a:t>Neural Network Models</a:t>
            </a:r>
          </a:p>
        </p:txBody>
      </p:sp>
      <p:sp>
        <p:nvSpPr>
          <p:cNvPr id="7" name="矩形 2"/>
          <p:cNvSpPr>
            <a:spLocks noChangeArrowheads="1"/>
          </p:cNvSpPr>
          <p:nvPr/>
        </p:nvSpPr>
        <p:spPr bwMode="auto">
          <a:xfrm>
            <a:off x="8069546" y="1862668"/>
            <a:ext cx="3605988"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5867"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rPr>
              <a:t>PART THREE</a:t>
            </a:r>
            <a:endParaRPr kumimoji="0" lang="zh-CN" altLang="en-US" sz="5867"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endParaRPr>
          </a:p>
        </p:txBody>
      </p:sp>
      <p:sp>
        <p:nvSpPr>
          <p:cNvPr id="8" name="TextBox 3">
            <a:extLst>
              <a:ext uri="{FF2B5EF4-FFF2-40B4-BE49-F238E27FC236}">
                <a16:creationId xmlns:a16="http://schemas.microsoft.com/office/drawing/2014/main" id="{33EB8EE9-898B-4A2E-A24D-315FD20C36BA}"/>
              </a:ext>
            </a:extLst>
          </p:cNvPr>
          <p:cNvSpPr>
            <a:spLocks noChangeArrowheads="1"/>
          </p:cNvSpPr>
          <p:nvPr/>
        </p:nvSpPr>
        <p:spPr bwMode="auto">
          <a:xfrm>
            <a:off x="211666" y="-1951865"/>
            <a:ext cx="4899098"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9332"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rPr>
              <a:t>3</a:t>
            </a:r>
            <a:endParaRPr kumimoji="0" lang="zh-CN" altLang="en-US" sz="69332"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endParaRPr>
          </a:p>
        </p:txBody>
      </p:sp>
    </p:spTree>
    <p:extLst>
      <p:ext uri="{BB962C8B-B14F-4D97-AF65-F5344CB8AC3E}">
        <p14:creationId xmlns:p14="http://schemas.microsoft.com/office/powerpoint/2010/main" val="83432603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
          <p:cNvGrpSpPr>
            <a:grpSpLocks/>
          </p:cNvGrpSpPr>
          <p:nvPr/>
        </p:nvGrpSpPr>
        <p:grpSpPr bwMode="auto">
          <a:xfrm>
            <a:off x="280988" y="0"/>
            <a:ext cx="106362" cy="720725"/>
            <a:chOff x="0" y="0"/>
            <a:chExt cx="105725" cy="721610"/>
          </a:xfrm>
          <a:solidFill>
            <a:srgbClr val="34BA89"/>
          </a:solidFill>
        </p:grpSpPr>
        <p:sp>
          <p:nvSpPr>
            <p:cNvPr id="33"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34"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35" name="TextBox 6"/>
          <p:cNvSpPr>
            <a:spLocks noChangeArrowheads="1"/>
          </p:cNvSpPr>
          <p:nvPr/>
        </p:nvSpPr>
        <p:spPr bwMode="auto">
          <a:xfrm>
            <a:off x="476248" y="176116"/>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defRPr/>
            </a:pPr>
            <a:r>
              <a:rPr lang="en-US" altLang="zh-CN" sz="2000" dirty="0">
                <a:solidFill>
                  <a:srgbClr val="262626"/>
                </a:solidFill>
                <a:latin typeface="Impact"/>
                <a:ea typeface="微软雅黑"/>
                <a:sym typeface="Impact" panose="020B0806030902050204" pitchFamily="34" charset="0"/>
              </a:rPr>
              <a:t>CNN</a:t>
            </a:r>
            <a:endPar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7"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nvGrpSpPr>
          <p:cNvPr id="83" name="Group 67"/>
          <p:cNvGrpSpPr/>
          <p:nvPr/>
        </p:nvGrpSpPr>
        <p:grpSpPr>
          <a:xfrm>
            <a:off x="520700" y="4204811"/>
            <a:ext cx="4667283" cy="784543"/>
            <a:chOff x="285720" y="3214692"/>
            <a:chExt cx="3500462" cy="588407"/>
          </a:xfrm>
        </p:grpSpPr>
        <p:sp>
          <p:nvSpPr>
            <p:cNvPr id="84" name="Rectangle 43"/>
            <p:cNvSpPr/>
            <p:nvPr/>
          </p:nvSpPr>
          <p:spPr>
            <a:xfrm>
              <a:off x="285720" y="3214692"/>
              <a:ext cx="1320313" cy="369332"/>
            </a:xfrm>
            <a:prstGeom prst="rect">
              <a:avLst/>
            </a:prstGeom>
          </p:spPr>
          <p:txBody>
            <a:bodyPr wrap="none">
              <a:spAutoFit/>
            </a:bodyPr>
            <a:lstStyle/>
            <a:p>
              <a:pPr lvl="0"/>
              <a:r>
                <a:rPr lang="en-US" sz="2600" dirty="0">
                  <a:solidFill>
                    <a:prstClr val="white"/>
                  </a:solidFill>
                  <a:latin typeface="Open Sans" pitchFamily="34" charset="0"/>
                  <a:ea typeface="Open Sans" pitchFamily="34" charset="0"/>
                  <a:cs typeface="Open Sans" pitchFamily="34" charset="0"/>
                </a:rPr>
                <a:t>Symptoms</a:t>
              </a:r>
            </a:p>
          </p:txBody>
        </p:sp>
        <p:sp>
          <p:nvSpPr>
            <p:cNvPr id="85" name="Rectangle 44"/>
            <p:cNvSpPr/>
            <p:nvPr/>
          </p:nvSpPr>
          <p:spPr>
            <a:xfrm>
              <a:off x="285720" y="3571882"/>
              <a:ext cx="3500462" cy="231217"/>
            </a:xfrm>
            <a:prstGeom prst="rect">
              <a:avLst/>
            </a:prstGeom>
          </p:spPr>
          <p:txBody>
            <a:bodyPr wrap="square">
              <a:spAutoFit/>
            </a:bodyPr>
            <a:lstStyle/>
            <a:p>
              <a:pPr marL="475476" marR="0" lvl="0" indent="-475476" algn="l" defTabSz="914400" rtl="0" eaLnBrk="1" fontAlgn="auto" latinLnBrk="0" hangingPunct="1">
                <a:lnSpc>
                  <a:spcPct val="150000"/>
                </a:lnSpc>
                <a:spcBef>
                  <a:spcPts val="333"/>
                </a:spcBef>
                <a:spcAft>
                  <a:spcPts val="0"/>
                </a:spcAft>
                <a:buClrTx/>
                <a:buSzTx/>
                <a:buFont typeface="+mj-lt"/>
                <a:buAutoNum type="arabicPeriod"/>
                <a:tabLst/>
                <a:defRPr/>
              </a:pPr>
              <a:endParaRPr kumimoji="0" lang="ms-MY" sz="1067" b="0" i="0" u="none" strike="noStrike" kern="1200" cap="none" spc="0" normalizeH="0" baseline="0" noProof="0" dirty="0">
                <a:ln>
                  <a:noFill/>
                </a:ln>
                <a:solidFill>
                  <a:prstClr val="white"/>
                </a:solidFill>
                <a:effectLst/>
                <a:uLnTx/>
                <a:uFillTx/>
                <a:latin typeface="Open Sans Light" pitchFamily="34" charset="0"/>
                <a:ea typeface="Open Sans Light" pitchFamily="34" charset="0"/>
                <a:cs typeface="Open Sans Light" pitchFamily="34" charset="0"/>
              </a:endParaRPr>
            </a:p>
          </p:txBody>
        </p:sp>
      </p:grpSp>
      <p:sp>
        <p:nvSpPr>
          <p:cNvPr id="104" name="Rectangle 103"/>
          <p:cNvSpPr/>
          <p:nvPr/>
        </p:nvSpPr>
        <p:spPr>
          <a:xfrm>
            <a:off x="520698" y="5136827"/>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After about eight month</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7" name="Rectangle 103"/>
          <p:cNvSpPr/>
          <p:nvPr/>
        </p:nvSpPr>
        <p:spPr>
          <a:xfrm>
            <a:off x="8025700" y="4429133"/>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Juvenile form</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11" name="Rectangle 43"/>
          <p:cNvSpPr/>
          <p:nvPr/>
        </p:nvSpPr>
        <p:spPr>
          <a:xfrm>
            <a:off x="9312896" y="4067088"/>
            <a:ext cx="1535998" cy="400110"/>
          </a:xfrm>
          <a:prstGeom prst="rect">
            <a:avLst/>
          </a:prstGeom>
        </p:spPr>
        <p:txBody>
          <a:bodyPr wrap="none">
            <a:spAutoFit/>
          </a:bodyPr>
          <a:lstStyle/>
          <a:p>
            <a:pPr lvl="0"/>
            <a:r>
              <a:rPr lang="en-US" sz="2000" dirty="0">
                <a:solidFill>
                  <a:prstClr val="white"/>
                </a:solidFill>
                <a:latin typeface="Open Sans" pitchFamily="34" charset="0"/>
                <a:ea typeface="Open Sans" pitchFamily="34" charset="0"/>
                <a:cs typeface="Open Sans" pitchFamily="34" charset="0"/>
              </a:rPr>
              <a:t>Rarer forms</a:t>
            </a:r>
          </a:p>
        </p:txBody>
      </p:sp>
      <p:sp>
        <p:nvSpPr>
          <p:cNvPr id="50" name="Oval 52">
            <a:extLst>
              <a:ext uri="{FF2B5EF4-FFF2-40B4-BE49-F238E27FC236}">
                <a16:creationId xmlns:a16="http://schemas.microsoft.com/office/drawing/2014/main" id="{899EE024-7D31-45C6-8AB0-F22C48DB9A79}"/>
              </a:ext>
            </a:extLst>
          </p:cNvPr>
          <p:cNvSpPr/>
          <p:nvPr/>
        </p:nvSpPr>
        <p:spPr>
          <a:xfrm>
            <a:off x="844225" y="1113883"/>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grpSp>
        <p:nvGrpSpPr>
          <p:cNvPr id="27" name="组合 1">
            <a:extLst>
              <a:ext uri="{FF2B5EF4-FFF2-40B4-BE49-F238E27FC236}">
                <a16:creationId xmlns:a16="http://schemas.microsoft.com/office/drawing/2014/main" id="{86EB410A-87DB-4390-94E3-6A1FB97333A2}"/>
              </a:ext>
            </a:extLst>
          </p:cNvPr>
          <p:cNvGrpSpPr>
            <a:grpSpLocks/>
          </p:cNvGrpSpPr>
          <p:nvPr/>
        </p:nvGrpSpPr>
        <p:grpSpPr bwMode="auto">
          <a:xfrm rot="5400000">
            <a:off x="6044260" y="586722"/>
            <a:ext cx="100447" cy="12195033"/>
            <a:chOff x="0" y="0"/>
            <a:chExt cx="105725" cy="721610"/>
          </a:xfrm>
        </p:grpSpPr>
        <p:sp>
          <p:nvSpPr>
            <p:cNvPr id="28" name="矩形 4">
              <a:extLst>
                <a:ext uri="{FF2B5EF4-FFF2-40B4-BE49-F238E27FC236}">
                  <a16:creationId xmlns:a16="http://schemas.microsoft.com/office/drawing/2014/main" id="{57E504AD-45DB-4E22-A310-36B4B8BBE6A5}"/>
                </a:ext>
              </a:extLst>
            </p:cNvPr>
            <p:cNvSpPr>
              <a:spLocks noChangeArrowheads="1"/>
            </p:cNvSpPr>
            <p:nvPr/>
          </p:nvSpPr>
          <p:spPr bwMode="auto">
            <a:xfrm>
              <a:off x="0"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29" name="矩形 5">
              <a:extLst>
                <a:ext uri="{FF2B5EF4-FFF2-40B4-BE49-F238E27FC236}">
                  <a16:creationId xmlns:a16="http://schemas.microsoft.com/office/drawing/2014/main" id="{697DCE69-5499-4109-90DB-7D3564025BF6}"/>
                </a:ext>
              </a:extLst>
            </p:cNvPr>
            <p:cNvSpPr>
              <a:spLocks noChangeArrowheads="1"/>
            </p:cNvSpPr>
            <p:nvPr/>
          </p:nvSpPr>
          <p:spPr bwMode="auto">
            <a:xfrm>
              <a:off x="60006"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grpSp>
      <p:sp>
        <p:nvSpPr>
          <p:cNvPr id="30" name="TextBox 40">
            <a:extLst>
              <a:ext uri="{FF2B5EF4-FFF2-40B4-BE49-F238E27FC236}">
                <a16:creationId xmlns:a16="http://schemas.microsoft.com/office/drawing/2014/main" id="{1DA8283B-3125-41D6-8192-C6463A103801}"/>
              </a:ext>
            </a:extLst>
          </p:cNvPr>
          <p:cNvSpPr>
            <a:spLocks noChangeArrowheads="1"/>
          </p:cNvSpPr>
          <p:nvPr/>
        </p:nvSpPr>
        <p:spPr bwMode="auto">
          <a:xfrm>
            <a:off x="1338629" y="1383497"/>
            <a:ext cx="6345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2D convolutional neural network layers + pooling layers</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31" name="矩形 36">
            <a:extLst>
              <a:ext uri="{FF2B5EF4-FFF2-40B4-BE49-F238E27FC236}">
                <a16:creationId xmlns:a16="http://schemas.microsoft.com/office/drawing/2014/main" id="{A971921E-DE2A-437F-9640-946958511F3E}"/>
              </a:ext>
            </a:extLst>
          </p:cNvPr>
          <p:cNvSpPr>
            <a:spLocks noChangeArrowheads="1"/>
          </p:cNvSpPr>
          <p:nvPr/>
        </p:nvSpPr>
        <p:spPr bwMode="auto">
          <a:xfrm>
            <a:off x="1338629" y="949756"/>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34BA89"/>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CNN usually for image processing </a:t>
            </a:r>
            <a:endParaRPr kumimoji="0" lang="en-US" altLang="zh-CN" sz="2000" b="1" i="1" u="none" strike="noStrike" kern="1200" cap="none" spc="0" normalizeH="0" baseline="0" noProof="0" dirty="0">
              <a:ln>
                <a:noFill/>
              </a:ln>
              <a:solidFill>
                <a:srgbClr val="34BA89"/>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pic>
        <p:nvPicPr>
          <p:cNvPr id="36" name="图片 35">
            <a:extLst>
              <a:ext uri="{FF2B5EF4-FFF2-40B4-BE49-F238E27FC236}">
                <a16:creationId xmlns:a16="http://schemas.microsoft.com/office/drawing/2014/main" id="{B311A621-0307-43EA-B18F-1984D10A8E7B}"/>
              </a:ext>
            </a:extLst>
          </p:cNvPr>
          <p:cNvPicPr/>
          <p:nvPr/>
        </p:nvPicPr>
        <p:blipFill>
          <a:blip r:embed="rId3"/>
          <a:stretch>
            <a:fillRect/>
          </a:stretch>
        </p:blipFill>
        <p:spPr>
          <a:xfrm>
            <a:off x="653442" y="3060487"/>
            <a:ext cx="5830091" cy="3014614"/>
          </a:xfrm>
          <a:prstGeom prst="rect">
            <a:avLst/>
          </a:prstGeom>
        </p:spPr>
      </p:pic>
      <p:sp>
        <p:nvSpPr>
          <p:cNvPr id="38" name="矩形 36">
            <a:extLst>
              <a:ext uri="{FF2B5EF4-FFF2-40B4-BE49-F238E27FC236}">
                <a16:creationId xmlns:a16="http://schemas.microsoft.com/office/drawing/2014/main" id="{6CBA3121-3491-4D3E-AD04-CDFE909B9E25}"/>
              </a:ext>
            </a:extLst>
          </p:cNvPr>
          <p:cNvSpPr>
            <a:spLocks noChangeArrowheads="1"/>
          </p:cNvSpPr>
          <p:nvPr/>
        </p:nvSpPr>
        <p:spPr bwMode="auto">
          <a:xfrm>
            <a:off x="1338629" y="1806573"/>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34BA89"/>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How to process text data?</a:t>
            </a:r>
            <a:endParaRPr kumimoji="0" lang="en-US" altLang="zh-CN" sz="2000" b="1" i="1" u="none" strike="noStrike" kern="1200" cap="none" spc="0" normalizeH="0" baseline="0" noProof="0" dirty="0">
              <a:ln>
                <a:noFill/>
              </a:ln>
              <a:solidFill>
                <a:srgbClr val="34BA89"/>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39" name="Oval 52">
            <a:extLst>
              <a:ext uri="{FF2B5EF4-FFF2-40B4-BE49-F238E27FC236}">
                <a16:creationId xmlns:a16="http://schemas.microsoft.com/office/drawing/2014/main" id="{46FA3DB3-FADC-4F34-932B-6C379F9EF130}"/>
              </a:ext>
            </a:extLst>
          </p:cNvPr>
          <p:cNvSpPr/>
          <p:nvPr/>
        </p:nvSpPr>
        <p:spPr>
          <a:xfrm>
            <a:off x="852964" y="1916573"/>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40" name="文本框 39">
            <a:extLst>
              <a:ext uri="{FF2B5EF4-FFF2-40B4-BE49-F238E27FC236}">
                <a16:creationId xmlns:a16="http://schemas.microsoft.com/office/drawing/2014/main" id="{44AAED22-C933-49F2-A78E-E780A9539106}"/>
              </a:ext>
            </a:extLst>
          </p:cNvPr>
          <p:cNvSpPr txBox="1"/>
          <p:nvPr/>
        </p:nvSpPr>
        <p:spPr>
          <a:xfrm>
            <a:off x="1338629" y="2206603"/>
            <a:ext cx="6093068" cy="369332"/>
          </a:xfrm>
          <a:prstGeom prst="rect">
            <a:avLst/>
          </a:prstGeom>
          <a:noFill/>
        </p:spPr>
        <p:txBody>
          <a:bodyPr wrap="square">
            <a:spAutoFit/>
          </a:bodyPr>
          <a:lstStyle/>
          <a:p>
            <a:r>
              <a:rPr lang="en-US" altLang="zh-CN" dirty="0">
                <a:solidFill>
                  <a:prstClr val="white">
                    <a:lumMod val="50000"/>
                  </a:prstClr>
                </a:solidFill>
                <a:latin typeface="Open Sans Light" pitchFamily="34" charset="0"/>
                <a:sym typeface="Arial" panose="020B0604020202020204" pitchFamily="34" charset="0"/>
              </a:rPr>
              <a:t>Multiple 1</a:t>
            </a:r>
            <a:r>
              <a:rPr lang="en-US" altLang="zh-CN" sz="1800" dirty="0">
                <a:solidFill>
                  <a:prstClr val="white">
                    <a:lumMod val="50000"/>
                  </a:prstClr>
                </a:solidFill>
                <a:latin typeface="Open Sans Light" pitchFamily="34" charset="0"/>
                <a:sym typeface="Arial" panose="020B0604020202020204" pitchFamily="34" charset="0"/>
              </a:rPr>
              <a:t>D convolutional layers </a:t>
            </a:r>
            <a:endParaRPr lang="zh-CN" altLang="en-US" dirty="0"/>
          </a:p>
        </p:txBody>
      </p:sp>
      <p:sp>
        <p:nvSpPr>
          <p:cNvPr id="41" name="文本框 40">
            <a:extLst>
              <a:ext uri="{FF2B5EF4-FFF2-40B4-BE49-F238E27FC236}">
                <a16:creationId xmlns:a16="http://schemas.microsoft.com/office/drawing/2014/main" id="{D33B6107-2876-477E-981F-4DE5DD84C896}"/>
              </a:ext>
            </a:extLst>
          </p:cNvPr>
          <p:cNvSpPr txBox="1"/>
          <p:nvPr/>
        </p:nvSpPr>
        <p:spPr>
          <a:xfrm>
            <a:off x="7047096" y="3530581"/>
            <a:ext cx="6093068" cy="369332"/>
          </a:xfrm>
          <a:prstGeom prst="rect">
            <a:avLst/>
          </a:prstGeom>
          <a:noFill/>
        </p:spPr>
        <p:txBody>
          <a:bodyPr wrap="square">
            <a:spAutoFit/>
          </a:bodyPr>
          <a:lstStyle/>
          <a:p>
            <a:r>
              <a:rPr lang="en-US" altLang="zh-CN" dirty="0">
                <a:solidFill>
                  <a:prstClr val="white">
                    <a:lumMod val="50000"/>
                  </a:prstClr>
                </a:solidFill>
                <a:latin typeface="Open Sans Light" pitchFamily="34" charset="0"/>
                <a:sym typeface="Arial" panose="020B0604020202020204" pitchFamily="34" charset="0"/>
              </a:rPr>
              <a:t>Height refer to length of phrase</a:t>
            </a:r>
            <a:endParaRPr lang="zh-CN" altLang="en-US" dirty="0"/>
          </a:p>
        </p:txBody>
      </p:sp>
      <p:sp>
        <p:nvSpPr>
          <p:cNvPr id="42" name="文本框 41">
            <a:extLst>
              <a:ext uri="{FF2B5EF4-FFF2-40B4-BE49-F238E27FC236}">
                <a16:creationId xmlns:a16="http://schemas.microsoft.com/office/drawing/2014/main" id="{FDC331B7-034E-4B24-9FDE-8229A54CDC43}"/>
              </a:ext>
            </a:extLst>
          </p:cNvPr>
          <p:cNvSpPr txBox="1"/>
          <p:nvPr/>
        </p:nvSpPr>
        <p:spPr>
          <a:xfrm>
            <a:off x="7047096" y="2994075"/>
            <a:ext cx="6093068" cy="369332"/>
          </a:xfrm>
          <a:prstGeom prst="rect">
            <a:avLst/>
          </a:prstGeom>
          <a:noFill/>
        </p:spPr>
        <p:txBody>
          <a:bodyPr wrap="square">
            <a:spAutoFit/>
          </a:bodyPr>
          <a:lstStyle/>
          <a:p>
            <a:r>
              <a:rPr lang="en-US" altLang="zh-CN" dirty="0">
                <a:solidFill>
                  <a:prstClr val="white">
                    <a:lumMod val="50000"/>
                  </a:prstClr>
                </a:solidFill>
                <a:latin typeface="Open Sans Light" pitchFamily="34" charset="0"/>
                <a:sym typeface="Arial" panose="020B0604020202020204" pitchFamily="34" charset="0"/>
              </a:rPr>
              <a:t>Different kernel size</a:t>
            </a:r>
            <a:endParaRPr lang="zh-CN" altLang="en-US" dirty="0"/>
          </a:p>
        </p:txBody>
      </p:sp>
      <p:sp>
        <p:nvSpPr>
          <p:cNvPr id="43" name="矩形 36">
            <a:extLst>
              <a:ext uri="{FF2B5EF4-FFF2-40B4-BE49-F238E27FC236}">
                <a16:creationId xmlns:a16="http://schemas.microsoft.com/office/drawing/2014/main" id="{81517E87-04F8-4EB4-A95B-C680BA87ED6C}"/>
              </a:ext>
            </a:extLst>
          </p:cNvPr>
          <p:cNvSpPr>
            <a:spLocks noChangeArrowheads="1"/>
          </p:cNvSpPr>
          <p:nvPr/>
        </p:nvSpPr>
        <p:spPr bwMode="auto">
          <a:xfrm>
            <a:off x="7047096" y="2382666"/>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34BA89"/>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Simulation to  n-gram scanning</a:t>
            </a:r>
            <a:endParaRPr kumimoji="0" lang="en-US" altLang="zh-CN" sz="2000" b="1" i="1" u="none" strike="noStrike" kern="1200" cap="none" spc="0" normalizeH="0" baseline="0" noProof="0" dirty="0">
              <a:ln>
                <a:noFill/>
              </a:ln>
              <a:solidFill>
                <a:srgbClr val="34BA89"/>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44" name="文本框 43">
            <a:extLst>
              <a:ext uri="{FF2B5EF4-FFF2-40B4-BE49-F238E27FC236}">
                <a16:creationId xmlns:a16="http://schemas.microsoft.com/office/drawing/2014/main" id="{97078224-ADAE-43D5-AB11-9AD32FF880E2}"/>
              </a:ext>
            </a:extLst>
          </p:cNvPr>
          <p:cNvSpPr txBox="1"/>
          <p:nvPr/>
        </p:nvSpPr>
        <p:spPr>
          <a:xfrm>
            <a:off x="7047096" y="4104652"/>
            <a:ext cx="6093068" cy="369332"/>
          </a:xfrm>
          <a:prstGeom prst="rect">
            <a:avLst/>
          </a:prstGeom>
          <a:noFill/>
        </p:spPr>
        <p:txBody>
          <a:bodyPr wrap="square">
            <a:spAutoFit/>
          </a:bodyPr>
          <a:lstStyle/>
          <a:p>
            <a:r>
              <a:rPr lang="en-US" altLang="zh-CN" dirty="0">
                <a:solidFill>
                  <a:prstClr val="white">
                    <a:lumMod val="50000"/>
                  </a:prstClr>
                </a:solidFill>
                <a:latin typeface="Open Sans Light" pitchFamily="34" charset="0"/>
                <a:sym typeface="Arial" panose="020B0604020202020204" pitchFamily="34" charset="0"/>
              </a:rPr>
              <a:t>Find pattern of phrases, 4 is long enough</a:t>
            </a:r>
            <a:endParaRPr lang="zh-CN" altLang="en-US" dirty="0"/>
          </a:p>
        </p:txBody>
      </p:sp>
      <p:sp>
        <p:nvSpPr>
          <p:cNvPr id="45" name="文本框 44">
            <a:extLst>
              <a:ext uri="{FF2B5EF4-FFF2-40B4-BE49-F238E27FC236}">
                <a16:creationId xmlns:a16="http://schemas.microsoft.com/office/drawing/2014/main" id="{DB9A62A0-6F5E-4865-B75B-C9ED70230EFD}"/>
              </a:ext>
            </a:extLst>
          </p:cNvPr>
          <p:cNvSpPr txBox="1"/>
          <p:nvPr/>
        </p:nvSpPr>
        <p:spPr>
          <a:xfrm>
            <a:off x="7047096" y="4735966"/>
            <a:ext cx="6093068" cy="369332"/>
          </a:xfrm>
          <a:prstGeom prst="rect">
            <a:avLst/>
          </a:prstGeom>
          <a:noFill/>
        </p:spPr>
        <p:txBody>
          <a:bodyPr wrap="square">
            <a:spAutoFit/>
          </a:bodyPr>
          <a:lstStyle/>
          <a:p>
            <a:r>
              <a:rPr lang="en-US" altLang="zh-CN" dirty="0">
                <a:solidFill>
                  <a:prstClr val="white">
                    <a:lumMod val="50000"/>
                  </a:prstClr>
                </a:solidFill>
                <a:latin typeface="Open Sans Light" pitchFamily="34" charset="0"/>
                <a:sym typeface="Arial" panose="020B0604020202020204" pitchFamily="34" charset="0"/>
              </a:rPr>
              <a:t>A tasty banana – totally 3 words</a:t>
            </a:r>
            <a:endParaRPr lang="zh-CN" altLang="en-US" dirty="0"/>
          </a:p>
        </p:txBody>
      </p:sp>
    </p:spTree>
    <p:extLst>
      <p:ext uri="{BB962C8B-B14F-4D97-AF65-F5344CB8AC3E}">
        <p14:creationId xmlns:p14="http://schemas.microsoft.com/office/powerpoint/2010/main" val="426837356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slide(fromBottom)">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
          <p:cNvGrpSpPr>
            <a:grpSpLocks/>
          </p:cNvGrpSpPr>
          <p:nvPr/>
        </p:nvGrpSpPr>
        <p:grpSpPr bwMode="auto">
          <a:xfrm>
            <a:off x="280988" y="0"/>
            <a:ext cx="106362" cy="720725"/>
            <a:chOff x="0" y="0"/>
            <a:chExt cx="105725" cy="721610"/>
          </a:xfrm>
          <a:solidFill>
            <a:srgbClr val="34BA89"/>
          </a:solidFill>
        </p:grpSpPr>
        <p:sp>
          <p:nvSpPr>
            <p:cNvPr id="33"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34"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35" name="TextBox 6"/>
          <p:cNvSpPr>
            <a:spLocks noChangeArrowheads="1"/>
          </p:cNvSpPr>
          <p:nvPr/>
        </p:nvSpPr>
        <p:spPr bwMode="auto">
          <a:xfrm>
            <a:off x="476248" y="176116"/>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defRPr/>
            </a:pPr>
            <a:r>
              <a:rPr lang="en-US" altLang="zh-CN" sz="2000" dirty="0">
                <a:solidFill>
                  <a:srgbClr val="262626"/>
                </a:solidFill>
                <a:latin typeface="Impact"/>
                <a:ea typeface="微软雅黑"/>
                <a:sym typeface="Impact" panose="020B0806030902050204" pitchFamily="34" charset="0"/>
              </a:rPr>
              <a:t>CNN</a:t>
            </a:r>
            <a:endPar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7"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nvGrpSpPr>
          <p:cNvPr id="83" name="Group 67"/>
          <p:cNvGrpSpPr/>
          <p:nvPr/>
        </p:nvGrpSpPr>
        <p:grpSpPr>
          <a:xfrm>
            <a:off x="520700" y="4204811"/>
            <a:ext cx="4667283" cy="784543"/>
            <a:chOff x="285720" y="3214692"/>
            <a:chExt cx="3500462" cy="588407"/>
          </a:xfrm>
        </p:grpSpPr>
        <p:sp>
          <p:nvSpPr>
            <p:cNvPr id="84" name="Rectangle 43"/>
            <p:cNvSpPr/>
            <p:nvPr/>
          </p:nvSpPr>
          <p:spPr>
            <a:xfrm>
              <a:off x="285720" y="3214692"/>
              <a:ext cx="1320313" cy="369332"/>
            </a:xfrm>
            <a:prstGeom prst="rect">
              <a:avLst/>
            </a:prstGeom>
          </p:spPr>
          <p:txBody>
            <a:bodyPr wrap="none">
              <a:spAutoFit/>
            </a:bodyPr>
            <a:lstStyle/>
            <a:p>
              <a:pPr lvl="0"/>
              <a:r>
                <a:rPr lang="en-US" sz="2600" dirty="0">
                  <a:solidFill>
                    <a:prstClr val="white"/>
                  </a:solidFill>
                  <a:latin typeface="Open Sans" pitchFamily="34" charset="0"/>
                  <a:ea typeface="Open Sans" pitchFamily="34" charset="0"/>
                  <a:cs typeface="Open Sans" pitchFamily="34" charset="0"/>
                </a:rPr>
                <a:t>Symptoms</a:t>
              </a:r>
            </a:p>
          </p:txBody>
        </p:sp>
        <p:sp>
          <p:nvSpPr>
            <p:cNvPr id="85" name="Rectangle 44"/>
            <p:cNvSpPr/>
            <p:nvPr/>
          </p:nvSpPr>
          <p:spPr>
            <a:xfrm>
              <a:off x="285720" y="3571882"/>
              <a:ext cx="3500462" cy="231217"/>
            </a:xfrm>
            <a:prstGeom prst="rect">
              <a:avLst/>
            </a:prstGeom>
          </p:spPr>
          <p:txBody>
            <a:bodyPr wrap="square">
              <a:spAutoFit/>
            </a:bodyPr>
            <a:lstStyle/>
            <a:p>
              <a:pPr marL="475476" marR="0" lvl="0" indent="-475476" algn="l" defTabSz="914400" rtl="0" eaLnBrk="1" fontAlgn="auto" latinLnBrk="0" hangingPunct="1">
                <a:lnSpc>
                  <a:spcPct val="150000"/>
                </a:lnSpc>
                <a:spcBef>
                  <a:spcPts val="333"/>
                </a:spcBef>
                <a:spcAft>
                  <a:spcPts val="0"/>
                </a:spcAft>
                <a:buClrTx/>
                <a:buSzTx/>
                <a:buFont typeface="+mj-lt"/>
                <a:buAutoNum type="arabicPeriod"/>
                <a:tabLst/>
                <a:defRPr/>
              </a:pPr>
              <a:endParaRPr kumimoji="0" lang="ms-MY" sz="1067" b="0" i="0" u="none" strike="noStrike" kern="1200" cap="none" spc="0" normalizeH="0" baseline="0" noProof="0" dirty="0">
                <a:ln>
                  <a:noFill/>
                </a:ln>
                <a:solidFill>
                  <a:prstClr val="white"/>
                </a:solidFill>
                <a:effectLst/>
                <a:uLnTx/>
                <a:uFillTx/>
                <a:latin typeface="Open Sans Light" pitchFamily="34" charset="0"/>
                <a:ea typeface="Open Sans Light" pitchFamily="34" charset="0"/>
                <a:cs typeface="Open Sans Light" pitchFamily="34" charset="0"/>
              </a:endParaRPr>
            </a:p>
          </p:txBody>
        </p:sp>
      </p:grpSp>
      <p:sp>
        <p:nvSpPr>
          <p:cNvPr id="104" name="Rectangle 103"/>
          <p:cNvSpPr/>
          <p:nvPr/>
        </p:nvSpPr>
        <p:spPr>
          <a:xfrm>
            <a:off x="520698" y="5136827"/>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After about eight month</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7" name="Rectangle 103"/>
          <p:cNvSpPr/>
          <p:nvPr/>
        </p:nvSpPr>
        <p:spPr>
          <a:xfrm>
            <a:off x="8025700" y="4429133"/>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Juvenile form</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11" name="Rectangle 43"/>
          <p:cNvSpPr/>
          <p:nvPr/>
        </p:nvSpPr>
        <p:spPr>
          <a:xfrm>
            <a:off x="9312896" y="4067088"/>
            <a:ext cx="1535998" cy="400110"/>
          </a:xfrm>
          <a:prstGeom prst="rect">
            <a:avLst/>
          </a:prstGeom>
        </p:spPr>
        <p:txBody>
          <a:bodyPr wrap="none">
            <a:spAutoFit/>
          </a:bodyPr>
          <a:lstStyle/>
          <a:p>
            <a:pPr lvl="0"/>
            <a:r>
              <a:rPr lang="en-US" sz="2000" dirty="0">
                <a:solidFill>
                  <a:prstClr val="white"/>
                </a:solidFill>
                <a:latin typeface="Open Sans" pitchFamily="34" charset="0"/>
                <a:ea typeface="Open Sans" pitchFamily="34" charset="0"/>
                <a:cs typeface="Open Sans" pitchFamily="34" charset="0"/>
              </a:rPr>
              <a:t>Rarer forms</a:t>
            </a:r>
          </a:p>
        </p:txBody>
      </p:sp>
      <p:sp>
        <p:nvSpPr>
          <p:cNvPr id="50" name="Oval 52">
            <a:extLst>
              <a:ext uri="{FF2B5EF4-FFF2-40B4-BE49-F238E27FC236}">
                <a16:creationId xmlns:a16="http://schemas.microsoft.com/office/drawing/2014/main" id="{899EE024-7D31-45C6-8AB0-F22C48DB9A79}"/>
              </a:ext>
            </a:extLst>
          </p:cNvPr>
          <p:cNvSpPr/>
          <p:nvPr/>
        </p:nvSpPr>
        <p:spPr>
          <a:xfrm>
            <a:off x="844225" y="1113883"/>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grpSp>
        <p:nvGrpSpPr>
          <p:cNvPr id="27" name="组合 1">
            <a:extLst>
              <a:ext uri="{FF2B5EF4-FFF2-40B4-BE49-F238E27FC236}">
                <a16:creationId xmlns:a16="http://schemas.microsoft.com/office/drawing/2014/main" id="{86EB410A-87DB-4390-94E3-6A1FB97333A2}"/>
              </a:ext>
            </a:extLst>
          </p:cNvPr>
          <p:cNvGrpSpPr>
            <a:grpSpLocks/>
          </p:cNvGrpSpPr>
          <p:nvPr/>
        </p:nvGrpSpPr>
        <p:grpSpPr bwMode="auto">
          <a:xfrm rot="5400000">
            <a:off x="6044260" y="586722"/>
            <a:ext cx="100447" cy="12195033"/>
            <a:chOff x="0" y="0"/>
            <a:chExt cx="105725" cy="721610"/>
          </a:xfrm>
        </p:grpSpPr>
        <p:sp>
          <p:nvSpPr>
            <p:cNvPr id="28" name="矩形 4">
              <a:extLst>
                <a:ext uri="{FF2B5EF4-FFF2-40B4-BE49-F238E27FC236}">
                  <a16:creationId xmlns:a16="http://schemas.microsoft.com/office/drawing/2014/main" id="{57E504AD-45DB-4E22-A310-36B4B8BBE6A5}"/>
                </a:ext>
              </a:extLst>
            </p:cNvPr>
            <p:cNvSpPr>
              <a:spLocks noChangeArrowheads="1"/>
            </p:cNvSpPr>
            <p:nvPr/>
          </p:nvSpPr>
          <p:spPr bwMode="auto">
            <a:xfrm>
              <a:off x="0"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29" name="矩形 5">
              <a:extLst>
                <a:ext uri="{FF2B5EF4-FFF2-40B4-BE49-F238E27FC236}">
                  <a16:creationId xmlns:a16="http://schemas.microsoft.com/office/drawing/2014/main" id="{697DCE69-5499-4109-90DB-7D3564025BF6}"/>
                </a:ext>
              </a:extLst>
            </p:cNvPr>
            <p:cNvSpPr>
              <a:spLocks noChangeArrowheads="1"/>
            </p:cNvSpPr>
            <p:nvPr/>
          </p:nvSpPr>
          <p:spPr bwMode="auto">
            <a:xfrm>
              <a:off x="60006"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grpSp>
      <p:sp>
        <p:nvSpPr>
          <p:cNvPr id="30" name="TextBox 40">
            <a:extLst>
              <a:ext uri="{FF2B5EF4-FFF2-40B4-BE49-F238E27FC236}">
                <a16:creationId xmlns:a16="http://schemas.microsoft.com/office/drawing/2014/main" id="{1DA8283B-3125-41D6-8192-C6463A103801}"/>
              </a:ext>
            </a:extLst>
          </p:cNvPr>
          <p:cNvSpPr>
            <a:spLocks noChangeArrowheads="1"/>
          </p:cNvSpPr>
          <p:nvPr/>
        </p:nvSpPr>
        <p:spPr bwMode="auto">
          <a:xfrm>
            <a:off x="1338629" y="1383497"/>
            <a:ext cx="6345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But different kernel size</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31" name="矩形 36">
            <a:extLst>
              <a:ext uri="{FF2B5EF4-FFF2-40B4-BE49-F238E27FC236}">
                <a16:creationId xmlns:a16="http://schemas.microsoft.com/office/drawing/2014/main" id="{A971921E-DE2A-437F-9640-946958511F3E}"/>
              </a:ext>
            </a:extLst>
          </p:cNvPr>
          <p:cNvSpPr>
            <a:spLocks noChangeArrowheads="1"/>
          </p:cNvSpPr>
          <p:nvPr/>
        </p:nvSpPr>
        <p:spPr bwMode="auto">
          <a:xfrm>
            <a:off x="1338629" y="949756"/>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34BA89"/>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Convolution layers with 100 filters</a:t>
            </a:r>
            <a:endParaRPr kumimoji="0" lang="en-US" altLang="zh-CN" sz="2000" b="1" i="1" u="none" strike="noStrike" kern="1200" cap="none" spc="0" normalizeH="0" baseline="0" noProof="0" dirty="0">
              <a:ln>
                <a:noFill/>
              </a:ln>
              <a:solidFill>
                <a:srgbClr val="34BA89"/>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38" name="矩形 36">
            <a:extLst>
              <a:ext uri="{FF2B5EF4-FFF2-40B4-BE49-F238E27FC236}">
                <a16:creationId xmlns:a16="http://schemas.microsoft.com/office/drawing/2014/main" id="{6CBA3121-3491-4D3E-AD04-CDFE909B9E25}"/>
              </a:ext>
            </a:extLst>
          </p:cNvPr>
          <p:cNvSpPr>
            <a:spLocks noChangeArrowheads="1"/>
          </p:cNvSpPr>
          <p:nvPr/>
        </p:nvSpPr>
        <p:spPr bwMode="auto">
          <a:xfrm>
            <a:off x="1338629" y="1951888"/>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34BA89"/>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MaxPooling1d?</a:t>
            </a:r>
            <a:endParaRPr kumimoji="0" lang="en-US" altLang="zh-CN" sz="2000" b="1" i="1" u="none" strike="noStrike" kern="1200" cap="none" spc="0" normalizeH="0" baseline="0" noProof="0" dirty="0">
              <a:ln>
                <a:noFill/>
              </a:ln>
              <a:solidFill>
                <a:srgbClr val="34BA89"/>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39" name="Oval 52">
            <a:extLst>
              <a:ext uri="{FF2B5EF4-FFF2-40B4-BE49-F238E27FC236}">
                <a16:creationId xmlns:a16="http://schemas.microsoft.com/office/drawing/2014/main" id="{46FA3DB3-FADC-4F34-932B-6C379F9EF130}"/>
              </a:ext>
            </a:extLst>
          </p:cNvPr>
          <p:cNvSpPr/>
          <p:nvPr/>
        </p:nvSpPr>
        <p:spPr>
          <a:xfrm>
            <a:off x="844225" y="2195846"/>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pic>
        <p:nvPicPr>
          <p:cNvPr id="5" name="图片 4">
            <a:extLst>
              <a:ext uri="{FF2B5EF4-FFF2-40B4-BE49-F238E27FC236}">
                <a16:creationId xmlns:a16="http://schemas.microsoft.com/office/drawing/2014/main" id="{AFFB357E-8E39-4094-9209-A2847218F266}"/>
              </a:ext>
            </a:extLst>
          </p:cNvPr>
          <p:cNvPicPr>
            <a:picLocks noChangeAspect="1"/>
          </p:cNvPicPr>
          <p:nvPr/>
        </p:nvPicPr>
        <p:blipFill>
          <a:blip r:embed="rId3"/>
          <a:stretch>
            <a:fillRect/>
          </a:stretch>
        </p:blipFill>
        <p:spPr>
          <a:xfrm>
            <a:off x="5794096" y="3314115"/>
            <a:ext cx="5809524" cy="2609524"/>
          </a:xfrm>
          <a:prstGeom prst="rect">
            <a:avLst/>
          </a:prstGeom>
        </p:spPr>
      </p:pic>
      <p:pic>
        <p:nvPicPr>
          <p:cNvPr id="7" name="图片 6">
            <a:extLst>
              <a:ext uri="{FF2B5EF4-FFF2-40B4-BE49-F238E27FC236}">
                <a16:creationId xmlns:a16="http://schemas.microsoft.com/office/drawing/2014/main" id="{687E6A93-97CD-4975-A1CC-13F9168EFA94}"/>
              </a:ext>
            </a:extLst>
          </p:cNvPr>
          <p:cNvPicPr>
            <a:picLocks noChangeAspect="1"/>
          </p:cNvPicPr>
          <p:nvPr/>
        </p:nvPicPr>
        <p:blipFill>
          <a:blip r:embed="rId4"/>
          <a:stretch>
            <a:fillRect/>
          </a:stretch>
        </p:blipFill>
        <p:spPr>
          <a:xfrm>
            <a:off x="786278" y="3476020"/>
            <a:ext cx="4704762" cy="2285714"/>
          </a:xfrm>
          <a:prstGeom prst="rect">
            <a:avLst/>
          </a:prstGeom>
        </p:spPr>
      </p:pic>
      <p:cxnSp>
        <p:nvCxnSpPr>
          <p:cNvPr id="9" name="直接箭头连接符 8">
            <a:extLst>
              <a:ext uri="{FF2B5EF4-FFF2-40B4-BE49-F238E27FC236}">
                <a16:creationId xmlns:a16="http://schemas.microsoft.com/office/drawing/2014/main" id="{221CE676-5AB9-4C56-9BEE-DDA8FAE67BFE}"/>
              </a:ext>
            </a:extLst>
          </p:cNvPr>
          <p:cNvCxnSpPr/>
          <p:nvPr/>
        </p:nvCxnSpPr>
        <p:spPr>
          <a:xfrm>
            <a:off x="5063769" y="4407059"/>
            <a:ext cx="85454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6" name="TextBox 40">
            <a:extLst>
              <a:ext uri="{FF2B5EF4-FFF2-40B4-BE49-F238E27FC236}">
                <a16:creationId xmlns:a16="http://schemas.microsoft.com/office/drawing/2014/main" id="{0F14AC3B-C5AD-4DA6-84D8-7A3AB7B9340F}"/>
              </a:ext>
            </a:extLst>
          </p:cNvPr>
          <p:cNvSpPr>
            <a:spLocks noChangeArrowheads="1"/>
          </p:cNvSpPr>
          <p:nvPr/>
        </p:nvSpPr>
        <p:spPr bwMode="auto">
          <a:xfrm>
            <a:off x="1338629" y="2409554"/>
            <a:ext cx="6345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Select largest among the output vectors</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47" name="矩形 36">
            <a:extLst>
              <a:ext uri="{FF2B5EF4-FFF2-40B4-BE49-F238E27FC236}">
                <a16:creationId xmlns:a16="http://schemas.microsoft.com/office/drawing/2014/main" id="{307AAD79-B9F4-4E52-ACD0-22E70BF60AD8}"/>
              </a:ext>
            </a:extLst>
          </p:cNvPr>
          <p:cNvSpPr>
            <a:spLocks noChangeArrowheads="1"/>
          </p:cNvSpPr>
          <p:nvPr/>
        </p:nvSpPr>
        <p:spPr bwMode="auto">
          <a:xfrm>
            <a:off x="6305008" y="861930"/>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34BA89"/>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Max Pooling over time?</a:t>
            </a:r>
            <a:endParaRPr kumimoji="0" lang="en-US" altLang="zh-CN" sz="2000" b="1" i="1" u="none" strike="noStrike" kern="1200" cap="none" spc="0" normalizeH="0" baseline="0" noProof="0" dirty="0">
              <a:ln>
                <a:noFill/>
              </a:ln>
              <a:solidFill>
                <a:srgbClr val="34BA89"/>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pic>
        <p:nvPicPr>
          <p:cNvPr id="11" name="图片 10">
            <a:extLst>
              <a:ext uri="{FF2B5EF4-FFF2-40B4-BE49-F238E27FC236}">
                <a16:creationId xmlns:a16="http://schemas.microsoft.com/office/drawing/2014/main" id="{1E373655-CE4F-4D62-A3CD-0C4364128E62}"/>
              </a:ext>
            </a:extLst>
          </p:cNvPr>
          <p:cNvPicPr>
            <a:picLocks noChangeAspect="1"/>
          </p:cNvPicPr>
          <p:nvPr/>
        </p:nvPicPr>
        <p:blipFill>
          <a:blip r:embed="rId5"/>
          <a:stretch>
            <a:fillRect/>
          </a:stretch>
        </p:blipFill>
        <p:spPr>
          <a:xfrm>
            <a:off x="10080824" y="548676"/>
            <a:ext cx="1590476" cy="1809524"/>
          </a:xfrm>
          <a:prstGeom prst="rect">
            <a:avLst/>
          </a:prstGeom>
        </p:spPr>
      </p:pic>
      <p:sp>
        <p:nvSpPr>
          <p:cNvPr id="48" name="TextBox 40">
            <a:extLst>
              <a:ext uri="{FF2B5EF4-FFF2-40B4-BE49-F238E27FC236}">
                <a16:creationId xmlns:a16="http://schemas.microsoft.com/office/drawing/2014/main" id="{AE8F9C34-ECFC-441D-9C87-5057CCB431F9}"/>
              </a:ext>
            </a:extLst>
          </p:cNvPr>
          <p:cNvSpPr>
            <a:spLocks noChangeArrowheads="1"/>
          </p:cNvSpPr>
          <p:nvPr/>
        </p:nvSpPr>
        <p:spPr bwMode="auto">
          <a:xfrm>
            <a:off x="6305008" y="1423766"/>
            <a:ext cx="6345848" cy="68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Aggregate the output of max-pooling </a:t>
            </a:r>
          </a:p>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layers</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49" name="TextBox 40">
            <a:extLst>
              <a:ext uri="{FF2B5EF4-FFF2-40B4-BE49-F238E27FC236}">
                <a16:creationId xmlns:a16="http://schemas.microsoft.com/office/drawing/2014/main" id="{646224FE-4D9A-4345-A8D6-B257ADBAB7E4}"/>
              </a:ext>
            </a:extLst>
          </p:cNvPr>
          <p:cNvSpPr>
            <a:spLocks noChangeArrowheads="1"/>
          </p:cNvSpPr>
          <p:nvPr/>
        </p:nvSpPr>
        <p:spPr bwMode="auto">
          <a:xfrm>
            <a:off x="6305008" y="2138734"/>
            <a:ext cx="6345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Input of dense layer</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51" name="TextBox 40">
            <a:extLst>
              <a:ext uri="{FF2B5EF4-FFF2-40B4-BE49-F238E27FC236}">
                <a16:creationId xmlns:a16="http://schemas.microsoft.com/office/drawing/2014/main" id="{3A93C7D1-6860-4076-BF5A-854CD12B6AC8}"/>
              </a:ext>
            </a:extLst>
          </p:cNvPr>
          <p:cNvSpPr>
            <a:spLocks noChangeArrowheads="1"/>
          </p:cNvSpPr>
          <p:nvPr/>
        </p:nvSpPr>
        <p:spPr bwMode="auto">
          <a:xfrm>
            <a:off x="6305008" y="2591420"/>
            <a:ext cx="6345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Output layer, sigmoid</a:t>
            </a:r>
            <a:endParaRPr lang="zh-CN" altLang="en-US" sz="1600" dirty="0">
              <a:solidFill>
                <a:prstClr val="white">
                  <a:lumMod val="50000"/>
                </a:prstClr>
              </a:solidFill>
              <a:latin typeface="Open Sans Light" pitchFamily="34" charset="0"/>
              <a:sym typeface="Arial" panose="020B0604020202020204" pitchFamily="34" charset="0"/>
            </a:endParaRPr>
          </a:p>
        </p:txBody>
      </p:sp>
    </p:spTree>
    <p:extLst>
      <p:ext uri="{BB962C8B-B14F-4D97-AF65-F5344CB8AC3E}">
        <p14:creationId xmlns:p14="http://schemas.microsoft.com/office/powerpoint/2010/main" val="247738276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slide(fromBottom)">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
          <p:cNvGrpSpPr>
            <a:grpSpLocks/>
          </p:cNvGrpSpPr>
          <p:nvPr/>
        </p:nvGrpSpPr>
        <p:grpSpPr bwMode="auto">
          <a:xfrm>
            <a:off x="280988" y="0"/>
            <a:ext cx="106362" cy="720725"/>
            <a:chOff x="0" y="0"/>
            <a:chExt cx="105725" cy="721610"/>
          </a:xfrm>
          <a:solidFill>
            <a:srgbClr val="34BA89"/>
          </a:solidFill>
        </p:grpSpPr>
        <p:sp>
          <p:nvSpPr>
            <p:cNvPr id="33"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34"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35" name="TextBox 6"/>
          <p:cNvSpPr>
            <a:spLocks noChangeArrowheads="1"/>
          </p:cNvSpPr>
          <p:nvPr/>
        </p:nvSpPr>
        <p:spPr bwMode="auto">
          <a:xfrm>
            <a:off x="476248" y="176116"/>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defRPr/>
            </a:pPr>
            <a:r>
              <a:rPr lang="en-US" altLang="zh-CN" sz="2000" dirty="0">
                <a:solidFill>
                  <a:srgbClr val="262626"/>
                </a:solidFill>
                <a:latin typeface="Impact"/>
                <a:ea typeface="微软雅黑"/>
                <a:sym typeface="Impact" panose="020B0806030902050204" pitchFamily="34" charset="0"/>
              </a:rPr>
              <a:t>CNN</a:t>
            </a:r>
            <a:endPar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7"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nvGrpSpPr>
          <p:cNvPr id="83" name="Group 67"/>
          <p:cNvGrpSpPr/>
          <p:nvPr/>
        </p:nvGrpSpPr>
        <p:grpSpPr>
          <a:xfrm>
            <a:off x="520700" y="4204811"/>
            <a:ext cx="4667283" cy="784543"/>
            <a:chOff x="285720" y="3214692"/>
            <a:chExt cx="3500462" cy="588407"/>
          </a:xfrm>
        </p:grpSpPr>
        <p:sp>
          <p:nvSpPr>
            <p:cNvPr id="84" name="Rectangle 43"/>
            <p:cNvSpPr/>
            <p:nvPr/>
          </p:nvSpPr>
          <p:spPr>
            <a:xfrm>
              <a:off x="285720" y="3214692"/>
              <a:ext cx="1320313" cy="369332"/>
            </a:xfrm>
            <a:prstGeom prst="rect">
              <a:avLst/>
            </a:prstGeom>
          </p:spPr>
          <p:txBody>
            <a:bodyPr wrap="none">
              <a:spAutoFit/>
            </a:bodyPr>
            <a:lstStyle/>
            <a:p>
              <a:pPr lvl="0"/>
              <a:r>
                <a:rPr lang="en-US" sz="2600" dirty="0">
                  <a:solidFill>
                    <a:prstClr val="white"/>
                  </a:solidFill>
                  <a:latin typeface="Open Sans" pitchFamily="34" charset="0"/>
                  <a:ea typeface="Open Sans" pitchFamily="34" charset="0"/>
                  <a:cs typeface="Open Sans" pitchFamily="34" charset="0"/>
                </a:rPr>
                <a:t>Symptoms</a:t>
              </a:r>
            </a:p>
          </p:txBody>
        </p:sp>
        <p:sp>
          <p:nvSpPr>
            <p:cNvPr id="85" name="Rectangle 44"/>
            <p:cNvSpPr/>
            <p:nvPr/>
          </p:nvSpPr>
          <p:spPr>
            <a:xfrm>
              <a:off x="285720" y="3571882"/>
              <a:ext cx="3500462" cy="231217"/>
            </a:xfrm>
            <a:prstGeom prst="rect">
              <a:avLst/>
            </a:prstGeom>
          </p:spPr>
          <p:txBody>
            <a:bodyPr wrap="square">
              <a:spAutoFit/>
            </a:bodyPr>
            <a:lstStyle/>
            <a:p>
              <a:pPr marL="475476" marR="0" lvl="0" indent="-475476" algn="l" defTabSz="914400" rtl="0" eaLnBrk="1" fontAlgn="auto" latinLnBrk="0" hangingPunct="1">
                <a:lnSpc>
                  <a:spcPct val="150000"/>
                </a:lnSpc>
                <a:spcBef>
                  <a:spcPts val="333"/>
                </a:spcBef>
                <a:spcAft>
                  <a:spcPts val="0"/>
                </a:spcAft>
                <a:buClrTx/>
                <a:buSzTx/>
                <a:buFont typeface="+mj-lt"/>
                <a:buAutoNum type="arabicPeriod"/>
                <a:tabLst/>
                <a:defRPr/>
              </a:pPr>
              <a:endParaRPr kumimoji="0" lang="ms-MY" sz="1067" b="0" i="0" u="none" strike="noStrike" kern="1200" cap="none" spc="0" normalizeH="0" baseline="0" noProof="0" dirty="0">
                <a:ln>
                  <a:noFill/>
                </a:ln>
                <a:solidFill>
                  <a:prstClr val="white"/>
                </a:solidFill>
                <a:effectLst/>
                <a:uLnTx/>
                <a:uFillTx/>
                <a:latin typeface="Open Sans Light" pitchFamily="34" charset="0"/>
                <a:ea typeface="Open Sans Light" pitchFamily="34" charset="0"/>
                <a:cs typeface="Open Sans Light" pitchFamily="34" charset="0"/>
              </a:endParaRPr>
            </a:p>
          </p:txBody>
        </p:sp>
      </p:grpSp>
      <p:sp>
        <p:nvSpPr>
          <p:cNvPr id="104" name="Rectangle 103"/>
          <p:cNvSpPr/>
          <p:nvPr/>
        </p:nvSpPr>
        <p:spPr>
          <a:xfrm>
            <a:off x="520698" y="5136827"/>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After about eight month</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7" name="Rectangle 103"/>
          <p:cNvSpPr/>
          <p:nvPr/>
        </p:nvSpPr>
        <p:spPr>
          <a:xfrm>
            <a:off x="8025700" y="4429133"/>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Juvenile form</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11" name="Rectangle 43"/>
          <p:cNvSpPr/>
          <p:nvPr/>
        </p:nvSpPr>
        <p:spPr>
          <a:xfrm>
            <a:off x="9312896" y="4067088"/>
            <a:ext cx="1535998" cy="400110"/>
          </a:xfrm>
          <a:prstGeom prst="rect">
            <a:avLst/>
          </a:prstGeom>
        </p:spPr>
        <p:txBody>
          <a:bodyPr wrap="none">
            <a:spAutoFit/>
          </a:bodyPr>
          <a:lstStyle/>
          <a:p>
            <a:pPr lvl="0"/>
            <a:r>
              <a:rPr lang="en-US" sz="2000" dirty="0">
                <a:solidFill>
                  <a:prstClr val="white"/>
                </a:solidFill>
                <a:latin typeface="Open Sans" pitchFamily="34" charset="0"/>
                <a:ea typeface="Open Sans" pitchFamily="34" charset="0"/>
                <a:cs typeface="Open Sans" pitchFamily="34" charset="0"/>
              </a:rPr>
              <a:t>Rarer forms</a:t>
            </a:r>
          </a:p>
        </p:txBody>
      </p:sp>
      <p:sp>
        <p:nvSpPr>
          <p:cNvPr id="50" name="Oval 52">
            <a:extLst>
              <a:ext uri="{FF2B5EF4-FFF2-40B4-BE49-F238E27FC236}">
                <a16:creationId xmlns:a16="http://schemas.microsoft.com/office/drawing/2014/main" id="{899EE024-7D31-45C6-8AB0-F22C48DB9A79}"/>
              </a:ext>
            </a:extLst>
          </p:cNvPr>
          <p:cNvSpPr/>
          <p:nvPr/>
        </p:nvSpPr>
        <p:spPr>
          <a:xfrm>
            <a:off x="844225" y="1113883"/>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grpSp>
        <p:nvGrpSpPr>
          <p:cNvPr id="27" name="组合 1">
            <a:extLst>
              <a:ext uri="{FF2B5EF4-FFF2-40B4-BE49-F238E27FC236}">
                <a16:creationId xmlns:a16="http://schemas.microsoft.com/office/drawing/2014/main" id="{86EB410A-87DB-4390-94E3-6A1FB97333A2}"/>
              </a:ext>
            </a:extLst>
          </p:cNvPr>
          <p:cNvGrpSpPr>
            <a:grpSpLocks/>
          </p:cNvGrpSpPr>
          <p:nvPr/>
        </p:nvGrpSpPr>
        <p:grpSpPr bwMode="auto">
          <a:xfrm rot="5400000">
            <a:off x="6044260" y="586722"/>
            <a:ext cx="100447" cy="12195033"/>
            <a:chOff x="0" y="0"/>
            <a:chExt cx="105725" cy="721610"/>
          </a:xfrm>
        </p:grpSpPr>
        <p:sp>
          <p:nvSpPr>
            <p:cNvPr id="28" name="矩形 4">
              <a:extLst>
                <a:ext uri="{FF2B5EF4-FFF2-40B4-BE49-F238E27FC236}">
                  <a16:creationId xmlns:a16="http://schemas.microsoft.com/office/drawing/2014/main" id="{57E504AD-45DB-4E22-A310-36B4B8BBE6A5}"/>
                </a:ext>
              </a:extLst>
            </p:cNvPr>
            <p:cNvSpPr>
              <a:spLocks noChangeArrowheads="1"/>
            </p:cNvSpPr>
            <p:nvPr/>
          </p:nvSpPr>
          <p:spPr bwMode="auto">
            <a:xfrm>
              <a:off x="0"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29" name="矩形 5">
              <a:extLst>
                <a:ext uri="{FF2B5EF4-FFF2-40B4-BE49-F238E27FC236}">
                  <a16:creationId xmlns:a16="http://schemas.microsoft.com/office/drawing/2014/main" id="{697DCE69-5499-4109-90DB-7D3564025BF6}"/>
                </a:ext>
              </a:extLst>
            </p:cNvPr>
            <p:cNvSpPr>
              <a:spLocks noChangeArrowheads="1"/>
            </p:cNvSpPr>
            <p:nvPr/>
          </p:nvSpPr>
          <p:spPr bwMode="auto">
            <a:xfrm>
              <a:off x="60006"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grpSp>
      <p:sp>
        <p:nvSpPr>
          <p:cNvPr id="30" name="TextBox 40">
            <a:extLst>
              <a:ext uri="{FF2B5EF4-FFF2-40B4-BE49-F238E27FC236}">
                <a16:creationId xmlns:a16="http://schemas.microsoft.com/office/drawing/2014/main" id="{1DA8283B-3125-41D6-8192-C6463A103801}"/>
              </a:ext>
            </a:extLst>
          </p:cNvPr>
          <p:cNvSpPr>
            <a:spLocks noChangeArrowheads="1"/>
          </p:cNvSpPr>
          <p:nvPr/>
        </p:nvSpPr>
        <p:spPr bwMode="auto">
          <a:xfrm>
            <a:off x="1300039" y="1513200"/>
            <a:ext cx="6345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The model is complicated, avoid overfitting</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31" name="矩形 36">
            <a:extLst>
              <a:ext uri="{FF2B5EF4-FFF2-40B4-BE49-F238E27FC236}">
                <a16:creationId xmlns:a16="http://schemas.microsoft.com/office/drawing/2014/main" id="{A971921E-DE2A-437F-9640-946958511F3E}"/>
              </a:ext>
            </a:extLst>
          </p:cNvPr>
          <p:cNvSpPr>
            <a:spLocks noChangeArrowheads="1"/>
          </p:cNvSpPr>
          <p:nvPr/>
        </p:nvSpPr>
        <p:spPr bwMode="auto">
          <a:xfrm>
            <a:off x="1338629" y="949756"/>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34BA89"/>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Drop out some portion, why?</a:t>
            </a:r>
            <a:endParaRPr kumimoji="0" lang="en-US" altLang="zh-CN" sz="2000" b="1" i="1" u="none" strike="noStrike" kern="1200" cap="none" spc="0" normalizeH="0" baseline="0" noProof="0" dirty="0">
              <a:ln>
                <a:noFill/>
              </a:ln>
              <a:solidFill>
                <a:srgbClr val="34BA89"/>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40" name="文本框 39">
            <a:extLst>
              <a:ext uri="{FF2B5EF4-FFF2-40B4-BE49-F238E27FC236}">
                <a16:creationId xmlns:a16="http://schemas.microsoft.com/office/drawing/2014/main" id="{44AAED22-C933-49F2-A78E-E780A9539106}"/>
              </a:ext>
            </a:extLst>
          </p:cNvPr>
          <p:cNvSpPr txBox="1"/>
          <p:nvPr/>
        </p:nvSpPr>
        <p:spPr>
          <a:xfrm>
            <a:off x="1300039" y="1967389"/>
            <a:ext cx="6093068" cy="369332"/>
          </a:xfrm>
          <a:prstGeom prst="rect">
            <a:avLst/>
          </a:prstGeom>
          <a:noFill/>
        </p:spPr>
        <p:txBody>
          <a:bodyPr wrap="square">
            <a:spAutoFit/>
          </a:bodyPr>
          <a:lstStyle/>
          <a:p>
            <a:r>
              <a:rPr lang="en-US" altLang="zh-CN" dirty="0">
                <a:solidFill>
                  <a:prstClr val="white">
                    <a:lumMod val="50000"/>
                  </a:prstClr>
                </a:solidFill>
                <a:latin typeface="Open Sans Light" pitchFamily="34" charset="0"/>
                <a:sym typeface="Arial" panose="020B0604020202020204" pitchFamily="34" charset="0"/>
              </a:rPr>
              <a:t>Embedding layers trained, updated</a:t>
            </a:r>
            <a:endParaRPr lang="zh-CN" altLang="en-US" dirty="0"/>
          </a:p>
        </p:txBody>
      </p:sp>
      <p:sp>
        <p:nvSpPr>
          <p:cNvPr id="43" name="矩形 36">
            <a:extLst>
              <a:ext uri="{FF2B5EF4-FFF2-40B4-BE49-F238E27FC236}">
                <a16:creationId xmlns:a16="http://schemas.microsoft.com/office/drawing/2014/main" id="{81517E87-04F8-4EB4-A95B-C680BA87ED6C}"/>
              </a:ext>
            </a:extLst>
          </p:cNvPr>
          <p:cNvSpPr>
            <a:spLocks noChangeArrowheads="1"/>
          </p:cNvSpPr>
          <p:nvPr/>
        </p:nvSpPr>
        <p:spPr bwMode="auto">
          <a:xfrm>
            <a:off x="6754443" y="3348539"/>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34BA89"/>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Embedding layers</a:t>
            </a:r>
            <a:endParaRPr kumimoji="0" lang="en-US" altLang="zh-CN" sz="2000" b="1" i="1" u="none" strike="noStrike" kern="1200" cap="none" spc="0" normalizeH="0" baseline="0" noProof="0" dirty="0">
              <a:ln>
                <a:noFill/>
              </a:ln>
              <a:solidFill>
                <a:srgbClr val="34BA89"/>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44" name="文本框 43">
            <a:extLst>
              <a:ext uri="{FF2B5EF4-FFF2-40B4-BE49-F238E27FC236}">
                <a16:creationId xmlns:a16="http://schemas.microsoft.com/office/drawing/2014/main" id="{97078224-ADAE-43D5-AB11-9AD32FF880E2}"/>
              </a:ext>
            </a:extLst>
          </p:cNvPr>
          <p:cNvSpPr txBox="1"/>
          <p:nvPr/>
        </p:nvSpPr>
        <p:spPr>
          <a:xfrm>
            <a:off x="6754443" y="3955490"/>
            <a:ext cx="6093068" cy="646331"/>
          </a:xfrm>
          <a:prstGeom prst="rect">
            <a:avLst/>
          </a:prstGeom>
          <a:noFill/>
        </p:spPr>
        <p:txBody>
          <a:bodyPr wrap="square">
            <a:spAutoFit/>
          </a:bodyPr>
          <a:lstStyle/>
          <a:p>
            <a:r>
              <a:rPr lang="en-US" altLang="zh-CN" dirty="0">
                <a:solidFill>
                  <a:prstClr val="white">
                    <a:lumMod val="50000"/>
                  </a:prstClr>
                </a:solidFill>
                <a:latin typeface="Open Sans Light" pitchFamily="34" charset="0"/>
                <a:sym typeface="Arial" panose="020B0604020202020204" pitchFamily="34" charset="0"/>
              </a:rPr>
              <a:t>[1xN]*[</a:t>
            </a:r>
            <a:r>
              <a:rPr lang="en-US" altLang="zh-CN" dirty="0" err="1">
                <a:solidFill>
                  <a:prstClr val="white">
                    <a:lumMod val="50000"/>
                  </a:prstClr>
                </a:solidFill>
                <a:latin typeface="Open Sans Light" pitchFamily="34" charset="0"/>
                <a:sym typeface="Arial" panose="020B0604020202020204" pitchFamily="34" charset="0"/>
              </a:rPr>
              <a:t>NxM</a:t>
            </a:r>
            <a:r>
              <a:rPr lang="en-US" altLang="zh-CN" dirty="0">
                <a:solidFill>
                  <a:prstClr val="white">
                    <a:lumMod val="50000"/>
                  </a:prstClr>
                </a:solidFill>
                <a:latin typeface="Open Sans Light" pitchFamily="34" charset="0"/>
                <a:sym typeface="Arial" panose="020B0604020202020204" pitchFamily="34" charset="0"/>
              </a:rPr>
              <a:t>] = [1xM]</a:t>
            </a:r>
          </a:p>
          <a:p>
            <a:endParaRPr lang="zh-CN" altLang="en-US" dirty="0"/>
          </a:p>
        </p:txBody>
      </p:sp>
      <p:pic>
        <p:nvPicPr>
          <p:cNvPr id="3" name="图片 2">
            <a:extLst>
              <a:ext uri="{FF2B5EF4-FFF2-40B4-BE49-F238E27FC236}">
                <a16:creationId xmlns:a16="http://schemas.microsoft.com/office/drawing/2014/main" id="{81544A55-822B-4D79-BB25-E2CD654BE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88" y="2999117"/>
            <a:ext cx="4969647" cy="2470625"/>
          </a:xfrm>
          <a:prstGeom prst="rect">
            <a:avLst/>
          </a:prstGeom>
        </p:spPr>
      </p:pic>
      <p:sp>
        <p:nvSpPr>
          <p:cNvPr id="36" name="文本框 35">
            <a:extLst>
              <a:ext uri="{FF2B5EF4-FFF2-40B4-BE49-F238E27FC236}">
                <a16:creationId xmlns:a16="http://schemas.microsoft.com/office/drawing/2014/main" id="{1F965962-75B8-426A-8F7B-78427CA02873}"/>
              </a:ext>
            </a:extLst>
          </p:cNvPr>
          <p:cNvSpPr txBox="1"/>
          <p:nvPr/>
        </p:nvSpPr>
        <p:spPr>
          <a:xfrm>
            <a:off x="6754443" y="4543976"/>
            <a:ext cx="6093068" cy="369332"/>
          </a:xfrm>
          <a:prstGeom prst="rect">
            <a:avLst/>
          </a:prstGeom>
          <a:noFill/>
        </p:spPr>
        <p:txBody>
          <a:bodyPr wrap="square">
            <a:spAutoFit/>
          </a:bodyPr>
          <a:lstStyle/>
          <a:p>
            <a:r>
              <a:rPr lang="en-US" altLang="zh-CN" dirty="0">
                <a:solidFill>
                  <a:prstClr val="white">
                    <a:lumMod val="50000"/>
                  </a:prstClr>
                </a:solidFill>
                <a:latin typeface="Open Sans Light" pitchFamily="34" charset="0"/>
                <a:sym typeface="Arial" panose="020B0604020202020204" pitchFamily="34" charset="0"/>
              </a:rPr>
              <a:t>Represents subtle relation between words</a:t>
            </a:r>
            <a:endParaRPr lang="zh-CN" altLang="en-US" dirty="0"/>
          </a:p>
        </p:txBody>
      </p:sp>
      <p:sp>
        <p:nvSpPr>
          <p:cNvPr id="46" name="文本框 45">
            <a:extLst>
              <a:ext uri="{FF2B5EF4-FFF2-40B4-BE49-F238E27FC236}">
                <a16:creationId xmlns:a16="http://schemas.microsoft.com/office/drawing/2014/main" id="{3A437F10-19EB-46BD-87B0-23582F331C13}"/>
              </a:ext>
            </a:extLst>
          </p:cNvPr>
          <p:cNvSpPr txBox="1"/>
          <p:nvPr/>
        </p:nvSpPr>
        <p:spPr>
          <a:xfrm>
            <a:off x="6754443" y="5003130"/>
            <a:ext cx="6093068" cy="369332"/>
          </a:xfrm>
          <a:prstGeom prst="rect">
            <a:avLst/>
          </a:prstGeom>
          <a:noFill/>
        </p:spPr>
        <p:txBody>
          <a:bodyPr wrap="square">
            <a:spAutoFit/>
          </a:bodyPr>
          <a:lstStyle/>
          <a:p>
            <a:r>
              <a:rPr lang="en-US" altLang="zh-CN" dirty="0">
                <a:solidFill>
                  <a:prstClr val="white">
                    <a:lumMod val="50000"/>
                  </a:prstClr>
                </a:solidFill>
                <a:latin typeface="Open Sans Light" pitchFamily="34" charset="0"/>
                <a:sym typeface="Arial" panose="020B0604020202020204" pitchFamily="34" charset="0"/>
              </a:rPr>
              <a:t>‘King’, ‘male’, ‘Queen’ , ‘female’ are closed</a:t>
            </a:r>
          </a:p>
        </p:txBody>
      </p:sp>
      <p:pic>
        <p:nvPicPr>
          <p:cNvPr id="4" name="图片 3">
            <a:extLst>
              <a:ext uri="{FF2B5EF4-FFF2-40B4-BE49-F238E27FC236}">
                <a16:creationId xmlns:a16="http://schemas.microsoft.com/office/drawing/2014/main" id="{8552D668-0E11-499B-BF02-CE47641D6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1172" y="520954"/>
            <a:ext cx="3482940" cy="2612205"/>
          </a:xfrm>
          <a:prstGeom prst="rect">
            <a:avLst/>
          </a:prstGeom>
        </p:spPr>
      </p:pic>
    </p:spTree>
    <p:extLst>
      <p:ext uri="{BB962C8B-B14F-4D97-AF65-F5344CB8AC3E}">
        <p14:creationId xmlns:p14="http://schemas.microsoft.com/office/powerpoint/2010/main" val="309398308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slide(fromBottom)">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
          <p:cNvGrpSpPr>
            <a:grpSpLocks/>
          </p:cNvGrpSpPr>
          <p:nvPr/>
        </p:nvGrpSpPr>
        <p:grpSpPr bwMode="auto">
          <a:xfrm>
            <a:off x="280988" y="0"/>
            <a:ext cx="106362" cy="720725"/>
            <a:chOff x="0" y="0"/>
            <a:chExt cx="105725" cy="721610"/>
          </a:xfrm>
          <a:solidFill>
            <a:srgbClr val="34BA89"/>
          </a:solidFill>
        </p:grpSpPr>
        <p:sp>
          <p:nvSpPr>
            <p:cNvPr id="33"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34"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35" name="TextBox 6"/>
          <p:cNvSpPr>
            <a:spLocks noChangeArrowheads="1"/>
          </p:cNvSpPr>
          <p:nvPr/>
        </p:nvSpPr>
        <p:spPr bwMode="auto">
          <a:xfrm>
            <a:off x="476248" y="176116"/>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defRPr/>
            </a:pPr>
            <a:r>
              <a:rPr lang="en-US" altLang="zh-CN" sz="2000" dirty="0">
                <a:solidFill>
                  <a:srgbClr val="262626"/>
                </a:solidFill>
                <a:latin typeface="Impact"/>
                <a:ea typeface="微软雅黑"/>
                <a:sym typeface="Impact" panose="020B0806030902050204" pitchFamily="34" charset="0"/>
              </a:rPr>
              <a:t>CNN</a:t>
            </a:r>
            <a:endPar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7"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nvGrpSpPr>
          <p:cNvPr id="83" name="Group 67"/>
          <p:cNvGrpSpPr/>
          <p:nvPr/>
        </p:nvGrpSpPr>
        <p:grpSpPr>
          <a:xfrm>
            <a:off x="520700" y="4204811"/>
            <a:ext cx="4667283" cy="784543"/>
            <a:chOff x="285720" y="3214692"/>
            <a:chExt cx="3500462" cy="588407"/>
          </a:xfrm>
        </p:grpSpPr>
        <p:sp>
          <p:nvSpPr>
            <p:cNvPr id="84" name="Rectangle 43"/>
            <p:cNvSpPr/>
            <p:nvPr/>
          </p:nvSpPr>
          <p:spPr>
            <a:xfrm>
              <a:off x="285720" y="3214692"/>
              <a:ext cx="1320313" cy="369332"/>
            </a:xfrm>
            <a:prstGeom prst="rect">
              <a:avLst/>
            </a:prstGeom>
          </p:spPr>
          <p:txBody>
            <a:bodyPr wrap="none">
              <a:spAutoFit/>
            </a:bodyPr>
            <a:lstStyle/>
            <a:p>
              <a:pPr lvl="0"/>
              <a:r>
                <a:rPr lang="en-US" sz="2600" dirty="0">
                  <a:solidFill>
                    <a:prstClr val="white"/>
                  </a:solidFill>
                  <a:latin typeface="Open Sans" pitchFamily="34" charset="0"/>
                  <a:ea typeface="Open Sans" pitchFamily="34" charset="0"/>
                  <a:cs typeface="Open Sans" pitchFamily="34" charset="0"/>
                </a:rPr>
                <a:t>Symptoms</a:t>
              </a:r>
            </a:p>
          </p:txBody>
        </p:sp>
        <p:sp>
          <p:nvSpPr>
            <p:cNvPr id="85" name="Rectangle 44"/>
            <p:cNvSpPr/>
            <p:nvPr/>
          </p:nvSpPr>
          <p:spPr>
            <a:xfrm>
              <a:off x="285720" y="3571882"/>
              <a:ext cx="3500462" cy="231217"/>
            </a:xfrm>
            <a:prstGeom prst="rect">
              <a:avLst/>
            </a:prstGeom>
          </p:spPr>
          <p:txBody>
            <a:bodyPr wrap="square">
              <a:spAutoFit/>
            </a:bodyPr>
            <a:lstStyle/>
            <a:p>
              <a:pPr marL="475476" marR="0" lvl="0" indent="-475476" algn="l" defTabSz="914400" rtl="0" eaLnBrk="1" fontAlgn="auto" latinLnBrk="0" hangingPunct="1">
                <a:lnSpc>
                  <a:spcPct val="150000"/>
                </a:lnSpc>
                <a:spcBef>
                  <a:spcPts val="333"/>
                </a:spcBef>
                <a:spcAft>
                  <a:spcPts val="0"/>
                </a:spcAft>
                <a:buClrTx/>
                <a:buSzTx/>
                <a:buFont typeface="+mj-lt"/>
                <a:buAutoNum type="arabicPeriod"/>
                <a:tabLst/>
                <a:defRPr/>
              </a:pPr>
              <a:endParaRPr kumimoji="0" lang="ms-MY" sz="1067" b="0" i="0" u="none" strike="noStrike" kern="1200" cap="none" spc="0" normalizeH="0" baseline="0" noProof="0" dirty="0">
                <a:ln>
                  <a:noFill/>
                </a:ln>
                <a:solidFill>
                  <a:prstClr val="white"/>
                </a:solidFill>
                <a:effectLst/>
                <a:uLnTx/>
                <a:uFillTx/>
                <a:latin typeface="Open Sans Light" pitchFamily="34" charset="0"/>
                <a:ea typeface="Open Sans Light" pitchFamily="34" charset="0"/>
                <a:cs typeface="Open Sans Light" pitchFamily="34" charset="0"/>
              </a:endParaRPr>
            </a:p>
          </p:txBody>
        </p:sp>
      </p:grpSp>
      <p:sp>
        <p:nvSpPr>
          <p:cNvPr id="104" name="Rectangle 103"/>
          <p:cNvSpPr/>
          <p:nvPr/>
        </p:nvSpPr>
        <p:spPr>
          <a:xfrm>
            <a:off x="520698" y="5136827"/>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After about eight month</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50" name="Oval 52">
            <a:extLst>
              <a:ext uri="{FF2B5EF4-FFF2-40B4-BE49-F238E27FC236}">
                <a16:creationId xmlns:a16="http://schemas.microsoft.com/office/drawing/2014/main" id="{899EE024-7D31-45C6-8AB0-F22C48DB9A79}"/>
              </a:ext>
            </a:extLst>
          </p:cNvPr>
          <p:cNvSpPr/>
          <p:nvPr/>
        </p:nvSpPr>
        <p:spPr>
          <a:xfrm>
            <a:off x="844225" y="1113883"/>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grpSp>
        <p:nvGrpSpPr>
          <p:cNvPr id="27" name="组合 1">
            <a:extLst>
              <a:ext uri="{FF2B5EF4-FFF2-40B4-BE49-F238E27FC236}">
                <a16:creationId xmlns:a16="http://schemas.microsoft.com/office/drawing/2014/main" id="{86EB410A-87DB-4390-94E3-6A1FB97333A2}"/>
              </a:ext>
            </a:extLst>
          </p:cNvPr>
          <p:cNvGrpSpPr>
            <a:grpSpLocks/>
          </p:cNvGrpSpPr>
          <p:nvPr/>
        </p:nvGrpSpPr>
        <p:grpSpPr bwMode="auto">
          <a:xfrm rot="5400000">
            <a:off x="6044260" y="586722"/>
            <a:ext cx="100447" cy="12195033"/>
            <a:chOff x="0" y="0"/>
            <a:chExt cx="105725" cy="721610"/>
          </a:xfrm>
        </p:grpSpPr>
        <p:sp>
          <p:nvSpPr>
            <p:cNvPr id="28" name="矩形 4">
              <a:extLst>
                <a:ext uri="{FF2B5EF4-FFF2-40B4-BE49-F238E27FC236}">
                  <a16:creationId xmlns:a16="http://schemas.microsoft.com/office/drawing/2014/main" id="{57E504AD-45DB-4E22-A310-36B4B8BBE6A5}"/>
                </a:ext>
              </a:extLst>
            </p:cNvPr>
            <p:cNvSpPr>
              <a:spLocks noChangeArrowheads="1"/>
            </p:cNvSpPr>
            <p:nvPr/>
          </p:nvSpPr>
          <p:spPr bwMode="auto">
            <a:xfrm>
              <a:off x="0"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29" name="矩形 5">
              <a:extLst>
                <a:ext uri="{FF2B5EF4-FFF2-40B4-BE49-F238E27FC236}">
                  <a16:creationId xmlns:a16="http://schemas.microsoft.com/office/drawing/2014/main" id="{697DCE69-5499-4109-90DB-7D3564025BF6}"/>
                </a:ext>
              </a:extLst>
            </p:cNvPr>
            <p:cNvSpPr>
              <a:spLocks noChangeArrowheads="1"/>
            </p:cNvSpPr>
            <p:nvPr/>
          </p:nvSpPr>
          <p:spPr bwMode="auto">
            <a:xfrm>
              <a:off x="60006"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grpSp>
      <p:sp>
        <p:nvSpPr>
          <p:cNvPr id="30" name="TextBox 40">
            <a:extLst>
              <a:ext uri="{FF2B5EF4-FFF2-40B4-BE49-F238E27FC236}">
                <a16:creationId xmlns:a16="http://schemas.microsoft.com/office/drawing/2014/main" id="{1DA8283B-3125-41D6-8192-C6463A103801}"/>
              </a:ext>
            </a:extLst>
          </p:cNvPr>
          <p:cNvSpPr>
            <a:spLocks noChangeArrowheads="1"/>
          </p:cNvSpPr>
          <p:nvPr/>
        </p:nvSpPr>
        <p:spPr bwMode="auto">
          <a:xfrm>
            <a:off x="1173649" y="1610382"/>
            <a:ext cx="6345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Higher accuracy than any of the 3 classifiers </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39" name="Oval 52">
            <a:extLst>
              <a:ext uri="{FF2B5EF4-FFF2-40B4-BE49-F238E27FC236}">
                <a16:creationId xmlns:a16="http://schemas.microsoft.com/office/drawing/2014/main" id="{46FA3DB3-FADC-4F34-932B-6C379F9EF130}"/>
              </a:ext>
            </a:extLst>
          </p:cNvPr>
          <p:cNvSpPr/>
          <p:nvPr/>
        </p:nvSpPr>
        <p:spPr>
          <a:xfrm>
            <a:off x="852964" y="2409199"/>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pic>
        <p:nvPicPr>
          <p:cNvPr id="36" name="图片 35">
            <a:extLst>
              <a:ext uri="{FF2B5EF4-FFF2-40B4-BE49-F238E27FC236}">
                <a16:creationId xmlns:a16="http://schemas.microsoft.com/office/drawing/2014/main" id="{886ACFF9-3605-43CD-972A-92B8303EB050}"/>
              </a:ext>
            </a:extLst>
          </p:cNvPr>
          <p:cNvPicPr/>
          <p:nvPr/>
        </p:nvPicPr>
        <p:blipFill>
          <a:blip r:embed="rId3">
            <a:extLst>
              <a:ext uri="{28A0092B-C50C-407E-A947-70E740481C1C}">
                <a14:useLocalDpi xmlns:a14="http://schemas.microsoft.com/office/drawing/2010/main" val="0"/>
              </a:ext>
            </a:extLst>
          </a:blip>
          <a:stretch>
            <a:fillRect/>
          </a:stretch>
        </p:blipFill>
        <p:spPr>
          <a:xfrm>
            <a:off x="568789" y="3192074"/>
            <a:ext cx="5207811" cy="3010359"/>
          </a:xfrm>
          <a:prstGeom prst="rect">
            <a:avLst/>
          </a:prstGeom>
        </p:spPr>
      </p:pic>
      <p:pic>
        <p:nvPicPr>
          <p:cNvPr id="46" name="图片 45">
            <a:extLst>
              <a:ext uri="{FF2B5EF4-FFF2-40B4-BE49-F238E27FC236}">
                <a16:creationId xmlns:a16="http://schemas.microsoft.com/office/drawing/2014/main" id="{7A9BCD23-2F53-485B-B4BB-0C6FCE9B146E}"/>
              </a:ext>
            </a:extLst>
          </p:cNvPr>
          <p:cNvPicPr/>
          <p:nvPr/>
        </p:nvPicPr>
        <p:blipFill>
          <a:blip r:embed="rId4">
            <a:extLst>
              <a:ext uri="{28A0092B-C50C-407E-A947-70E740481C1C}">
                <a14:useLocalDpi xmlns:a14="http://schemas.microsoft.com/office/drawing/2010/main" val="0"/>
              </a:ext>
            </a:extLst>
          </a:blip>
          <a:stretch>
            <a:fillRect/>
          </a:stretch>
        </p:blipFill>
        <p:spPr>
          <a:xfrm>
            <a:off x="6254262" y="2994075"/>
            <a:ext cx="5028737" cy="3010359"/>
          </a:xfrm>
          <a:prstGeom prst="rect">
            <a:avLst/>
          </a:prstGeom>
        </p:spPr>
      </p:pic>
      <p:pic>
        <p:nvPicPr>
          <p:cNvPr id="47" name="图片 46">
            <a:extLst>
              <a:ext uri="{FF2B5EF4-FFF2-40B4-BE49-F238E27FC236}">
                <a16:creationId xmlns:a16="http://schemas.microsoft.com/office/drawing/2014/main" id="{35C519C4-CEA1-477B-9DB4-1EA08BFFCBD4}"/>
              </a:ext>
            </a:extLst>
          </p:cNvPr>
          <p:cNvPicPr/>
          <p:nvPr/>
        </p:nvPicPr>
        <p:blipFill>
          <a:blip r:embed="rId5">
            <a:extLst>
              <a:ext uri="{28A0092B-C50C-407E-A947-70E740481C1C}">
                <a14:useLocalDpi xmlns:a14="http://schemas.microsoft.com/office/drawing/2010/main" val="0"/>
              </a:ext>
            </a:extLst>
          </a:blip>
          <a:stretch>
            <a:fillRect/>
          </a:stretch>
        </p:blipFill>
        <p:spPr>
          <a:xfrm>
            <a:off x="7014289" y="903359"/>
            <a:ext cx="3508681" cy="748224"/>
          </a:xfrm>
          <a:prstGeom prst="rect">
            <a:avLst/>
          </a:prstGeom>
        </p:spPr>
      </p:pic>
      <p:pic>
        <p:nvPicPr>
          <p:cNvPr id="48" name="图片 47">
            <a:extLst>
              <a:ext uri="{FF2B5EF4-FFF2-40B4-BE49-F238E27FC236}">
                <a16:creationId xmlns:a16="http://schemas.microsoft.com/office/drawing/2014/main" id="{68F91C9D-D097-478A-A9FB-1576AC16473E}"/>
              </a:ext>
            </a:extLst>
          </p:cNvPr>
          <p:cNvPicPr/>
          <p:nvPr/>
        </p:nvPicPr>
        <p:blipFill>
          <a:blip r:embed="rId6">
            <a:extLst>
              <a:ext uri="{28A0092B-C50C-407E-A947-70E740481C1C}">
                <a14:useLocalDpi xmlns:a14="http://schemas.microsoft.com/office/drawing/2010/main" val="0"/>
              </a:ext>
            </a:extLst>
          </a:blip>
          <a:stretch>
            <a:fillRect/>
          </a:stretch>
        </p:blipFill>
        <p:spPr>
          <a:xfrm>
            <a:off x="7014289" y="2020195"/>
            <a:ext cx="3508680" cy="1023428"/>
          </a:xfrm>
          <a:prstGeom prst="rect">
            <a:avLst/>
          </a:prstGeom>
        </p:spPr>
      </p:pic>
      <p:pic>
        <p:nvPicPr>
          <p:cNvPr id="49" name="图片 48">
            <a:extLst>
              <a:ext uri="{FF2B5EF4-FFF2-40B4-BE49-F238E27FC236}">
                <a16:creationId xmlns:a16="http://schemas.microsoft.com/office/drawing/2014/main" id="{7EC1EBE6-E533-4359-B6D2-C9BC5E645F04}"/>
              </a:ext>
            </a:extLst>
          </p:cNvPr>
          <p:cNvPicPr/>
          <p:nvPr/>
        </p:nvPicPr>
        <p:blipFill>
          <a:blip r:embed="rId7">
            <a:extLst>
              <a:ext uri="{28A0092B-C50C-407E-A947-70E740481C1C}">
                <a14:useLocalDpi xmlns:a14="http://schemas.microsoft.com/office/drawing/2010/main" val="0"/>
              </a:ext>
            </a:extLst>
          </a:blip>
          <a:stretch>
            <a:fillRect/>
          </a:stretch>
        </p:blipFill>
        <p:spPr>
          <a:xfrm>
            <a:off x="3353084" y="2356340"/>
            <a:ext cx="2741399" cy="864236"/>
          </a:xfrm>
          <a:prstGeom prst="rect">
            <a:avLst/>
          </a:prstGeom>
        </p:spPr>
      </p:pic>
      <p:sp>
        <p:nvSpPr>
          <p:cNvPr id="51" name="TextBox 40">
            <a:extLst>
              <a:ext uri="{FF2B5EF4-FFF2-40B4-BE49-F238E27FC236}">
                <a16:creationId xmlns:a16="http://schemas.microsoft.com/office/drawing/2014/main" id="{E0BF0591-C5FA-429F-B438-1530877E23A3}"/>
              </a:ext>
            </a:extLst>
          </p:cNvPr>
          <p:cNvSpPr>
            <a:spLocks noChangeArrowheads="1"/>
          </p:cNvSpPr>
          <p:nvPr/>
        </p:nvSpPr>
        <p:spPr bwMode="auto">
          <a:xfrm>
            <a:off x="1173649" y="2327286"/>
            <a:ext cx="6345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High generalizability </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52" name="Oval 52">
            <a:extLst>
              <a:ext uri="{FF2B5EF4-FFF2-40B4-BE49-F238E27FC236}">
                <a16:creationId xmlns:a16="http://schemas.microsoft.com/office/drawing/2014/main" id="{28C87F94-BA06-4E45-9A72-C78627BE3D63}"/>
              </a:ext>
            </a:extLst>
          </p:cNvPr>
          <p:cNvSpPr/>
          <p:nvPr/>
        </p:nvSpPr>
        <p:spPr>
          <a:xfrm>
            <a:off x="844224" y="1709730"/>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53" name="TextBox 40">
            <a:extLst>
              <a:ext uri="{FF2B5EF4-FFF2-40B4-BE49-F238E27FC236}">
                <a16:creationId xmlns:a16="http://schemas.microsoft.com/office/drawing/2014/main" id="{4EA5D55B-D074-4100-80C9-E6A9F617A99F}"/>
              </a:ext>
            </a:extLst>
          </p:cNvPr>
          <p:cNvSpPr>
            <a:spLocks noChangeArrowheads="1"/>
          </p:cNvSpPr>
          <p:nvPr/>
        </p:nvSpPr>
        <p:spPr bwMode="auto">
          <a:xfrm>
            <a:off x="1173649" y="1005996"/>
            <a:ext cx="6345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Confusion matrix and other statistics</a:t>
            </a:r>
            <a:endParaRPr lang="zh-CN" altLang="en-US" sz="1600" dirty="0">
              <a:solidFill>
                <a:prstClr val="white">
                  <a:lumMod val="50000"/>
                </a:prstClr>
              </a:solidFill>
              <a:latin typeface="Open Sans Light" pitchFamily="34" charset="0"/>
              <a:sym typeface="Arial" panose="020B0604020202020204" pitchFamily="34" charset="0"/>
            </a:endParaRPr>
          </a:p>
        </p:txBody>
      </p:sp>
    </p:spTree>
    <p:extLst>
      <p:ext uri="{BB962C8B-B14F-4D97-AF65-F5344CB8AC3E}">
        <p14:creationId xmlns:p14="http://schemas.microsoft.com/office/powerpoint/2010/main" val="109588738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slide(fromBottom)">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
          <p:cNvGrpSpPr>
            <a:grpSpLocks/>
          </p:cNvGrpSpPr>
          <p:nvPr/>
        </p:nvGrpSpPr>
        <p:grpSpPr bwMode="auto">
          <a:xfrm>
            <a:off x="280988" y="0"/>
            <a:ext cx="106362" cy="720725"/>
            <a:chOff x="0" y="0"/>
            <a:chExt cx="105725" cy="721610"/>
          </a:xfrm>
          <a:solidFill>
            <a:srgbClr val="34BA89"/>
          </a:solidFill>
        </p:grpSpPr>
        <p:sp>
          <p:nvSpPr>
            <p:cNvPr id="33"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34"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35" name="TextBox 6"/>
          <p:cNvSpPr>
            <a:spLocks noChangeArrowheads="1"/>
          </p:cNvSpPr>
          <p:nvPr/>
        </p:nvSpPr>
        <p:spPr bwMode="auto">
          <a:xfrm>
            <a:off x="476248" y="176116"/>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defRPr/>
            </a:pPr>
            <a:r>
              <a:rPr lang="en-US" altLang="zh-CN" sz="2000" dirty="0">
                <a:solidFill>
                  <a:srgbClr val="262626"/>
                </a:solidFill>
                <a:latin typeface="Impact"/>
                <a:ea typeface="微软雅黑"/>
                <a:sym typeface="Impact" panose="020B0806030902050204" pitchFamily="34" charset="0"/>
              </a:rPr>
              <a:t>Introduction to RNN</a:t>
            </a:r>
            <a:endPar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7"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nvGrpSpPr>
          <p:cNvPr id="83" name="Group 67"/>
          <p:cNvGrpSpPr/>
          <p:nvPr/>
        </p:nvGrpSpPr>
        <p:grpSpPr>
          <a:xfrm>
            <a:off x="520700" y="4204811"/>
            <a:ext cx="4667283" cy="784543"/>
            <a:chOff x="285720" y="3214692"/>
            <a:chExt cx="3500462" cy="588407"/>
          </a:xfrm>
        </p:grpSpPr>
        <p:sp>
          <p:nvSpPr>
            <p:cNvPr id="84" name="Rectangle 43"/>
            <p:cNvSpPr/>
            <p:nvPr/>
          </p:nvSpPr>
          <p:spPr>
            <a:xfrm>
              <a:off x="285720" y="3214692"/>
              <a:ext cx="1320313" cy="369332"/>
            </a:xfrm>
            <a:prstGeom prst="rect">
              <a:avLst/>
            </a:prstGeom>
          </p:spPr>
          <p:txBody>
            <a:bodyPr wrap="none">
              <a:spAutoFit/>
            </a:bodyPr>
            <a:lstStyle/>
            <a:p>
              <a:pPr lvl="0"/>
              <a:r>
                <a:rPr lang="en-US" sz="2600" dirty="0">
                  <a:solidFill>
                    <a:prstClr val="white"/>
                  </a:solidFill>
                  <a:latin typeface="Open Sans" pitchFamily="34" charset="0"/>
                  <a:ea typeface="Open Sans" pitchFamily="34" charset="0"/>
                  <a:cs typeface="Open Sans" pitchFamily="34" charset="0"/>
                </a:rPr>
                <a:t>Symptoms</a:t>
              </a:r>
            </a:p>
          </p:txBody>
        </p:sp>
        <p:sp>
          <p:nvSpPr>
            <p:cNvPr id="85" name="Rectangle 44"/>
            <p:cNvSpPr/>
            <p:nvPr/>
          </p:nvSpPr>
          <p:spPr>
            <a:xfrm>
              <a:off x="285720" y="3571882"/>
              <a:ext cx="3500462" cy="231217"/>
            </a:xfrm>
            <a:prstGeom prst="rect">
              <a:avLst/>
            </a:prstGeom>
          </p:spPr>
          <p:txBody>
            <a:bodyPr wrap="square">
              <a:spAutoFit/>
            </a:bodyPr>
            <a:lstStyle/>
            <a:p>
              <a:pPr marL="475476" marR="0" lvl="0" indent="-475476" algn="l" defTabSz="914400" rtl="0" eaLnBrk="1" fontAlgn="auto" latinLnBrk="0" hangingPunct="1">
                <a:lnSpc>
                  <a:spcPct val="150000"/>
                </a:lnSpc>
                <a:spcBef>
                  <a:spcPts val="333"/>
                </a:spcBef>
                <a:spcAft>
                  <a:spcPts val="0"/>
                </a:spcAft>
                <a:buClrTx/>
                <a:buSzTx/>
                <a:buFont typeface="+mj-lt"/>
                <a:buAutoNum type="arabicPeriod"/>
                <a:tabLst/>
                <a:defRPr/>
              </a:pPr>
              <a:endParaRPr kumimoji="0" lang="ms-MY" sz="1067" b="0" i="0" u="none" strike="noStrike" kern="1200" cap="none" spc="0" normalizeH="0" baseline="0" noProof="0" dirty="0">
                <a:ln>
                  <a:noFill/>
                </a:ln>
                <a:solidFill>
                  <a:prstClr val="white"/>
                </a:solidFill>
                <a:effectLst/>
                <a:uLnTx/>
                <a:uFillTx/>
                <a:latin typeface="Open Sans Light" pitchFamily="34" charset="0"/>
                <a:ea typeface="Open Sans Light" pitchFamily="34" charset="0"/>
                <a:cs typeface="Open Sans Light" pitchFamily="34" charset="0"/>
              </a:endParaRPr>
            </a:p>
          </p:txBody>
        </p:sp>
      </p:grpSp>
      <p:sp>
        <p:nvSpPr>
          <p:cNvPr id="103" name="Rectangle 103"/>
          <p:cNvSpPr/>
          <p:nvPr/>
        </p:nvSpPr>
        <p:spPr>
          <a:xfrm>
            <a:off x="520698" y="4730961"/>
            <a:ext cx="7203064" cy="297454"/>
          </a:xfrm>
          <a:prstGeom prst="rect">
            <a:avLst/>
          </a:prstGeom>
        </p:spPr>
        <p:txBody>
          <a:bodyPr wrap="square">
            <a:spAutoFit/>
          </a:bodyPr>
          <a:lstStyle/>
          <a:p>
            <a:pPr lvl="0"/>
            <a:r>
              <a:rPr lang="en-US" sz="1333" dirty="0">
                <a:solidFill>
                  <a:prstClr val="white"/>
                </a:solidFill>
                <a:latin typeface="Calibri" panose="020F0502020204030204" pitchFamily="34" charset="0"/>
                <a:ea typeface="Open Sans Light" pitchFamily="34" charset="0"/>
                <a:cs typeface="Calibri" panose="020F0502020204030204" pitchFamily="34" charset="0"/>
              </a:rPr>
              <a:t>First noticeable signs of the condition is the appearance of a red dot at the back of their eyes.</a:t>
            </a:r>
            <a:endParaRPr kumimoji="0" lang="ms-MY" sz="1333" b="0" i="0"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4" name="Rectangle 103"/>
          <p:cNvSpPr/>
          <p:nvPr/>
        </p:nvSpPr>
        <p:spPr>
          <a:xfrm>
            <a:off x="520698" y="5136827"/>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After about eight month</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7" name="Rectangle 103"/>
          <p:cNvSpPr/>
          <p:nvPr/>
        </p:nvSpPr>
        <p:spPr>
          <a:xfrm>
            <a:off x="8025700" y="4429133"/>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Juvenile form</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11" name="Rectangle 43"/>
          <p:cNvSpPr/>
          <p:nvPr/>
        </p:nvSpPr>
        <p:spPr>
          <a:xfrm>
            <a:off x="9312896" y="4067088"/>
            <a:ext cx="1535998" cy="400110"/>
          </a:xfrm>
          <a:prstGeom prst="rect">
            <a:avLst/>
          </a:prstGeom>
        </p:spPr>
        <p:txBody>
          <a:bodyPr wrap="none">
            <a:spAutoFit/>
          </a:bodyPr>
          <a:lstStyle/>
          <a:p>
            <a:pPr lvl="0"/>
            <a:r>
              <a:rPr lang="en-US" sz="2000" dirty="0">
                <a:solidFill>
                  <a:prstClr val="white"/>
                </a:solidFill>
                <a:latin typeface="Open Sans" pitchFamily="34" charset="0"/>
                <a:ea typeface="Open Sans" pitchFamily="34" charset="0"/>
                <a:cs typeface="Open Sans" pitchFamily="34" charset="0"/>
              </a:rPr>
              <a:t>Rarer forms</a:t>
            </a:r>
          </a:p>
        </p:txBody>
      </p:sp>
      <p:sp>
        <p:nvSpPr>
          <p:cNvPr id="50" name="Oval 52">
            <a:extLst>
              <a:ext uri="{FF2B5EF4-FFF2-40B4-BE49-F238E27FC236}">
                <a16:creationId xmlns:a16="http://schemas.microsoft.com/office/drawing/2014/main" id="{899EE024-7D31-45C6-8AB0-F22C48DB9A79}"/>
              </a:ext>
            </a:extLst>
          </p:cNvPr>
          <p:cNvSpPr/>
          <p:nvPr/>
        </p:nvSpPr>
        <p:spPr>
          <a:xfrm>
            <a:off x="6998841" y="3693163"/>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5" name="文本框 4">
            <a:extLst>
              <a:ext uri="{FF2B5EF4-FFF2-40B4-BE49-F238E27FC236}">
                <a16:creationId xmlns:a16="http://schemas.microsoft.com/office/drawing/2014/main" id="{F46C39FB-84BC-4C0C-BEDF-559DA3348002}"/>
              </a:ext>
            </a:extLst>
          </p:cNvPr>
          <p:cNvSpPr txBox="1"/>
          <p:nvPr/>
        </p:nvSpPr>
        <p:spPr>
          <a:xfrm>
            <a:off x="523875" y="1295400"/>
            <a:ext cx="108966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ltLang="zh-CN" dirty="0">
                <a:ea typeface="+mn-lt"/>
                <a:cs typeface="+mn-lt"/>
              </a:rPr>
              <a:t>Naive</a:t>
            </a:r>
            <a:r>
              <a:rPr lang="zh-CN" altLang="en-US" dirty="0">
                <a:ea typeface="+mn-lt"/>
                <a:cs typeface="+mn-lt"/>
              </a:rPr>
              <a:t> </a:t>
            </a:r>
            <a:r>
              <a:rPr lang="en-US" altLang="zh-CN" dirty="0">
                <a:ea typeface="+mn-lt"/>
                <a:cs typeface="+mn-lt"/>
              </a:rPr>
              <a:t>Bayes</a:t>
            </a:r>
            <a:r>
              <a:rPr lang="zh-CN" altLang="en-US" dirty="0">
                <a:ea typeface="+mn-lt"/>
                <a:cs typeface="+mn-lt"/>
              </a:rPr>
              <a:t> </a:t>
            </a:r>
            <a:r>
              <a:rPr lang="en-US" altLang="zh-CN" dirty="0">
                <a:ea typeface="+mn-lt"/>
                <a:cs typeface="+mn-lt"/>
              </a:rPr>
              <a:t>is</a:t>
            </a:r>
            <a:r>
              <a:rPr lang="zh-CN" altLang="en-US" dirty="0">
                <a:ea typeface="+mn-lt"/>
                <a:cs typeface="+mn-lt"/>
              </a:rPr>
              <a:t> </a:t>
            </a:r>
            <a:r>
              <a:rPr lang="en-US" altLang="zh-CN" dirty="0">
                <a:ea typeface="+mn-lt"/>
                <a:cs typeface="+mn-lt"/>
              </a:rPr>
              <a:t>regarded</a:t>
            </a:r>
            <a:r>
              <a:rPr lang="zh-CN" altLang="en-US" dirty="0">
                <a:ea typeface="+mn-lt"/>
                <a:cs typeface="+mn-lt"/>
              </a:rPr>
              <a:t> </a:t>
            </a:r>
            <a:r>
              <a:rPr lang="en-US" altLang="zh-CN" dirty="0">
                <a:ea typeface="+mn-lt"/>
                <a:cs typeface="+mn-lt"/>
              </a:rPr>
              <a:t>as</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baseline</a:t>
            </a:r>
            <a:r>
              <a:rPr lang="zh-CN" altLang="en-US" dirty="0">
                <a:ea typeface="+mn-lt"/>
                <a:cs typeface="+mn-lt"/>
              </a:rPr>
              <a:t> </a:t>
            </a:r>
            <a:r>
              <a:rPr lang="en-US" altLang="zh-CN" dirty="0">
                <a:ea typeface="+mn-lt"/>
                <a:cs typeface="+mn-lt"/>
              </a:rPr>
              <a:t>for</a:t>
            </a:r>
            <a:r>
              <a:rPr lang="zh-CN" altLang="en-US" dirty="0">
                <a:ea typeface="+mn-lt"/>
                <a:cs typeface="+mn-lt"/>
              </a:rPr>
              <a:t> </a:t>
            </a:r>
            <a:r>
              <a:rPr lang="en-US" altLang="zh-CN" dirty="0">
                <a:ea typeface="+mn-lt"/>
                <a:cs typeface="+mn-lt"/>
              </a:rPr>
              <a:t>dealing</a:t>
            </a:r>
            <a:r>
              <a:rPr lang="zh-CN" altLang="en-US" dirty="0">
                <a:ea typeface="+mn-lt"/>
                <a:cs typeface="+mn-lt"/>
              </a:rPr>
              <a:t> </a:t>
            </a:r>
            <a:r>
              <a:rPr lang="en-US" altLang="zh-CN" dirty="0">
                <a:ea typeface="+mn-lt"/>
                <a:cs typeface="+mn-lt"/>
              </a:rPr>
              <a:t>with</a:t>
            </a:r>
            <a:r>
              <a:rPr lang="zh-CN" altLang="en-US" dirty="0">
                <a:ea typeface="+mn-lt"/>
                <a:cs typeface="+mn-lt"/>
              </a:rPr>
              <a:t> </a:t>
            </a:r>
            <a:r>
              <a:rPr lang="en-US" altLang="zh-CN" dirty="0">
                <a:ea typeface="+mn-lt"/>
                <a:cs typeface="+mn-lt"/>
              </a:rPr>
              <a:t>spam.</a:t>
            </a:r>
            <a:r>
              <a:rPr lang="zh-CN" altLang="en-US" dirty="0">
                <a:ea typeface="+mn-lt"/>
                <a:cs typeface="+mn-lt"/>
              </a:rPr>
              <a:t> </a:t>
            </a:r>
            <a:endParaRPr lang="zh-CN" altLang="en-US" dirty="0">
              <a:ea typeface="等线" panose="02010600030101010101" pitchFamily="2" charset="-122"/>
              <a:cs typeface="+mn-lt"/>
            </a:endParaRPr>
          </a:p>
          <a:p>
            <a:pPr marL="342900" indent="-342900">
              <a:buAutoNum type="arabicPeriod"/>
            </a:pPr>
            <a:r>
              <a:rPr lang="en-US" altLang="zh-CN" dirty="0">
                <a:ea typeface="+mn-lt"/>
                <a:cs typeface="+mn-lt"/>
              </a:rPr>
              <a:t>However, Google</a:t>
            </a:r>
            <a:r>
              <a:rPr lang="zh-CN" altLang="en-US" dirty="0">
                <a:ea typeface="+mn-lt"/>
                <a:cs typeface="+mn-lt"/>
              </a:rPr>
              <a:t> </a:t>
            </a:r>
            <a:r>
              <a:rPr lang="en-US" altLang="zh-CN" dirty="0">
                <a:ea typeface="+mn-lt"/>
                <a:cs typeface="+mn-lt"/>
              </a:rPr>
              <a:t>recently</a:t>
            </a:r>
            <a:r>
              <a:rPr lang="zh-CN" altLang="en-US" dirty="0">
                <a:ea typeface="+mn-lt"/>
                <a:cs typeface="+mn-lt"/>
              </a:rPr>
              <a:t> </a:t>
            </a:r>
            <a:r>
              <a:rPr lang="en-US" altLang="zh-CN" dirty="0">
                <a:ea typeface="+mn-lt"/>
                <a:cs typeface="+mn-lt"/>
              </a:rPr>
              <a:t>reported</a:t>
            </a:r>
            <a:r>
              <a:rPr lang="zh-CN" altLang="en-US" dirty="0">
                <a:ea typeface="+mn-lt"/>
                <a:cs typeface="+mn-lt"/>
              </a:rPr>
              <a:t> </a:t>
            </a:r>
            <a:r>
              <a:rPr lang="en-US" altLang="zh-CN" dirty="0">
                <a:ea typeface="+mn-lt"/>
                <a:cs typeface="+mn-lt"/>
              </a:rPr>
              <a:t>that</a:t>
            </a:r>
            <a:r>
              <a:rPr lang="zh-CN" altLang="en-US" dirty="0">
                <a:ea typeface="+mn-lt"/>
                <a:cs typeface="+mn-lt"/>
              </a:rPr>
              <a:t> </a:t>
            </a:r>
            <a:r>
              <a:rPr lang="en-US" altLang="zh-CN" dirty="0">
                <a:ea typeface="+mn-lt"/>
                <a:cs typeface="+mn-lt"/>
              </a:rPr>
              <a:t>by</a:t>
            </a:r>
            <a:r>
              <a:rPr lang="zh-CN" altLang="en-US" dirty="0">
                <a:ea typeface="+mn-lt"/>
                <a:cs typeface="+mn-lt"/>
              </a:rPr>
              <a:t> </a:t>
            </a:r>
            <a:r>
              <a:rPr lang="en-US" altLang="zh-CN" dirty="0">
                <a:ea typeface="+mn-lt"/>
                <a:cs typeface="+mn-lt"/>
              </a:rPr>
              <a:t>introducing</a:t>
            </a:r>
            <a:r>
              <a:rPr lang="zh-CN" altLang="en-US" dirty="0">
                <a:ea typeface="+mn-lt"/>
                <a:cs typeface="+mn-lt"/>
              </a:rPr>
              <a:t> </a:t>
            </a:r>
            <a:r>
              <a:rPr lang="en-US" altLang="zh-CN" dirty="0">
                <a:ea typeface="+mn-lt"/>
                <a:cs typeface="+mn-lt"/>
              </a:rPr>
              <a:t>Neural</a:t>
            </a:r>
            <a:r>
              <a:rPr lang="zh-CN" altLang="en-US" dirty="0">
                <a:ea typeface="+mn-lt"/>
                <a:cs typeface="+mn-lt"/>
              </a:rPr>
              <a:t> </a:t>
            </a:r>
            <a:r>
              <a:rPr lang="en-US" altLang="zh-CN" dirty="0">
                <a:ea typeface="+mn-lt"/>
                <a:cs typeface="+mn-lt"/>
              </a:rPr>
              <a:t>Network's</a:t>
            </a:r>
            <a:r>
              <a:rPr lang="zh-CN" altLang="en-US" dirty="0">
                <a:ea typeface="+mn-lt"/>
                <a:cs typeface="+mn-lt"/>
              </a:rPr>
              <a:t> </a:t>
            </a:r>
            <a:r>
              <a:rPr lang="en-US" altLang="zh-CN" dirty="0">
                <a:ea typeface="+mn-lt"/>
                <a:cs typeface="+mn-lt"/>
              </a:rPr>
              <a:t>to</a:t>
            </a:r>
            <a:r>
              <a:rPr lang="zh-CN" altLang="en-US" dirty="0">
                <a:ea typeface="+mn-lt"/>
                <a:cs typeface="+mn-lt"/>
              </a:rPr>
              <a:t> </a:t>
            </a:r>
            <a:r>
              <a:rPr lang="en-US" altLang="zh-CN" dirty="0">
                <a:ea typeface="+mn-lt"/>
                <a:cs typeface="+mn-lt"/>
              </a:rPr>
              <a:t>g-mail's</a:t>
            </a:r>
            <a:r>
              <a:rPr lang="zh-CN" altLang="en-US" dirty="0">
                <a:ea typeface="+mn-lt"/>
                <a:cs typeface="+mn-lt"/>
              </a:rPr>
              <a:t> </a:t>
            </a:r>
            <a:r>
              <a:rPr lang="en-US" altLang="zh-CN" dirty="0">
                <a:ea typeface="+mn-lt"/>
                <a:cs typeface="+mn-lt"/>
              </a:rPr>
              <a:t>spam</a:t>
            </a:r>
            <a:r>
              <a:rPr lang="zh-CN" altLang="en-US" dirty="0">
                <a:ea typeface="+mn-lt"/>
                <a:cs typeface="+mn-lt"/>
              </a:rPr>
              <a:t> </a:t>
            </a:r>
            <a:r>
              <a:rPr lang="en-US" altLang="zh-CN" dirty="0">
                <a:ea typeface="+mn-lt"/>
                <a:cs typeface="+mn-lt"/>
              </a:rPr>
              <a:t>filters.</a:t>
            </a:r>
            <a:r>
              <a:rPr lang="zh-CN" altLang="en-US" dirty="0">
                <a:ea typeface="+mn-lt"/>
                <a:cs typeface="+mn-lt"/>
              </a:rPr>
              <a:t> </a:t>
            </a:r>
            <a:r>
              <a:rPr lang="en-US" altLang="zh-CN" dirty="0">
                <a:ea typeface="+mn-lt"/>
                <a:cs typeface="+mn-lt"/>
              </a:rPr>
              <a:t>It</a:t>
            </a:r>
            <a:r>
              <a:rPr lang="zh-CN" altLang="en-US" dirty="0">
                <a:ea typeface="+mn-lt"/>
                <a:cs typeface="+mn-lt"/>
              </a:rPr>
              <a:t> </a:t>
            </a:r>
            <a:r>
              <a:rPr lang="en-US" altLang="zh-CN" dirty="0">
                <a:ea typeface="+mn-lt"/>
                <a:cs typeface="+mn-lt"/>
              </a:rPr>
              <a:t>took</a:t>
            </a:r>
            <a:r>
              <a:rPr lang="zh-CN" altLang="en-US" dirty="0">
                <a:ea typeface="+mn-lt"/>
                <a:cs typeface="+mn-lt"/>
              </a:rPr>
              <a:t> </a:t>
            </a:r>
            <a:r>
              <a:rPr lang="en-US" altLang="zh-CN" dirty="0">
                <a:ea typeface="+mn-lt"/>
                <a:cs typeface="+mn-lt"/>
              </a:rPr>
              <a:t>them</a:t>
            </a:r>
            <a:r>
              <a:rPr lang="zh-CN" altLang="en-US" dirty="0">
                <a:ea typeface="+mn-lt"/>
                <a:cs typeface="+mn-lt"/>
              </a:rPr>
              <a:t> </a:t>
            </a:r>
            <a:r>
              <a:rPr lang="en-US" altLang="zh-CN" dirty="0">
                <a:ea typeface="+mn-lt"/>
                <a:cs typeface="+mn-lt"/>
              </a:rPr>
              <a:t>from</a:t>
            </a:r>
            <a:r>
              <a:rPr lang="zh-CN" altLang="en-US" dirty="0">
                <a:ea typeface="+mn-lt"/>
                <a:cs typeface="+mn-lt"/>
              </a:rPr>
              <a:t> </a:t>
            </a:r>
            <a:r>
              <a:rPr lang="en-US" altLang="zh-CN" dirty="0">
                <a:ea typeface="+mn-lt"/>
                <a:cs typeface="+mn-lt"/>
              </a:rPr>
              <a:t>99.5%</a:t>
            </a:r>
            <a:r>
              <a:rPr lang="zh-CN" altLang="en-US" dirty="0">
                <a:ea typeface="+mn-lt"/>
                <a:cs typeface="+mn-lt"/>
              </a:rPr>
              <a:t> </a:t>
            </a:r>
            <a:r>
              <a:rPr lang="en-US" altLang="zh-CN" dirty="0">
                <a:ea typeface="+mn-lt"/>
                <a:cs typeface="+mn-lt"/>
              </a:rPr>
              <a:t>to</a:t>
            </a:r>
            <a:r>
              <a:rPr lang="zh-CN" altLang="en-US" dirty="0">
                <a:ea typeface="+mn-lt"/>
                <a:cs typeface="+mn-lt"/>
              </a:rPr>
              <a:t> </a:t>
            </a:r>
            <a:r>
              <a:rPr lang="en-US" altLang="zh-CN" dirty="0">
                <a:ea typeface="+mn-lt"/>
                <a:cs typeface="+mn-lt"/>
              </a:rPr>
              <a:t>over</a:t>
            </a:r>
            <a:r>
              <a:rPr lang="zh-CN" altLang="en-US" dirty="0">
                <a:ea typeface="+mn-lt"/>
                <a:cs typeface="+mn-lt"/>
              </a:rPr>
              <a:t> </a:t>
            </a:r>
            <a:r>
              <a:rPr lang="en-US" altLang="zh-CN" dirty="0">
                <a:ea typeface="+mn-lt"/>
                <a:cs typeface="+mn-lt"/>
              </a:rPr>
              <a:t>99.9%</a:t>
            </a:r>
            <a:r>
              <a:rPr lang="zh-CN" altLang="en-US" dirty="0">
                <a:ea typeface="+mn-lt"/>
                <a:cs typeface="+mn-lt"/>
              </a:rPr>
              <a:t> </a:t>
            </a:r>
            <a:r>
              <a:rPr lang="en-US" altLang="zh-CN" dirty="0">
                <a:ea typeface="+mn-lt"/>
                <a:cs typeface="+mn-lt"/>
              </a:rPr>
              <a:t>accuracy,</a:t>
            </a:r>
            <a:r>
              <a:rPr lang="zh-CN" altLang="en-US" dirty="0">
                <a:ea typeface="+mn-lt"/>
                <a:cs typeface="+mn-lt"/>
              </a:rPr>
              <a:t> </a:t>
            </a:r>
            <a:r>
              <a:rPr lang="en-US" altLang="zh-CN" dirty="0">
                <a:ea typeface="+mn-lt"/>
                <a:cs typeface="+mn-lt"/>
              </a:rPr>
              <a:t>suggesting</a:t>
            </a:r>
            <a:r>
              <a:rPr lang="zh-CN" altLang="en-US" dirty="0">
                <a:ea typeface="+mn-lt"/>
                <a:cs typeface="+mn-lt"/>
              </a:rPr>
              <a:t> </a:t>
            </a:r>
            <a:r>
              <a:rPr lang="en-US" altLang="zh-CN" dirty="0">
                <a:ea typeface="+mn-lt"/>
                <a:cs typeface="+mn-lt"/>
              </a:rPr>
              <a:t>that</a:t>
            </a:r>
            <a:r>
              <a:rPr lang="zh-CN" altLang="en-US" dirty="0">
                <a:ea typeface="+mn-lt"/>
                <a:cs typeface="+mn-lt"/>
              </a:rPr>
              <a:t> </a:t>
            </a:r>
            <a:r>
              <a:rPr lang="en-US" altLang="zh-CN" dirty="0">
                <a:ea typeface="+mn-lt"/>
                <a:cs typeface="+mn-lt"/>
              </a:rPr>
              <a:t>neural</a:t>
            </a:r>
            <a:r>
              <a:rPr lang="zh-CN" altLang="en-US" dirty="0">
                <a:ea typeface="+mn-lt"/>
                <a:cs typeface="+mn-lt"/>
              </a:rPr>
              <a:t> </a:t>
            </a:r>
            <a:r>
              <a:rPr lang="en-US" altLang="zh-CN">
                <a:ea typeface="+mn-lt"/>
                <a:cs typeface="+mn-lt"/>
              </a:rPr>
              <a:t>networks</a:t>
            </a:r>
            <a:r>
              <a:rPr lang="zh-CN" altLang="en-US" dirty="0">
                <a:ea typeface="+mn-lt"/>
                <a:cs typeface="+mn-lt"/>
              </a:rPr>
              <a:t> </a:t>
            </a:r>
            <a:r>
              <a:rPr lang="en-US" altLang="zh-CN" dirty="0">
                <a:ea typeface="+mn-lt"/>
                <a:cs typeface="+mn-lt"/>
              </a:rPr>
              <a:t>may</a:t>
            </a:r>
            <a:r>
              <a:rPr lang="zh-CN" altLang="en-US" dirty="0">
                <a:ea typeface="+mn-lt"/>
                <a:cs typeface="+mn-lt"/>
              </a:rPr>
              <a:t> </a:t>
            </a:r>
            <a:r>
              <a:rPr lang="en-US" altLang="zh-CN" dirty="0">
                <a:ea typeface="+mn-lt"/>
                <a:cs typeface="+mn-lt"/>
              </a:rPr>
              <a:t>be</a:t>
            </a:r>
            <a:r>
              <a:rPr lang="zh-CN" altLang="en-US" dirty="0">
                <a:ea typeface="+mn-lt"/>
                <a:cs typeface="+mn-lt"/>
              </a:rPr>
              <a:t> </a:t>
            </a:r>
            <a:r>
              <a:rPr lang="en-US" altLang="zh-CN" dirty="0">
                <a:ea typeface="+mn-lt"/>
                <a:cs typeface="+mn-lt"/>
              </a:rPr>
              <a:t>effective</a:t>
            </a:r>
            <a:r>
              <a:rPr lang="zh-CN" altLang="en-US" dirty="0">
                <a:ea typeface="+mn-lt"/>
                <a:cs typeface="+mn-lt"/>
              </a:rPr>
              <a:t> </a:t>
            </a:r>
            <a:r>
              <a:rPr lang="en-US" altLang="zh-CN" dirty="0">
                <a:ea typeface="+mn-lt"/>
                <a:cs typeface="+mn-lt"/>
              </a:rPr>
              <a:t>for</a:t>
            </a:r>
            <a:r>
              <a:rPr lang="zh-CN" altLang="en-US" dirty="0">
                <a:ea typeface="+mn-lt"/>
                <a:cs typeface="+mn-lt"/>
              </a:rPr>
              <a:t> </a:t>
            </a:r>
            <a:r>
              <a:rPr lang="en-US" altLang="zh-CN" dirty="0">
                <a:ea typeface="+mn-lt"/>
                <a:cs typeface="+mn-lt"/>
              </a:rPr>
              <a:t>enhancing</a:t>
            </a:r>
            <a:r>
              <a:rPr lang="zh-CN" altLang="en-US" dirty="0">
                <a:ea typeface="+mn-lt"/>
                <a:cs typeface="+mn-lt"/>
              </a:rPr>
              <a:t> </a:t>
            </a:r>
            <a:r>
              <a:rPr lang="en-US" altLang="zh-CN" dirty="0">
                <a:ea typeface="+mn-lt"/>
                <a:cs typeface="+mn-lt"/>
              </a:rPr>
              <a:t>spam</a:t>
            </a:r>
            <a:r>
              <a:rPr lang="zh-CN" altLang="en-US" dirty="0">
                <a:ea typeface="+mn-lt"/>
                <a:cs typeface="+mn-lt"/>
              </a:rPr>
              <a:t> </a:t>
            </a:r>
            <a:r>
              <a:rPr lang="en-US" altLang="zh-CN" dirty="0">
                <a:ea typeface="+mn-lt"/>
                <a:cs typeface="+mn-lt"/>
              </a:rPr>
              <a:t>filters.</a:t>
            </a:r>
            <a:endParaRPr lang="zh-CN" altLang="en-US">
              <a:ea typeface="等线"/>
            </a:endParaRPr>
          </a:p>
        </p:txBody>
      </p:sp>
      <p:pic>
        <p:nvPicPr>
          <p:cNvPr id="2" name="图片 2" descr="图示&#10;&#10;已自动生成说明">
            <a:extLst>
              <a:ext uri="{FF2B5EF4-FFF2-40B4-BE49-F238E27FC236}">
                <a16:creationId xmlns:a16="http://schemas.microsoft.com/office/drawing/2014/main" id="{1070FB7B-65AB-4EAB-B81D-E2B008BEA991}"/>
              </a:ext>
            </a:extLst>
          </p:cNvPr>
          <p:cNvPicPr>
            <a:picLocks noChangeAspect="1"/>
          </p:cNvPicPr>
          <p:nvPr/>
        </p:nvPicPr>
        <p:blipFill>
          <a:blip r:embed="rId3"/>
          <a:stretch>
            <a:fillRect/>
          </a:stretch>
        </p:blipFill>
        <p:spPr>
          <a:xfrm>
            <a:off x="5848350" y="3897133"/>
            <a:ext cx="6343650" cy="2959459"/>
          </a:xfrm>
          <a:prstGeom prst="rect">
            <a:avLst/>
          </a:prstGeom>
        </p:spPr>
      </p:pic>
      <p:sp>
        <p:nvSpPr>
          <p:cNvPr id="3" name="文本框 2">
            <a:extLst>
              <a:ext uri="{FF2B5EF4-FFF2-40B4-BE49-F238E27FC236}">
                <a16:creationId xmlns:a16="http://schemas.microsoft.com/office/drawing/2014/main" id="{3AA8F2B1-3B7C-4C72-8284-D3488A886A4E}"/>
              </a:ext>
            </a:extLst>
          </p:cNvPr>
          <p:cNvSpPr txBox="1"/>
          <p:nvPr/>
        </p:nvSpPr>
        <p:spPr>
          <a:xfrm>
            <a:off x="7410450" y="3324225"/>
            <a:ext cx="3810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rPr>
              <a:t>A Bidirectional RNN model sample</a:t>
            </a:r>
            <a:endParaRPr lang="zh-CN" altLang="en-US"/>
          </a:p>
        </p:txBody>
      </p:sp>
      <p:sp>
        <p:nvSpPr>
          <p:cNvPr id="4" name="文本框 3">
            <a:extLst>
              <a:ext uri="{FF2B5EF4-FFF2-40B4-BE49-F238E27FC236}">
                <a16:creationId xmlns:a16="http://schemas.microsoft.com/office/drawing/2014/main" id="{74B72250-2A95-49B2-B99F-B5DDB0B99679}"/>
              </a:ext>
            </a:extLst>
          </p:cNvPr>
          <p:cNvSpPr txBox="1"/>
          <p:nvPr/>
        </p:nvSpPr>
        <p:spPr>
          <a:xfrm>
            <a:off x="523875" y="312420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2000" b="1" i="1">
                <a:ea typeface="等线"/>
              </a:rPr>
              <a:t>Benefits</a:t>
            </a:r>
            <a:endParaRPr lang="zh-CN" altLang="en-US" sz="2000" dirty="0">
              <a:ea typeface="等线"/>
            </a:endParaRPr>
          </a:p>
        </p:txBody>
      </p:sp>
      <p:sp>
        <p:nvSpPr>
          <p:cNvPr id="20" name="文本框 19">
            <a:extLst>
              <a:ext uri="{FF2B5EF4-FFF2-40B4-BE49-F238E27FC236}">
                <a16:creationId xmlns:a16="http://schemas.microsoft.com/office/drawing/2014/main" id="{1380C219-569E-4E7B-968F-86F01B2E704F}"/>
              </a:ext>
            </a:extLst>
          </p:cNvPr>
          <p:cNvSpPr txBox="1"/>
          <p:nvPr/>
        </p:nvSpPr>
        <p:spPr>
          <a:xfrm>
            <a:off x="3228974" y="312420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2000" b="1" i="1">
                <a:ea typeface="等线"/>
              </a:rPr>
              <a:t>Weakness</a:t>
            </a:r>
            <a:endParaRPr lang="zh-CN" altLang="en-US" sz="2000" dirty="0">
              <a:ea typeface="等线"/>
            </a:endParaRPr>
          </a:p>
        </p:txBody>
      </p:sp>
      <p:sp>
        <p:nvSpPr>
          <p:cNvPr id="6" name="文本框 5">
            <a:extLst>
              <a:ext uri="{FF2B5EF4-FFF2-40B4-BE49-F238E27FC236}">
                <a16:creationId xmlns:a16="http://schemas.microsoft.com/office/drawing/2014/main" id="{A8028DB7-DCC2-404F-A30C-01991A5633E9}"/>
              </a:ext>
            </a:extLst>
          </p:cNvPr>
          <p:cNvSpPr txBox="1"/>
          <p:nvPr/>
        </p:nvSpPr>
        <p:spPr>
          <a:xfrm>
            <a:off x="523875" y="3724275"/>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ea typeface="+mn-lt"/>
              </a:rPr>
              <a:t>Its ability to handle arbitrary length inputs and outputs. This flexibility allows us to define a broad range of tasks.</a:t>
            </a:r>
            <a:endParaRPr lang="zh-CN" dirty="0"/>
          </a:p>
        </p:txBody>
      </p:sp>
      <p:sp>
        <p:nvSpPr>
          <p:cNvPr id="7" name="文本框 6">
            <a:extLst>
              <a:ext uri="{FF2B5EF4-FFF2-40B4-BE49-F238E27FC236}">
                <a16:creationId xmlns:a16="http://schemas.microsoft.com/office/drawing/2014/main" id="{AF4C96A3-095A-4E17-B3F5-3B344E8C4CCA}"/>
              </a:ext>
            </a:extLst>
          </p:cNvPr>
          <p:cNvSpPr txBox="1"/>
          <p:nvPr/>
        </p:nvSpPr>
        <p:spPr>
          <a:xfrm>
            <a:off x="3048000" y="372427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rPr>
              <a:t>we can only use the set of observations which we have already seen when making a prediction.</a:t>
            </a:r>
            <a:endParaRPr lang="zh-CN" dirty="0">
              <a:ea typeface="+mn-lt"/>
            </a:endParaRPr>
          </a:p>
        </p:txBody>
      </p:sp>
      <p:sp>
        <p:nvSpPr>
          <p:cNvPr id="8" name="文本框 7">
            <a:extLst>
              <a:ext uri="{FF2B5EF4-FFF2-40B4-BE49-F238E27FC236}">
                <a16:creationId xmlns:a16="http://schemas.microsoft.com/office/drawing/2014/main" id="{EC46089E-0ED3-4E54-9B43-2C8F25DE0DCB}"/>
              </a:ext>
            </a:extLst>
          </p:cNvPr>
          <p:cNvSpPr txBox="1"/>
          <p:nvPr/>
        </p:nvSpPr>
        <p:spPr>
          <a:xfrm>
            <a:off x="7200900" y="2905125"/>
            <a:ext cx="421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rPr>
              <a:t>Import Bidirectional layer to fix weakness</a:t>
            </a:r>
            <a:endParaRPr lang="zh-CN" altLang="en-US" dirty="0">
              <a:ea typeface="等线"/>
            </a:endParaRPr>
          </a:p>
        </p:txBody>
      </p:sp>
    </p:spTree>
    <p:extLst>
      <p:ext uri="{BB962C8B-B14F-4D97-AF65-F5344CB8AC3E}">
        <p14:creationId xmlns:p14="http://schemas.microsoft.com/office/powerpoint/2010/main" val="54998322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slide(fromBottom)">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
          <p:cNvGrpSpPr>
            <a:grpSpLocks/>
          </p:cNvGrpSpPr>
          <p:nvPr/>
        </p:nvGrpSpPr>
        <p:grpSpPr bwMode="auto">
          <a:xfrm>
            <a:off x="280988" y="0"/>
            <a:ext cx="106362" cy="720725"/>
            <a:chOff x="0" y="0"/>
            <a:chExt cx="105725" cy="721610"/>
          </a:xfrm>
          <a:solidFill>
            <a:srgbClr val="34BA89"/>
          </a:solidFill>
        </p:grpSpPr>
        <p:sp>
          <p:nvSpPr>
            <p:cNvPr id="33"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34"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35" name="TextBox 6"/>
          <p:cNvSpPr>
            <a:spLocks noChangeArrowheads="1"/>
          </p:cNvSpPr>
          <p:nvPr/>
        </p:nvSpPr>
        <p:spPr bwMode="auto">
          <a:xfrm>
            <a:off x="476248" y="176116"/>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defRPr/>
            </a:pPr>
            <a:r>
              <a:rPr lang="en-US" altLang="zh-CN" sz="2000" dirty="0">
                <a:solidFill>
                  <a:srgbClr val="262626"/>
                </a:solidFill>
                <a:latin typeface="Impact"/>
                <a:ea typeface="微软雅黑"/>
                <a:sym typeface="Impact" panose="020B0806030902050204" pitchFamily="34" charset="0"/>
              </a:rPr>
              <a:t>Embedding layers</a:t>
            </a:r>
            <a:endPar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7"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nvGrpSpPr>
          <p:cNvPr id="83" name="Group 67"/>
          <p:cNvGrpSpPr/>
          <p:nvPr/>
        </p:nvGrpSpPr>
        <p:grpSpPr>
          <a:xfrm>
            <a:off x="520700" y="4204811"/>
            <a:ext cx="4667283" cy="784543"/>
            <a:chOff x="285720" y="3214692"/>
            <a:chExt cx="3500462" cy="588407"/>
          </a:xfrm>
        </p:grpSpPr>
        <p:sp>
          <p:nvSpPr>
            <p:cNvPr id="84" name="Rectangle 43"/>
            <p:cNvSpPr/>
            <p:nvPr/>
          </p:nvSpPr>
          <p:spPr>
            <a:xfrm>
              <a:off x="285720" y="3214692"/>
              <a:ext cx="1320313" cy="369332"/>
            </a:xfrm>
            <a:prstGeom prst="rect">
              <a:avLst/>
            </a:prstGeom>
          </p:spPr>
          <p:txBody>
            <a:bodyPr wrap="none">
              <a:spAutoFit/>
            </a:bodyPr>
            <a:lstStyle/>
            <a:p>
              <a:pPr lvl="0"/>
              <a:r>
                <a:rPr lang="en-US" sz="2600" dirty="0">
                  <a:solidFill>
                    <a:prstClr val="white"/>
                  </a:solidFill>
                  <a:latin typeface="Open Sans" pitchFamily="34" charset="0"/>
                  <a:ea typeface="Open Sans" pitchFamily="34" charset="0"/>
                  <a:cs typeface="Open Sans" pitchFamily="34" charset="0"/>
                </a:rPr>
                <a:t>Symptoms</a:t>
              </a:r>
            </a:p>
          </p:txBody>
        </p:sp>
        <p:sp>
          <p:nvSpPr>
            <p:cNvPr id="85" name="Rectangle 44"/>
            <p:cNvSpPr/>
            <p:nvPr/>
          </p:nvSpPr>
          <p:spPr>
            <a:xfrm>
              <a:off x="285720" y="3571882"/>
              <a:ext cx="3500462" cy="231217"/>
            </a:xfrm>
            <a:prstGeom prst="rect">
              <a:avLst/>
            </a:prstGeom>
          </p:spPr>
          <p:txBody>
            <a:bodyPr wrap="square">
              <a:spAutoFit/>
            </a:bodyPr>
            <a:lstStyle/>
            <a:p>
              <a:pPr marL="475476" marR="0" lvl="0" indent="-475476" algn="l" defTabSz="914400" rtl="0" eaLnBrk="1" fontAlgn="auto" latinLnBrk="0" hangingPunct="1">
                <a:lnSpc>
                  <a:spcPct val="150000"/>
                </a:lnSpc>
                <a:spcBef>
                  <a:spcPts val="333"/>
                </a:spcBef>
                <a:spcAft>
                  <a:spcPts val="0"/>
                </a:spcAft>
                <a:buClrTx/>
                <a:buSzTx/>
                <a:buFont typeface="+mj-lt"/>
                <a:buAutoNum type="arabicPeriod"/>
                <a:tabLst/>
                <a:defRPr/>
              </a:pPr>
              <a:endParaRPr kumimoji="0" lang="ms-MY" sz="1067" b="0" i="0" u="none" strike="noStrike" kern="1200" cap="none" spc="0" normalizeH="0" baseline="0" noProof="0" dirty="0">
                <a:ln>
                  <a:noFill/>
                </a:ln>
                <a:solidFill>
                  <a:prstClr val="white"/>
                </a:solidFill>
                <a:effectLst/>
                <a:uLnTx/>
                <a:uFillTx/>
                <a:latin typeface="Open Sans Light" pitchFamily="34" charset="0"/>
                <a:ea typeface="Open Sans Light" pitchFamily="34" charset="0"/>
                <a:cs typeface="Open Sans Light" pitchFamily="34" charset="0"/>
              </a:endParaRPr>
            </a:p>
          </p:txBody>
        </p:sp>
      </p:grpSp>
      <p:sp>
        <p:nvSpPr>
          <p:cNvPr id="103" name="Rectangle 103"/>
          <p:cNvSpPr/>
          <p:nvPr/>
        </p:nvSpPr>
        <p:spPr>
          <a:xfrm>
            <a:off x="520698" y="4730961"/>
            <a:ext cx="7203064" cy="297454"/>
          </a:xfrm>
          <a:prstGeom prst="rect">
            <a:avLst/>
          </a:prstGeom>
        </p:spPr>
        <p:txBody>
          <a:bodyPr wrap="square">
            <a:spAutoFit/>
          </a:bodyPr>
          <a:lstStyle/>
          <a:p>
            <a:pPr lvl="0"/>
            <a:r>
              <a:rPr lang="en-US" sz="1333" dirty="0">
                <a:solidFill>
                  <a:prstClr val="white"/>
                </a:solidFill>
                <a:latin typeface="Calibri" panose="020F0502020204030204" pitchFamily="34" charset="0"/>
                <a:ea typeface="Open Sans Light" pitchFamily="34" charset="0"/>
                <a:cs typeface="Calibri" panose="020F0502020204030204" pitchFamily="34" charset="0"/>
              </a:rPr>
              <a:t>First noticeable signs of the condition is the appearance of a red dot at the back of their eyes.</a:t>
            </a:r>
            <a:endParaRPr kumimoji="0" lang="ms-MY" sz="1333" b="0" i="0"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4" name="Rectangle 103"/>
          <p:cNvSpPr/>
          <p:nvPr/>
        </p:nvSpPr>
        <p:spPr>
          <a:xfrm>
            <a:off x="520698" y="5136827"/>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After about eight month</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7" name="Rectangle 103"/>
          <p:cNvSpPr/>
          <p:nvPr/>
        </p:nvSpPr>
        <p:spPr>
          <a:xfrm>
            <a:off x="8025700" y="4429133"/>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Juvenile form</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11" name="Rectangle 43"/>
          <p:cNvSpPr/>
          <p:nvPr/>
        </p:nvSpPr>
        <p:spPr>
          <a:xfrm>
            <a:off x="9312896" y="4067088"/>
            <a:ext cx="1535998" cy="400110"/>
          </a:xfrm>
          <a:prstGeom prst="rect">
            <a:avLst/>
          </a:prstGeom>
        </p:spPr>
        <p:txBody>
          <a:bodyPr wrap="none">
            <a:spAutoFit/>
          </a:bodyPr>
          <a:lstStyle/>
          <a:p>
            <a:pPr lvl="0"/>
            <a:r>
              <a:rPr lang="en-US" sz="2000" dirty="0">
                <a:solidFill>
                  <a:prstClr val="white"/>
                </a:solidFill>
                <a:latin typeface="Open Sans" pitchFamily="34" charset="0"/>
                <a:ea typeface="Open Sans" pitchFamily="34" charset="0"/>
                <a:cs typeface="Open Sans" pitchFamily="34" charset="0"/>
              </a:rPr>
              <a:t>Rarer forms</a:t>
            </a:r>
          </a:p>
        </p:txBody>
      </p:sp>
      <p:sp>
        <p:nvSpPr>
          <p:cNvPr id="50" name="Oval 52">
            <a:extLst>
              <a:ext uri="{FF2B5EF4-FFF2-40B4-BE49-F238E27FC236}">
                <a16:creationId xmlns:a16="http://schemas.microsoft.com/office/drawing/2014/main" id="{899EE024-7D31-45C6-8AB0-F22C48DB9A79}"/>
              </a:ext>
            </a:extLst>
          </p:cNvPr>
          <p:cNvSpPr/>
          <p:nvPr/>
        </p:nvSpPr>
        <p:spPr>
          <a:xfrm>
            <a:off x="6998841" y="3693163"/>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4" name="矩形 3">
            <a:extLst>
              <a:ext uri="{FF2B5EF4-FFF2-40B4-BE49-F238E27FC236}">
                <a16:creationId xmlns:a16="http://schemas.microsoft.com/office/drawing/2014/main" id="{BB753001-34FD-4CA1-BA32-5F0532DE87E9}"/>
              </a:ext>
            </a:extLst>
          </p:cNvPr>
          <p:cNvSpPr/>
          <p:nvPr/>
        </p:nvSpPr>
        <p:spPr>
          <a:xfrm>
            <a:off x="520700" y="639882"/>
            <a:ext cx="6901403" cy="369332"/>
          </a:xfrm>
          <a:prstGeom prst="rect">
            <a:avLst/>
          </a:prstGeom>
        </p:spPr>
        <p:txBody>
          <a:bodyPr wrap="square" lIns="91440" tIns="45720" rIns="91440" bIns="45720" anchor="t">
            <a:spAutoFit/>
          </a:bodyPr>
          <a:lstStyle/>
          <a:p>
            <a:r>
              <a:rPr lang="en-US" altLang="zh-CN" b="1" noProof="1">
                <a:latin typeface="Times New Roman"/>
                <a:ea typeface="微软雅黑"/>
                <a:cs typeface="Times New Roman"/>
                <a:sym typeface="Arial" panose="020B0604020202020204" pitchFamily="34" charset="0"/>
              </a:rPr>
              <a:t>Two RNN Models</a:t>
            </a:r>
            <a:endParaRPr lang="zh-CN" altLang="en-US" b="1" dirty="0">
              <a:latin typeface="Times New Roman"/>
              <a:ea typeface="微软雅黑"/>
              <a:cs typeface="Times New Roman"/>
            </a:endParaRPr>
          </a:p>
        </p:txBody>
      </p:sp>
      <p:sp>
        <p:nvSpPr>
          <p:cNvPr id="5" name="Rectangle 33">
            <a:extLst>
              <a:ext uri="{FF2B5EF4-FFF2-40B4-BE49-F238E27FC236}">
                <a16:creationId xmlns:a16="http://schemas.microsoft.com/office/drawing/2014/main" id="{592D1121-1278-4A76-9E34-49221078AAE1}"/>
              </a:ext>
            </a:extLst>
          </p:cNvPr>
          <p:cNvSpPr/>
          <p:nvPr/>
        </p:nvSpPr>
        <p:spPr>
          <a:xfrm>
            <a:off x="552108" y="1145936"/>
            <a:ext cx="6947397" cy="646331"/>
          </a:xfrm>
          <a:prstGeom prst="rect">
            <a:avLst/>
          </a:prstGeom>
        </p:spPr>
        <p:txBody>
          <a:bodyPr wrap="square" lIns="91440" tIns="45720" rIns="91440" bIns="45720" anchor="t">
            <a:spAutoFit/>
          </a:bodyPr>
          <a:lstStyle/>
          <a:p>
            <a:pPr marL="285750" indent="-285750">
              <a:buFont typeface="Arial" panose="020B0604020202020204" pitchFamily="34" charset="0"/>
              <a:buChar char="•"/>
              <a:defRPr/>
            </a:pPr>
            <a:r>
              <a:rPr lang="en-US" altLang="zh-CN" b="1" dirty="0">
                <a:latin typeface="Open Sans Light"/>
                <a:ea typeface="Open Sans Light"/>
                <a:cs typeface="Open Sans Light"/>
              </a:rPr>
              <a:t>Embedding from scratch</a:t>
            </a:r>
            <a:endParaRPr lang="en-US" altLang="zh-CN" b="1" dirty="0">
              <a:latin typeface="Open Sans Light" pitchFamily="34" charset="0"/>
              <a:ea typeface="Open Sans Light" pitchFamily="34" charset="0"/>
              <a:cs typeface="Open Sans Light" pitchFamily="34" charset="0"/>
            </a:endParaRPr>
          </a:p>
          <a:p>
            <a:pPr marL="285750" indent="-285750">
              <a:buFont typeface="Arial" panose="020B0604020202020204" pitchFamily="34" charset="0"/>
              <a:buChar char="•"/>
              <a:defRPr/>
            </a:pPr>
            <a:r>
              <a:rPr lang="en-US" altLang="zh-CN" b="1" dirty="0">
                <a:latin typeface="Open Sans Light"/>
                <a:ea typeface="Open Sans Light"/>
                <a:cs typeface="Open Sans Light"/>
              </a:rPr>
              <a:t>Embedding from Glove(pre-trained)</a:t>
            </a:r>
          </a:p>
        </p:txBody>
      </p:sp>
      <p:sp>
        <p:nvSpPr>
          <p:cNvPr id="6" name="文本框 5">
            <a:extLst>
              <a:ext uri="{FF2B5EF4-FFF2-40B4-BE49-F238E27FC236}">
                <a16:creationId xmlns:a16="http://schemas.microsoft.com/office/drawing/2014/main" id="{8DE2C8C4-F636-4425-80B5-D325C8BD8EAD}"/>
              </a:ext>
            </a:extLst>
          </p:cNvPr>
          <p:cNvSpPr txBox="1"/>
          <p:nvPr/>
        </p:nvSpPr>
        <p:spPr>
          <a:xfrm>
            <a:off x="333375" y="1866900"/>
            <a:ext cx="5762625"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b="1" i="1">
                <a:ea typeface="等线"/>
              </a:rPr>
              <a:t>From scratch: </a:t>
            </a:r>
            <a:endParaRPr lang="zh-CN" altLang="en-US" b="1" i="1" dirty="0">
              <a:ea typeface="等线"/>
            </a:endParaRPr>
          </a:p>
          <a:p>
            <a:pPr marL="342900" indent="-342900">
              <a:buAutoNum type="arabicPeriod"/>
            </a:pPr>
            <a:r>
              <a:rPr lang="zh-CN" altLang="en-US">
                <a:ea typeface="等线"/>
              </a:rPr>
              <a:t>The tokenizer functions will </a:t>
            </a:r>
            <a:r>
              <a:rPr lang="zh-CN">
                <a:ea typeface="+mn-lt"/>
                <a:cs typeface="+mn-lt"/>
              </a:rPr>
              <a:t>maintain a dictionary of unique words that map each word to an index</a:t>
            </a:r>
            <a:r>
              <a:rPr lang="en-US" altLang="zh-CN" dirty="0">
                <a:ea typeface="+mn-lt"/>
                <a:cs typeface="+mn-lt"/>
              </a:rPr>
              <a:t>. </a:t>
            </a:r>
            <a:endParaRPr lang="zh-CN" altLang="en-US">
              <a:ea typeface="+mn-lt"/>
              <a:cs typeface="+mn-lt"/>
            </a:endParaRPr>
          </a:p>
          <a:p>
            <a:pPr marL="342900" indent="-342900">
              <a:buAutoNum type="arabicPeriod"/>
            </a:pPr>
            <a:r>
              <a:rPr lang="en-US" altLang="zh-CN" dirty="0">
                <a:ea typeface="+mn-lt"/>
                <a:cs typeface="+mn-lt"/>
              </a:rPr>
              <a:t>Then the </a:t>
            </a:r>
            <a:r>
              <a:rPr lang="en-US" altLang="zh-CN" dirty="0">
                <a:ea typeface="等线"/>
              </a:rPr>
              <a:t>Embedding layer will train and weight each word and refine itself.</a:t>
            </a:r>
            <a:endParaRPr lang="zh-CN" altLang="en-US">
              <a:ea typeface="等线"/>
            </a:endParaRPr>
          </a:p>
        </p:txBody>
      </p:sp>
      <p:sp>
        <p:nvSpPr>
          <p:cNvPr id="39" name="文本框 38">
            <a:extLst>
              <a:ext uri="{FF2B5EF4-FFF2-40B4-BE49-F238E27FC236}">
                <a16:creationId xmlns:a16="http://schemas.microsoft.com/office/drawing/2014/main" id="{02FE6F7D-3269-4196-9392-B4FFDB1FC682}"/>
              </a:ext>
            </a:extLst>
          </p:cNvPr>
          <p:cNvSpPr txBox="1"/>
          <p:nvPr/>
        </p:nvSpPr>
        <p:spPr>
          <a:xfrm>
            <a:off x="333375" y="3448050"/>
            <a:ext cx="570547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b="1" i="1">
                <a:ea typeface="等线"/>
              </a:rPr>
              <a:t>From Glove(pre-trained):</a:t>
            </a:r>
            <a:endParaRPr lang="zh-CN" altLang="en-US" sz="2000">
              <a:ea typeface="等线" panose="02010600030101010101" pitchFamily="2" charset="-122"/>
              <a:cs typeface="+mn-lt"/>
            </a:endParaRPr>
          </a:p>
          <a:p>
            <a:pPr marL="342900" indent="-342900">
              <a:buAutoNum type="arabicPeriod"/>
            </a:pPr>
            <a:r>
              <a:rPr lang="en-US" altLang="en-US" dirty="0">
                <a:ea typeface="+mn-lt"/>
                <a:cs typeface="+mn-lt"/>
              </a:rPr>
              <a:t>I</a:t>
            </a:r>
            <a:r>
              <a:rPr lang="zh-CN">
                <a:ea typeface="+mn-lt"/>
                <a:cs typeface="+mn-lt"/>
              </a:rPr>
              <a:t>mplementing the Glove pre-trained </a:t>
            </a:r>
            <a:r>
              <a:rPr lang="en-US" altLang="zh-CN" dirty="0">
                <a:ea typeface="+mn-lt"/>
                <a:cs typeface="+mn-lt"/>
              </a:rPr>
              <a:t>300-dimensional </a:t>
            </a:r>
            <a:r>
              <a:rPr lang="zh-CN">
                <a:ea typeface="+mn-lt"/>
                <a:cs typeface="+mn-lt"/>
              </a:rPr>
              <a:t>word vectors</a:t>
            </a:r>
            <a:r>
              <a:rPr lang="zh-CN" altLang="en-US">
                <a:ea typeface="+mn-lt"/>
                <a:cs typeface="+mn-lt"/>
              </a:rPr>
              <a:t> from Glove official website.  </a:t>
            </a:r>
            <a:endParaRPr lang="zh-CN" dirty="0">
              <a:ea typeface="+mn-lt"/>
              <a:cs typeface="+mn-lt"/>
            </a:endParaRPr>
          </a:p>
          <a:p>
            <a:pPr marL="342900" indent="-342900">
              <a:buAutoNum type="arabicPeriod"/>
            </a:pPr>
            <a:r>
              <a:rPr lang="en-US" altLang="zh-CN" dirty="0">
                <a:ea typeface="+mn-lt"/>
                <a:cs typeface="+mn-lt"/>
              </a:rPr>
              <a:t>enumerating all unique words from tokenization layer</a:t>
            </a:r>
            <a:endParaRPr lang="zh-CN" altLang="en-US" dirty="0">
              <a:ea typeface="+mn-lt"/>
              <a:cs typeface="+mn-lt"/>
            </a:endParaRPr>
          </a:p>
          <a:p>
            <a:pPr marL="342900" indent="-342900">
              <a:buAutoNum type="arabicPeriod"/>
            </a:pPr>
            <a:r>
              <a:rPr lang="en-US" dirty="0">
                <a:ea typeface="+mn-lt"/>
                <a:cs typeface="+mn-lt"/>
              </a:rPr>
              <a:t>locating the embedding weight vector from the loaded Glove embedding</a:t>
            </a:r>
            <a:endParaRPr lang="en-US" altLang="zh-CN" dirty="0">
              <a:ea typeface="+mn-lt"/>
              <a:cs typeface="+mn-lt"/>
            </a:endParaRPr>
          </a:p>
          <a:p>
            <a:pPr marL="342900" indent="-342900">
              <a:buAutoNum type="arabicPeriod"/>
            </a:pPr>
            <a:r>
              <a:rPr lang="zh-CN" altLang="en-US">
                <a:ea typeface="+mn-lt"/>
                <a:cs typeface="+mn-lt"/>
              </a:rPr>
              <a:t>The Embedding layer will train based on embedding matrix but it is unchangable.</a:t>
            </a:r>
            <a:endParaRPr lang="zh-CN">
              <a:ea typeface="等线"/>
            </a:endParaRPr>
          </a:p>
        </p:txBody>
      </p:sp>
      <p:sp>
        <p:nvSpPr>
          <p:cNvPr id="8" name="文本框 7">
            <a:extLst>
              <a:ext uri="{FF2B5EF4-FFF2-40B4-BE49-F238E27FC236}">
                <a16:creationId xmlns:a16="http://schemas.microsoft.com/office/drawing/2014/main" id="{351888FB-BCAF-4E10-8798-C298F17514BA}"/>
              </a:ext>
            </a:extLst>
          </p:cNvPr>
          <p:cNvSpPr txBox="1"/>
          <p:nvPr/>
        </p:nvSpPr>
        <p:spPr>
          <a:xfrm>
            <a:off x="6096000" y="4200525"/>
            <a:ext cx="60102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mn-lt"/>
                <a:cs typeface="+mn-lt"/>
              </a:rPr>
              <a:t>Here is the example of pre-trained word vectors:</a:t>
            </a:r>
            <a:endParaRPr lang="zh-CN" altLang="en-US" dirty="0">
              <a:ea typeface="+mn-lt"/>
              <a:cs typeface="+mn-lt"/>
            </a:endParaRPr>
          </a:p>
          <a:p>
            <a:r>
              <a:rPr lang="en-US" altLang="zh-CN" dirty="0">
                <a:ea typeface="+mn-lt"/>
                <a:cs typeface="+mn-lt"/>
              </a:rPr>
              <a:t>#To show </a:t>
            </a:r>
            <a:r>
              <a:rPr lang="zh-CN">
                <a:ea typeface="+mn-lt"/>
                <a:cs typeface="+mn-lt"/>
              </a:rPr>
              <a:t>King- Man + Woman = Queen</a:t>
            </a:r>
            <a:endParaRPr lang="zh-CN"/>
          </a:p>
          <a:p>
            <a:r>
              <a:rPr lang="zh-CN">
                <a:ea typeface="+mn-lt"/>
                <a:cs typeface="+mn-lt"/>
              </a:rPr>
              <a:t>w2v.most_similar(['king','woman'],negative=['man'],topn=1)</a:t>
            </a:r>
            <a:br>
              <a:rPr lang="zh-CN" dirty="0">
                <a:ea typeface="+mn-lt"/>
                <a:cs typeface="+mn-lt"/>
              </a:rPr>
            </a:br>
            <a:r>
              <a:rPr lang="zh-CN">
                <a:ea typeface="+mn-lt"/>
                <a:cs typeface="+mn-lt"/>
              </a:rPr>
              <a:t># Output: [('queen', 0.6713277101516724)]</a:t>
            </a:r>
            <a:endParaRPr lang="zh-CN">
              <a:ea typeface="等线"/>
            </a:endParaRPr>
          </a:p>
        </p:txBody>
      </p:sp>
      <p:pic>
        <p:nvPicPr>
          <p:cNvPr id="2" name="图片 2" descr="图示&#10;&#10;已自动生成说明">
            <a:extLst>
              <a:ext uri="{FF2B5EF4-FFF2-40B4-BE49-F238E27FC236}">
                <a16:creationId xmlns:a16="http://schemas.microsoft.com/office/drawing/2014/main" id="{313C5A24-D746-47FA-A877-14D61EAE3997}"/>
              </a:ext>
            </a:extLst>
          </p:cNvPr>
          <p:cNvPicPr>
            <a:picLocks noChangeAspect="1"/>
          </p:cNvPicPr>
          <p:nvPr/>
        </p:nvPicPr>
        <p:blipFill>
          <a:blip r:embed="rId3"/>
          <a:stretch>
            <a:fillRect/>
          </a:stretch>
        </p:blipFill>
        <p:spPr>
          <a:xfrm>
            <a:off x="5953125" y="727825"/>
            <a:ext cx="5505450" cy="3106825"/>
          </a:xfrm>
          <a:prstGeom prst="rect">
            <a:avLst/>
          </a:prstGeom>
        </p:spPr>
      </p:pic>
      <p:grpSp>
        <p:nvGrpSpPr>
          <p:cNvPr id="23" name="组合 1">
            <a:extLst>
              <a:ext uri="{FF2B5EF4-FFF2-40B4-BE49-F238E27FC236}">
                <a16:creationId xmlns:a16="http://schemas.microsoft.com/office/drawing/2014/main" id="{5376708B-EB08-434F-8F93-89889CA47C2D}"/>
              </a:ext>
            </a:extLst>
          </p:cNvPr>
          <p:cNvGrpSpPr>
            <a:grpSpLocks/>
          </p:cNvGrpSpPr>
          <p:nvPr/>
        </p:nvGrpSpPr>
        <p:grpSpPr bwMode="auto">
          <a:xfrm rot="5400000">
            <a:off x="6044260" y="586722"/>
            <a:ext cx="100447" cy="12195033"/>
            <a:chOff x="0" y="0"/>
            <a:chExt cx="105725" cy="721610"/>
          </a:xfrm>
        </p:grpSpPr>
        <p:sp>
          <p:nvSpPr>
            <p:cNvPr id="24" name="矩形 4">
              <a:extLst>
                <a:ext uri="{FF2B5EF4-FFF2-40B4-BE49-F238E27FC236}">
                  <a16:creationId xmlns:a16="http://schemas.microsoft.com/office/drawing/2014/main" id="{760E2992-4308-47B6-A757-61CD7C4A7222}"/>
                </a:ext>
              </a:extLst>
            </p:cNvPr>
            <p:cNvSpPr>
              <a:spLocks noChangeArrowheads="1"/>
            </p:cNvSpPr>
            <p:nvPr/>
          </p:nvSpPr>
          <p:spPr bwMode="auto">
            <a:xfrm>
              <a:off x="0"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25" name="矩形 5">
              <a:extLst>
                <a:ext uri="{FF2B5EF4-FFF2-40B4-BE49-F238E27FC236}">
                  <a16:creationId xmlns:a16="http://schemas.microsoft.com/office/drawing/2014/main" id="{29D74DDB-4544-4E31-9D46-724B061B7E4A}"/>
                </a:ext>
              </a:extLst>
            </p:cNvPr>
            <p:cNvSpPr>
              <a:spLocks noChangeArrowheads="1"/>
            </p:cNvSpPr>
            <p:nvPr/>
          </p:nvSpPr>
          <p:spPr bwMode="auto">
            <a:xfrm>
              <a:off x="60006"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grpSp>
    </p:spTree>
    <p:extLst>
      <p:ext uri="{BB962C8B-B14F-4D97-AF65-F5344CB8AC3E}">
        <p14:creationId xmlns:p14="http://schemas.microsoft.com/office/powerpoint/2010/main" val="258106962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slide(fromBottom)">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
          <p:cNvGrpSpPr>
            <a:grpSpLocks/>
          </p:cNvGrpSpPr>
          <p:nvPr/>
        </p:nvGrpSpPr>
        <p:grpSpPr bwMode="auto">
          <a:xfrm>
            <a:off x="280988" y="0"/>
            <a:ext cx="106362" cy="720725"/>
            <a:chOff x="0" y="0"/>
            <a:chExt cx="105725" cy="721610"/>
          </a:xfrm>
          <a:solidFill>
            <a:srgbClr val="34BA89"/>
          </a:solidFill>
        </p:grpSpPr>
        <p:sp>
          <p:nvSpPr>
            <p:cNvPr id="33"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34"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35" name="TextBox 6"/>
          <p:cNvSpPr>
            <a:spLocks noChangeArrowheads="1"/>
          </p:cNvSpPr>
          <p:nvPr/>
        </p:nvSpPr>
        <p:spPr bwMode="auto">
          <a:xfrm>
            <a:off x="476248" y="176116"/>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defRPr/>
            </a:pPr>
            <a:r>
              <a:rPr lang="en-US" altLang="zh-CN" sz="2000" dirty="0">
                <a:solidFill>
                  <a:srgbClr val="262626"/>
                </a:solidFill>
                <a:latin typeface="Impact"/>
                <a:ea typeface="微软雅黑"/>
                <a:sym typeface="Impact" panose="020B0806030902050204" pitchFamily="34" charset="0"/>
              </a:rPr>
              <a:t>RNN layers</a:t>
            </a:r>
            <a:endPar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7"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nvGrpSpPr>
          <p:cNvPr id="83" name="Group 67"/>
          <p:cNvGrpSpPr/>
          <p:nvPr/>
        </p:nvGrpSpPr>
        <p:grpSpPr>
          <a:xfrm>
            <a:off x="520700" y="4204811"/>
            <a:ext cx="4667283" cy="784543"/>
            <a:chOff x="285720" y="3214692"/>
            <a:chExt cx="3500462" cy="588407"/>
          </a:xfrm>
        </p:grpSpPr>
        <p:sp>
          <p:nvSpPr>
            <p:cNvPr id="84" name="Rectangle 43"/>
            <p:cNvSpPr/>
            <p:nvPr/>
          </p:nvSpPr>
          <p:spPr>
            <a:xfrm>
              <a:off x="285720" y="3214692"/>
              <a:ext cx="1320313" cy="369332"/>
            </a:xfrm>
            <a:prstGeom prst="rect">
              <a:avLst/>
            </a:prstGeom>
          </p:spPr>
          <p:txBody>
            <a:bodyPr wrap="none">
              <a:spAutoFit/>
            </a:bodyPr>
            <a:lstStyle/>
            <a:p>
              <a:pPr lvl="0"/>
              <a:r>
                <a:rPr lang="en-US" sz="2600" dirty="0">
                  <a:solidFill>
                    <a:prstClr val="white"/>
                  </a:solidFill>
                  <a:latin typeface="Open Sans" pitchFamily="34" charset="0"/>
                  <a:ea typeface="Open Sans" pitchFamily="34" charset="0"/>
                  <a:cs typeface="Open Sans" pitchFamily="34" charset="0"/>
                </a:rPr>
                <a:t>Symptoms</a:t>
              </a:r>
            </a:p>
          </p:txBody>
        </p:sp>
        <p:sp>
          <p:nvSpPr>
            <p:cNvPr id="85" name="Rectangle 44"/>
            <p:cNvSpPr/>
            <p:nvPr/>
          </p:nvSpPr>
          <p:spPr>
            <a:xfrm>
              <a:off x="285720" y="3571882"/>
              <a:ext cx="3500462" cy="231217"/>
            </a:xfrm>
            <a:prstGeom prst="rect">
              <a:avLst/>
            </a:prstGeom>
          </p:spPr>
          <p:txBody>
            <a:bodyPr wrap="square">
              <a:spAutoFit/>
            </a:bodyPr>
            <a:lstStyle/>
            <a:p>
              <a:pPr marL="475476" marR="0" lvl="0" indent="-475476" algn="l" defTabSz="914400" rtl="0" eaLnBrk="1" fontAlgn="auto" latinLnBrk="0" hangingPunct="1">
                <a:lnSpc>
                  <a:spcPct val="150000"/>
                </a:lnSpc>
                <a:spcBef>
                  <a:spcPts val="333"/>
                </a:spcBef>
                <a:spcAft>
                  <a:spcPts val="0"/>
                </a:spcAft>
                <a:buClrTx/>
                <a:buSzTx/>
                <a:buFont typeface="+mj-lt"/>
                <a:buAutoNum type="arabicPeriod"/>
                <a:tabLst/>
                <a:defRPr/>
              </a:pPr>
              <a:endParaRPr kumimoji="0" lang="ms-MY" sz="1067" b="0" i="0" u="none" strike="noStrike" kern="1200" cap="none" spc="0" normalizeH="0" baseline="0" noProof="0" dirty="0">
                <a:ln>
                  <a:noFill/>
                </a:ln>
                <a:solidFill>
                  <a:prstClr val="white"/>
                </a:solidFill>
                <a:effectLst/>
                <a:uLnTx/>
                <a:uFillTx/>
                <a:latin typeface="Open Sans Light" pitchFamily="34" charset="0"/>
                <a:ea typeface="Open Sans Light" pitchFamily="34" charset="0"/>
                <a:cs typeface="Open Sans Light" pitchFamily="34" charset="0"/>
              </a:endParaRPr>
            </a:p>
          </p:txBody>
        </p:sp>
      </p:grpSp>
      <p:sp>
        <p:nvSpPr>
          <p:cNvPr id="103" name="Rectangle 103"/>
          <p:cNvSpPr/>
          <p:nvPr/>
        </p:nvSpPr>
        <p:spPr>
          <a:xfrm>
            <a:off x="520698" y="4730961"/>
            <a:ext cx="7203064" cy="297454"/>
          </a:xfrm>
          <a:prstGeom prst="rect">
            <a:avLst/>
          </a:prstGeom>
        </p:spPr>
        <p:txBody>
          <a:bodyPr wrap="square">
            <a:spAutoFit/>
          </a:bodyPr>
          <a:lstStyle/>
          <a:p>
            <a:pPr lvl="0"/>
            <a:r>
              <a:rPr lang="en-US" sz="1333" dirty="0">
                <a:solidFill>
                  <a:prstClr val="white"/>
                </a:solidFill>
                <a:latin typeface="Calibri" panose="020F0502020204030204" pitchFamily="34" charset="0"/>
                <a:ea typeface="Open Sans Light" pitchFamily="34" charset="0"/>
                <a:cs typeface="Calibri" panose="020F0502020204030204" pitchFamily="34" charset="0"/>
              </a:rPr>
              <a:t>First noticeable signs of the condition is the appearance of a red dot at the back of their eyes.</a:t>
            </a:r>
            <a:endParaRPr kumimoji="0" lang="ms-MY" sz="1333" b="0" i="0"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4" name="Rectangle 103"/>
          <p:cNvSpPr/>
          <p:nvPr/>
        </p:nvSpPr>
        <p:spPr>
          <a:xfrm>
            <a:off x="520698" y="5136827"/>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After about eight month</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7" name="Rectangle 103"/>
          <p:cNvSpPr/>
          <p:nvPr/>
        </p:nvSpPr>
        <p:spPr>
          <a:xfrm>
            <a:off x="8025700" y="4429133"/>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Juvenile form</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11" name="Rectangle 43"/>
          <p:cNvSpPr/>
          <p:nvPr/>
        </p:nvSpPr>
        <p:spPr>
          <a:xfrm>
            <a:off x="9312896" y="4067088"/>
            <a:ext cx="1535998" cy="400110"/>
          </a:xfrm>
          <a:prstGeom prst="rect">
            <a:avLst/>
          </a:prstGeom>
        </p:spPr>
        <p:txBody>
          <a:bodyPr wrap="none">
            <a:spAutoFit/>
          </a:bodyPr>
          <a:lstStyle/>
          <a:p>
            <a:pPr lvl="0"/>
            <a:r>
              <a:rPr lang="en-US" sz="2000" dirty="0">
                <a:solidFill>
                  <a:prstClr val="white"/>
                </a:solidFill>
                <a:latin typeface="Open Sans" pitchFamily="34" charset="0"/>
                <a:ea typeface="Open Sans" pitchFamily="34" charset="0"/>
                <a:cs typeface="Open Sans" pitchFamily="34" charset="0"/>
              </a:rPr>
              <a:t>Rarer forms</a:t>
            </a:r>
          </a:p>
        </p:txBody>
      </p:sp>
      <p:sp>
        <p:nvSpPr>
          <p:cNvPr id="50" name="Oval 52">
            <a:extLst>
              <a:ext uri="{FF2B5EF4-FFF2-40B4-BE49-F238E27FC236}">
                <a16:creationId xmlns:a16="http://schemas.microsoft.com/office/drawing/2014/main" id="{899EE024-7D31-45C6-8AB0-F22C48DB9A79}"/>
              </a:ext>
            </a:extLst>
          </p:cNvPr>
          <p:cNvSpPr/>
          <p:nvPr/>
        </p:nvSpPr>
        <p:spPr>
          <a:xfrm>
            <a:off x="6998841" y="3693163"/>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4" name="矩形 3">
            <a:extLst>
              <a:ext uri="{FF2B5EF4-FFF2-40B4-BE49-F238E27FC236}">
                <a16:creationId xmlns:a16="http://schemas.microsoft.com/office/drawing/2014/main" id="{BB753001-34FD-4CA1-BA32-5F0532DE87E9}"/>
              </a:ext>
            </a:extLst>
          </p:cNvPr>
          <p:cNvSpPr/>
          <p:nvPr/>
        </p:nvSpPr>
        <p:spPr>
          <a:xfrm>
            <a:off x="520700" y="639882"/>
            <a:ext cx="6901403" cy="369332"/>
          </a:xfrm>
          <a:prstGeom prst="rect">
            <a:avLst/>
          </a:prstGeom>
        </p:spPr>
        <p:txBody>
          <a:bodyPr wrap="square" lIns="91440" tIns="45720" rIns="91440" bIns="45720" anchor="t">
            <a:spAutoFit/>
          </a:bodyPr>
          <a:lstStyle/>
          <a:p>
            <a:r>
              <a:rPr lang="en-US" altLang="zh-CN" b="1" noProof="1">
                <a:latin typeface="Times New Roman"/>
                <a:ea typeface="微软雅黑"/>
                <a:cs typeface="Times New Roman"/>
                <a:sym typeface="Arial" panose="020B0604020202020204" pitchFamily="34" charset="0"/>
              </a:rPr>
              <a:t>Bidirectional GRU layer</a:t>
            </a:r>
            <a:endParaRPr lang="zh-CN" altLang="en-US" b="1" dirty="0">
              <a:latin typeface="Times New Roman"/>
              <a:ea typeface="微软雅黑"/>
              <a:cs typeface="Times New Roman"/>
            </a:endParaRPr>
          </a:p>
        </p:txBody>
      </p:sp>
      <p:pic>
        <p:nvPicPr>
          <p:cNvPr id="2" name="图片 2" descr="图示&#10;&#10;已自动生成说明">
            <a:extLst>
              <a:ext uri="{FF2B5EF4-FFF2-40B4-BE49-F238E27FC236}">
                <a16:creationId xmlns:a16="http://schemas.microsoft.com/office/drawing/2014/main" id="{18B0A840-5B45-4E0A-90FD-09BBC0B5804C}"/>
              </a:ext>
            </a:extLst>
          </p:cNvPr>
          <p:cNvPicPr>
            <a:picLocks noChangeAspect="1"/>
          </p:cNvPicPr>
          <p:nvPr/>
        </p:nvPicPr>
        <p:blipFill>
          <a:blip r:embed="rId3"/>
          <a:stretch>
            <a:fillRect/>
          </a:stretch>
        </p:blipFill>
        <p:spPr>
          <a:xfrm>
            <a:off x="5972175" y="5022850"/>
            <a:ext cx="5962650" cy="1765300"/>
          </a:xfrm>
          <a:prstGeom prst="rect">
            <a:avLst/>
          </a:prstGeom>
        </p:spPr>
      </p:pic>
      <p:sp>
        <p:nvSpPr>
          <p:cNvPr id="7" name="文本框 6">
            <a:extLst>
              <a:ext uri="{FF2B5EF4-FFF2-40B4-BE49-F238E27FC236}">
                <a16:creationId xmlns:a16="http://schemas.microsoft.com/office/drawing/2014/main" id="{2FCE40FD-E622-4AA9-8DED-2F3D9AD02DAF}"/>
              </a:ext>
            </a:extLst>
          </p:cNvPr>
          <p:cNvSpPr txBox="1"/>
          <p:nvPr/>
        </p:nvSpPr>
        <p:spPr>
          <a:xfrm>
            <a:off x="523875" y="1495425"/>
            <a:ext cx="108966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ea typeface="+mn-lt"/>
                <a:cs typeface="+mn-lt"/>
              </a:rPr>
              <a:t>for some of the sentences, the context information is at the end of the sentence. Without the context info, ambiguity might arise. </a:t>
            </a:r>
          </a:p>
          <a:p>
            <a:r>
              <a:rPr lang="en-US" altLang="zh-CN" dirty="0" err="1">
                <a:ea typeface="等线"/>
              </a:rPr>
              <a:t>Eg.</a:t>
            </a:r>
            <a:r>
              <a:rPr lang="en-US" altLang="zh-CN" dirty="0">
                <a:ea typeface="等线"/>
              </a:rPr>
              <a:t> </a:t>
            </a:r>
            <a:r>
              <a:rPr lang="en-US" dirty="0">
                <a:ea typeface="+mn-lt"/>
                <a:cs typeface="+mn-lt"/>
              </a:rPr>
              <a:t>A: The experts </a:t>
            </a:r>
            <a:r>
              <a:rPr lang="en-US" dirty="0">
                <a:solidFill>
                  <a:srgbClr val="FF0000"/>
                </a:solidFill>
                <a:ea typeface="+mn-lt"/>
                <a:cs typeface="+mn-lt"/>
              </a:rPr>
              <a:t>project</a:t>
            </a:r>
            <a:r>
              <a:rPr lang="en-US" dirty="0">
                <a:ea typeface="+mn-lt"/>
                <a:cs typeface="+mn-lt"/>
              </a:rPr>
              <a:t> a 5% consumer price increase for the entire year. </a:t>
            </a:r>
          </a:p>
          <a:p>
            <a:r>
              <a:rPr lang="en-US" dirty="0">
                <a:ea typeface="+mn-lt"/>
                <a:cs typeface="+mn-lt"/>
              </a:rPr>
              <a:t>      B: He just hasn't been able to </a:t>
            </a:r>
            <a:r>
              <a:rPr lang="en-US" dirty="0">
                <a:solidFill>
                  <a:srgbClr val="FF0000"/>
                </a:solidFill>
                <a:ea typeface="+mn-lt"/>
                <a:cs typeface="+mn-lt"/>
              </a:rPr>
              <a:t>project</a:t>
            </a:r>
            <a:r>
              <a:rPr lang="en-US" dirty="0">
                <a:ea typeface="+mn-lt"/>
                <a:cs typeface="+mn-lt"/>
              </a:rPr>
              <a:t> himself as the strong leader.</a:t>
            </a:r>
          </a:p>
          <a:p>
            <a:r>
              <a:rPr lang="en-US" dirty="0">
                <a:ea typeface="等线"/>
              </a:rPr>
              <a:t>      While project in verb means </a:t>
            </a:r>
            <a:r>
              <a:rPr lang="en-US" dirty="0">
                <a:ea typeface="+mn-lt"/>
                <a:cs typeface="+mn-lt"/>
              </a:rPr>
              <a:t>something is planned or expected/someone tries to make people see them in that way</a:t>
            </a:r>
            <a:endParaRPr lang="en-US" dirty="0">
              <a:ea typeface="等线"/>
            </a:endParaRPr>
          </a:p>
          <a:p>
            <a:endParaRPr lang="en-US" altLang="zh-CN" dirty="0">
              <a:ea typeface="等线"/>
            </a:endParaRPr>
          </a:p>
          <a:p>
            <a:endParaRPr lang="zh-CN" altLang="en-US" dirty="0">
              <a:ea typeface="等线"/>
            </a:endParaRPr>
          </a:p>
        </p:txBody>
      </p:sp>
      <p:sp>
        <p:nvSpPr>
          <p:cNvPr id="24" name="矩形 23">
            <a:extLst>
              <a:ext uri="{FF2B5EF4-FFF2-40B4-BE49-F238E27FC236}">
                <a16:creationId xmlns:a16="http://schemas.microsoft.com/office/drawing/2014/main" id="{A9F8A90E-C1A5-4A3C-AF1E-0402FD29DF6D}"/>
              </a:ext>
            </a:extLst>
          </p:cNvPr>
          <p:cNvSpPr/>
          <p:nvPr/>
        </p:nvSpPr>
        <p:spPr>
          <a:xfrm>
            <a:off x="520700" y="1192331"/>
            <a:ext cx="6901403" cy="369332"/>
          </a:xfrm>
          <a:prstGeom prst="rect">
            <a:avLst/>
          </a:prstGeom>
        </p:spPr>
        <p:txBody>
          <a:bodyPr wrap="square" lIns="91440" tIns="45720" rIns="91440" bIns="45720" anchor="t">
            <a:spAutoFit/>
          </a:bodyPr>
          <a:lstStyle/>
          <a:p>
            <a:r>
              <a:rPr lang="en-US" altLang="zh-CN" b="1" noProof="1">
                <a:latin typeface="Times New Roman"/>
                <a:ea typeface="微软雅黑"/>
                <a:cs typeface="Times New Roman"/>
                <a:sym typeface="Arial" panose="020B0604020202020204" pitchFamily="34" charset="0"/>
              </a:rPr>
              <a:t>Bidirectional </a:t>
            </a:r>
            <a:endParaRPr lang="zh-CN" altLang="en-US" b="1" dirty="0">
              <a:latin typeface="Times New Roman"/>
              <a:ea typeface="微软雅黑"/>
              <a:cs typeface="Times New Roman"/>
            </a:endParaRPr>
          </a:p>
        </p:txBody>
      </p:sp>
      <p:sp>
        <p:nvSpPr>
          <p:cNvPr id="25" name="矩形 24">
            <a:extLst>
              <a:ext uri="{FF2B5EF4-FFF2-40B4-BE49-F238E27FC236}">
                <a16:creationId xmlns:a16="http://schemas.microsoft.com/office/drawing/2014/main" id="{BCF1F315-09DE-47DE-A1BB-FFF6355351FF}"/>
              </a:ext>
            </a:extLst>
          </p:cNvPr>
          <p:cNvSpPr/>
          <p:nvPr/>
        </p:nvSpPr>
        <p:spPr>
          <a:xfrm>
            <a:off x="520700" y="3144956"/>
            <a:ext cx="6901403" cy="369332"/>
          </a:xfrm>
          <a:prstGeom prst="rect">
            <a:avLst/>
          </a:prstGeom>
        </p:spPr>
        <p:txBody>
          <a:bodyPr wrap="square" lIns="91440" tIns="45720" rIns="91440" bIns="45720" anchor="t">
            <a:spAutoFit/>
          </a:bodyPr>
          <a:lstStyle/>
          <a:p>
            <a:r>
              <a:rPr lang="en-US" altLang="zh-CN" b="1" noProof="1">
                <a:latin typeface="Times New Roman"/>
                <a:ea typeface="微软雅黑"/>
                <a:cs typeface="Times New Roman"/>
                <a:sym typeface="Arial" panose="020B0604020202020204" pitchFamily="34" charset="0"/>
              </a:rPr>
              <a:t>GRU</a:t>
            </a:r>
            <a:endParaRPr lang="zh-CN" altLang="en-US" b="1" dirty="0">
              <a:latin typeface="Times New Roman"/>
              <a:ea typeface="微软雅黑"/>
              <a:cs typeface="Times New Roman"/>
            </a:endParaRPr>
          </a:p>
        </p:txBody>
      </p:sp>
      <p:sp>
        <p:nvSpPr>
          <p:cNvPr id="26" name="文本框 25">
            <a:extLst>
              <a:ext uri="{FF2B5EF4-FFF2-40B4-BE49-F238E27FC236}">
                <a16:creationId xmlns:a16="http://schemas.microsoft.com/office/drawing/2014/main" id="{AEEA5CE3-53A8-47AA-A933-59E76A2B9B77}"/>
              </a:ext>
            </a:extLst>
          </p:cNvPr>
          <p:cNvSpPr txBox="1"/>
          <p:nvPr/>
        </p:nvSpPr>
        <p:spPr>
          <a:xfrm>
            <a:off x="523874" y="3428999"/>
            <a:ext cx="108966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ea typeface="+mn-lt"/>
                <a:cs typeface="+mn-lt"/>
              </a:rPr>
              <a:t>GRU</a:t>
            </a:r>
            <a:r>
              <a:rPr lang="zh-CN">
                <a:ea typeface="+mn-lt"/>
                <a:cs typeface="+mn-lt"/>
              </a:rPr>
              <a:t> so</a:t>
            </a:r>
            <a:r>
              <a:rPr lang="en-US" altLang="zh-CN" dirty="0">
                <a:ea typeface="+mn-lt"/>
                <a:cs typeface="+mn-lt"/>
              </a:rPr>
              <a:t>lv</a:t>
            </a:r>
            <a:r>
              <a:rPr lang="zh-CN">
                <a:ea typeface="+mn-lt"/>
                <a:cs typeface="+mn-lt"/>
              </a:rPr>
              <a:t>e the </a:t>
            </a:r>
            <a:r>
              <a:rPr lang="en-US" altLang="zh-CN" dirty="0">
                <a:ea typeface="+mn-lt"/>
                <a:cs typeface="+mn-lt"/>
              </a:rPr>
              <a:t>gradient </a:t>
            </a:r>
            <a:r>
              <a:rPr lang="en-US" altLang="zh-CN" dirty="0" err="1">
                <a:ea typeface="+mn-lt"/>
                <a:cs typeface="+mn-lt"/>
              </a:rPr>
              <a:t>vaninshing</a:t>
            </a:r>
            <a:r>
              <a:rPr lang="en-US" altLang="zh-CN" dirty="0">
                <a:ea typeface="+mn-lt"/>
                <a:cs typeface="+mn-lt"/>
              </a:rPr>
              <a:t>/explosion</a:t>
            </a:r>
            <a:r>
              <a:rPr lang="zh-CN" dirty="0">
                <a:ea typeface="+mn-lt"/>
                <a:cs typeface="+mn-lt"/>
              </a:rPr>
              <a:t> </a:t>
            </a:r>
            <a:r>
              <a:rPr lang="en-US" altLang="zh-CN" dirty="0">
                <a:ea typeface="+mn-lt"/>
                <a:cs typeface="+mn-lt"/>
              </a:rPr>
              <a:t>problem</a:t>
            </a:r>
            <a:r>
              <a:rPr lang="zh-CN" dirty="0">
                <a:ea typeface="+mn-lt"/>
                <a:cs typeface="+mn-lt"/>
              </a:rPr>
              <a:t> </a:t>
            </a:r>
            <a:r>
              <a:rPr lang="en-US" altLang="zh-CN" dirty="0">
                <a:ea typeface="+mn-lt"/>
                <a:cs typeface="+mn-lt"/>
              </a:rPr>
              <a:t>u</a:t>
            </a:r>
            <a:r>
              <a:rPr lang="zh-CN">
                <a:ea typeface="+mn-lt"/>
                <a:cs typeface="+mn-lt"/>
              </a:rPr>
              <a:t>s</a:t>
            </a:r>
            <a:r>
              <a:rPr lang="en-US" altLang="zh-CN" dirty="0" err="1">
                <a:ea typeface="+mn-lt"/>
                <a:cs typeface="+mn-lt"/>
              </a:rPr>
              <a:t>ing</a:t>
            </a:r>
            <a:r>
              <a:rPr lang="zh-CN" dirty="0">
                <a:ea typeface="+mn-lt"/>
                <a:cs typeface="+mn-lt"/>
              </a:rPr>
              <a:t> </a:t>
            </a:r>
            <a:r>
              <a:rPr lang="en-US" altLang="zh-CN" dirty="0">
                <a:ea typeface="+mn-lt"/>
                <a:cs typeface="+mn-lt"/>
              </a:rPr>
              <a:t>a</a:t>
            </a:r>
            <a:r>
              <a:rPr lang="zh-CN" dirty="0">
                <a:ea typeface="+mn-lt"/>
                <a:cs typeface="+mn-lt"/>
              </a:rPr>
              <a:t> </a:t>
            </a:r>
            <a:r>
              <a:rPr lang="en-US" altLang="zh-CN" dirty="0" err="1">
                <a:ea typeface="+mn-lt"/>
                <a:cs typeface="+mn-lt"/>
              </a:rPr>
              <a:t>uniqu</a:t>
            </a:r>
            <a:r>
              <a:rPr lang="zh-CN">
                <a:ea typeface="+mn-lt"/>
                <a:cs typeface="+mn-lt"/>
              </a:rPr>
              <a:t>e </a:t>
            </a:r>
            <a:r>
              <a:rPr lang="en-US" altLang="zh-CN" dirty="0" err="1">
                <a:ea typeface="+mn-lt"/>
                <a:cs typeface="+mn-lt"/>
              </a:rPr>
              <a:t>addi</a:t>
            </a:r>
            <a:r>
              <a:rPr lang="zh-CN">
                <a:ea typeface="+mn-lt"/>
                <a:cs typeface="+mn-lt"/>
              </a:rPr>
              <a:t>t</a:t>
            </a:r>
            <a:r>
              <a:rPr lang="en-US" altLang="zh-CN" dirty="0" err="1">
                <a:ea typeface="+mn-lt"/>
                <a:cs typeface="+mn-lt"/>
              </a:rPr>
              <a:t>ive</a:t>
            </a:r>
            <a:r>
              <a:rPr lang="zh-CN" dirty="0">
                <a:ea typeface="+mn-lt"/>
                <a:cs typeface="+mn-lt"/>
              </a:rPr>
              <a:t> </a:t>
            </a:r>
            <a:r>
              <a:rPr lang="en-US" altLang="zh-CN" dirty="0" err="1">
                <a:ea typeface="+mn-lt"/>
                <a:cs typeface="+mn-lt"/>
              </a:rPr>
              <a:t>gradi</a:t>
            </a:r>
            <a:r>
              <a:rPr lang="zh-CN">
                <a:ea typeface="+mn-lt"/>
                <a:cs typeface="+mn-lt"/>
              </a:rPr>
              <a:t>en</a:t>
            </a:r>
            <a:r>
              <a:rPr lang="en-US" altLang="zh-CN" dirty="0">
                <a:ea typeface="+mn-lt"/>
                <a:cs typeface="+mn-lt"/>
              </a:rPr>
              <a:t>t</a:t>
            </a:r>
            <a:r>
              <a:rPr lang="zh-CN">
                <a:ea typeface="+mn-lt"/>
                <a:cs typeface="+mn-lt"/>
              </a:rPr>
              <a:t> st</a:t>
            </a:r>
            <a:r>
              <a:rPr lang="en-US" altLang="zh-CN" dirty="0" err="1">
                <a:ea typeface="+mn-lt"/>
                <a:cs typeface="+mn-lt"/>
              </a:rPr>
              <a:t>ru</a:t>
            </a:r>
            <a:r>
              <a:rPr lang="zh-CN">
                <a:ea typeface="+mn-lt"/>
                <a:cs typeface="+mn-lt"/>
              </a:rPr>
              <a:t>ct</a:t>
            </a:r>
            <a:r>
              <a:rPr lang="en-US" altLang="zh-CN" dirty="0">
                <a:ea typeface="+mn-lt"/>
                <a:cs typeface="+mn-lt"/>
              </a:rPr>
              <a:t>ur</a:t>
            </a:r>
            <a:r>
              <a:rPr lang="zh-CN">
                <a:ea typeface="+mn-lt"/>
                <a:cs typeface="+mn-lt"/>
              </a:rPr>
              <a:t>e t</a:t>
            </a:r>
            <a:r>
              <a:rPr lang="en-US" altLang="zh-CN" dirty="0">
                <a:ea typeface="+mn-lt"/>
                <a:cs typeface="+mn-lt"/>
              </a:rPr>
              <a:t>h</a:t>
            </a:r>
            <a:r>
              <a:rPr lang="zh-CN">
                <a:ea typeface="+mn-lt"/>
                <a:cs typeface="+mn-lt"/>
              </a:rPr>
              <a:t>at in</a:t>
            </a:r>
            <a:r>
              <a:rPr lang="en-US" altLang="zh-CN" dirty="0" err="1">
                <a:ea typeface="+mn-lt"/>
                <a:cs typeface="+mn-lt"/>
              </a:rPr>
              <a:t>clu</a:t>
            </a:r>
            <a:r>
              <a:rPr lang="zh-CN">
                <a:ea typeface="+mn-lt"/>
                <a:cs typeface="+mn-lt"/>
              </a:rPr>
              <a:t>des</a:t>
            </a:r>
            <a:r>
              <a:rPr lang="en-US" altLang="zh-CN" dirty="0">
                <a:ea typeface="+mn-lt"/>
                <a:cs typeface="+mn-lt"/>
              </a:rPr>
              <a:t>:</a:t>
            </a:r>
            <a:endParaRPr lang="zh-CN" altLang="en-US" dirty="0">
              <a:ea typeface="+mn-lt"/>
              <a:cs typeface="+mn-lt"/>
            </a:endParaRPr>
          </a:p>
          <a:p>
            <a:pPr marL="342900" indent="-342900">
              <a:buAutoNum type="arabicPeriod"/>
            </a:pPr>
            <a:r>
              <a:rPr lang="en-US" altLang="zh-CN" dirty="0" err="1">
                <a:ea typeface="+mn-lt"/>
                <a:cs typeface="+mn-lt"/>
              </a:rPr>
              <a:t>dir</a:t>
            </a:r>
            <a:r>
              <a:rPr lang="zh-CN">
                <a:ea typeface="+mn-lt"/>
                <a:cs typeface="+mn-lt"/>
              </a:rPr>
              <a:t>e</a:t>
            </a:r>
            <a:r>
              <a:rPr lang="en-US" altLang="zh-CN" dirty="0">
                <a:ea typeface="+mn-lt"/>
                <a:cs typeface="+mn-lt"/>
              </a:rPr>
              <a:t>c</a:t>
            </a:r>
            <a:r>
              <a:rPr lang="zh-CN">
                <a:ea typeface="+mn-lt"/>
                <a:cs typeface="+mn-lt"/>
              </a:rPr>
              <a:t>t </a:t>
            </a:r>
            <a:r>
              <a:rPr lang="en-US" altLang="zh-CN" dirty="0">
                <a:ea typeface="+mn-lt"/>
                <a:cs typeface="+mn-lt"/>
              </a:rPr>
              <a:t>ac</a:t>
            </a:r>
            <a:r>
              <a:rPr lang="zh-CN">
                <a:ea typeface="+mn-lt"/>
                <a:cs typeface="+mn-lt"/>
              </a:rPr>
              <a:t>ce</a:t>
            </a:r>
            <a:r>
              <a:rPr lang="en-US" altLang="zh-CN" dirty="0">
                <a:ea typeface="+mn-lt"/>
                <a:cs typeface="+mn-lt"/>
              </a:rPr>
              <a:t>ss</a:t>
            </a:r>
            <a:r>
              <a:rPr lang="zh-CN">
                <a:ea typeface="+mn-lt"/>
                <a:cs typeface="+mn-lt"/>
              </a:rPr>
              <a:t> to the fo</a:t>
            </a:r>
            <a:r>
              <a:rPr lang="en-US" altLang="zh-CN" dirty="0">
                <a:ea typeface="+mn-lt"/>
                <a:cs typeface="+mn-lt"/>
              </a:rPr>
              <a:t>r</a:t>
            </a:r>
            <a:r>
              <a:rPr lang="zh-CN">
                <a:ea typeface="+mn-lt"/>
                <a:cs typeface="+mn-lt"/>
              </a:rPr>
              <a:t>g</a:t>
            </a:r>
            <a:r>
              <a:rPr lang="en-US" altLang="zh-CN" dirty="0">
                <a:ea typeface="+mn-lt"/>
                <a:cs typeface="+mn-lt"/>
              </a:rPr>
              <a:t>e</a:t>
            </a:r>
            <a:r>
              <a:rPr lang="zh-CN">
                <a:ea typeface="+mn-lt"/>
                <a:cs typeface="+mn-lt"/>
              </a:rPr>
              <a:t>t gate’s </a:t>
            </a:r>
            <a:r>
              <a:rPr lang="en-US" altLang="zh-CN" dirty="0">
                <a:ea typeface="+mn-lt"/>
                <a:cs typeface="+mn-lt"/>
              </a:rPr>
              <a:t>a</a:t>
            </a:r>
            <a:r>
              <a:rPr lang="zh-CN">
                <a:ea typeface="+mn-lt"/>
                <a:cs typeface="+mn-lt"/>
              </a:rPr>
              <a:t>c</a:t>
            </a:r>
            <a:r>
              <a:rPr lang="en-US" altLang="zh-CN" dirty="0">
                <a:ea typeface="+mn-lt"/>
                <a:cs typeface="+mn-lt"/>
              </a:rPr>
              <a:t>t</a:t>
            </a:r>
            <a:r>
              <a:rPr lang="zh-CN">
                <a:ea typeface="+mn-lt"/>
                <a:cs typeface="+mn-lt"/>
              </a:rPr>
              <a:t>i</a:t>
            </a:r>
            <a:r>
              <a:rPr lang="en-US" altLang="zh-CN" dirty="0" err="1">
                <a:ea typeface="+mn-lt"/>
                <a:cs typeface="+mn-lt"/>
              </a:rPr>
              <a:t>va</a:t>
            </a:r>
            <a:r>
              <a:rPr lang="zh-CN">
                <a:ea typeface="+mn-lt"/>
                <a:cs typeface="+mn-lt"/>
              </a:rPr>
              <a:t>tions</a:t>
            </a:r>
            <a:r>
              <a:rPr lang="en-US" altLang="zh-CN" dirty="0">
                <a:ea typeface="+mn-lt"/>
                <a:cs typeface="+mn-lt"/>
              </a:rPr>
              <a:t>,</a:t>
            </a:r>
            <a:r>
              <a:rPr lang="zh-CN" dirty="0">
                <a:ea typeface="+mn-lt"/>
                <a:cs typeface="+mn-lt"/>
              </a:rPr>
              <a:t> </a:t>
            </a:r>
            <a:endParaRPr lang="zh-CN" altLang="en-US">
              <a:ea typeface="+mn-lt"/>
              <a:cs typeface="+mn-lt"/>
            </a:endParaRPr>
          </a:p>
          <a:p>
            <a:pPr marL="342900" indent="-342900">
              <a:buAutoNum type="arabicPeriod"/>
            </a:pPr>
            <a:r>
              <a:rPr lang="en-US" altLang="zh-CN" dirty="0">
                <a:ea typeface="+mn-lt"/>
                <a:cs typeface="+mn-lt"/>
              </a:rPr>
              <a:t>e</a:t>
            </a:r>
            <a:r>
              <a:rPr lang="zh-CN">
                <a:ea typeface="+mn-lt"/>
                <a:cs typeface="+mn-lt"/>
              </a:rPr>
              <a:t>na</a:t>
            </a:r>
            <a:r>
              <a:rPr lang="en-US" altLang="zh-CN" dirty="0">
                <a:ea typeface="+mn-lt"/>
                <a:cs typeface="+mn-lt"/>
              </a:rPr>
              <a:t>b</a:t>
            </a:r>
            <a:r>
              <a:rPr lang="zh-CN">
                <a:ea typeface="+mn-lt"/>
                <a:cs typeface="+mn-lt"/>
              </a:rPr>
              <a:t>lin</a:t>
            </a:r>
            <a:r>
              <a:rPr lang="en-US" altLang="zh-CN" dirty="0">
                <a:ea typeface="+mn-lt"/>
                <a:cs typeface="+mn-lt"/>
              </a:rPr>
              <a:t>g</a:t>
            </a:r>
            <a:r>
              <a:rPr lang="zh-CN">
                <a:ea typeface="+mn-lt"/>
                <a:cs typeface="+mn-lt"/>
              </a:rPr>
              <a:t> the ne</a:t>
            </a:r>
            <a:r>
              <a:rPr lang="en-US" altLang="zh-CN" dirty="0" err="1">
                <a:ea typeface="+mn-lt"/>
                <a:cs typeface="+mn-lt"/>
              </a:rPr>
              <a:t>tw</a:t>
            </a:r>
            <a:r>
              <a:rPr lang="zh-CN">
                <a:ea typeface="+mn-lt"/>
                <a:cs typeface="+mn-lt"/>
              </a:rPr>
              <a:t>o</a:t>
            </a:r>
            <a:r>
              <a:rPr lang="en-US" altLang="zh-CN" dirty="0" err="1">
                <a:ea typeface="+mn-lt"/>
                <a:cs typeface="+mn-lt"/>
              </a:rPr>
              <a:t>rk</a:t>
            </a:r>
            <a:r>
              <a:rPr lang="zh-CN">
                <a:ea typeface="+mn-lt"/>
                <a:cs typeface="+mn-lt"/>
              </a:rPr>
              <a:t> to </a:t>
            </a:r>
            <a:r>
              <a:rPr lang="en-US" altLang="zh-CN" dirty="0">
                <a:ea typeface="+mn-lt"/>
                <a:cs typeface="+mn-lt"/>
              </a:rPr>
              <a:t>e</a:t>
            </a:r>
            <a:r>
              <a:rPr lang="zh-CN">
                <a:ea typeface="+mn-lt"/>
                <a:cs typeface="+mn-lt"/>
              </a:rPr>
              <a:t>nc</a:t>
            </a:r>
            <a:r>
              <a:rPr lang="en-US" altLang="zh-CN" dirty="0">
                <a:ea typeface="+mn-lt"/>
                <a:cs typeface="+mn-lt"/>
              </a:rPr>
              <a:t>our</a:t>
            </a:r>
            <a:r>
              <a:rPr lang="zh-CN">
                <a:ea typeface="+mn-lt"/>
                <a:cs typeface="+mn-lt"/>
              </a:rPr>
              <a:t>a</a:t>
            </a:r>
            <a:r>
              <a:rPr lang="en-US" altLang="zh-CN" dirty="0">
                <a:ea typeface="+mn-lt"/>
                <a:cs typeface="+mn-lt"/>
              </a:rPr>
              <a:t>g</a:t>
            </a:r>
            <a:r>
              <a:rPr lang="zh-CN">
                <a:ea typeface="+mn-lt"/>
                <a:cs typeface="+mn-lt"/>
              </a:rPr>
              <a:t>e </a:t>
            </a:r>
            <a:r>
              <a:rPr lang="en-US" altLang="zh-CN" dirty="0">
                <a:ea typeface="+mn-lt"/>
                <a:cs typeface="+mn-lt"/>
              </a:rPr>
              <a:t>d</a:t>
            </a:r>
            <a:r>
              <a:rPr lang="zh-CN">
                <a:ea typeface="+mn-lt"/>
                <a:cs typeface="+mn-lt"/>
              </a:rPr>
              <a:t>e</a:t>
            </a:r>
            <a:r>
              <a:rPr lang="en-US" altLang="zh-CN" dirty="0" err="1">
                <a:ea typeface="+mn-lt"/>
                <a:cs typeface="+mn-lt"/>
              </a:rPr>
              <a:t>si</a:t>
            </a:r>
            <a:r>
              <a:rPr lang="zh-CN">
                <a:ea typeface="+mn-lt"/>
                <a:cs typeface="+mn-lt"/>
              </a:rPr>
              <a:t>red </a:t>
            </a:r>
            <a:r>
              <a:rPr lang="en-US" altLang="zh-CN" dirty="0">
                <a:ea typeface="+mn-lt"/>
                <a:cs typeface="+mn-lt"/>
              </a:rPr>
              <a:t>b</a:t>
            </a:r>
            <a:r>
              <a:rPr lang="zh-CN">
                <a:ea typeface="+mn-lt"/>
                <a:cs typeface="+mn-lt"/>
              </a:rPr>
              <a:t>eha</a:t>
            </a:r>
            <a:r>
              <a:rPr lang="en-US" altLang="zh-CN" dirty="0" err="1">
                <a:ea typeface="+mn-lt"/>
                <a:cs typeface="+mn-lt"/>
              </a:rPr>
              <a:t>viour</a:t>
            </a:r>
            <a:r>
              <a:rPr lang="zh-CN" dirty="0">
                <a:ea typeface="+mn-lt"/>
                <a:cs typeface="+mn-lt"/>
              </a:rPr>
              <a:t> </a:t>
            </a:r>
            <a:r>
              <a:rPr lang="en-US" altLang="zh-CN" dirty="0">
                <a:ea typeface="+mn-lt"/>
                <a:cs typeface="+mn-lt"/>
              </a:rPr>
              <a:t>from</a:t>
            </a:r>
            <a:r>
              <a:rPr lang="zh-CN">
                <a:ea typeface="+mn-lt"/>
                <a:cs typeface="+mn-lt"/>
              </a:rPr>
              <a:t> the </a:t>
            </a:r>
            <a:r>
              <a:rPr lang="en-US" altLang="zh-CN" dirty="0">
                <a:ea typeface="+mn-lt"/>
                <a:cs typeface="+mn-lt"/>
              </a:rPr>
              <a:t>err</a:t>
            </a:r>
            <a:r>
              <a:rPr lang="zh-CN">
                <a:ea typeface="+mn-lt"/>
                <a:cs typeface="+mn-lt"/>
              </a:rPr>
              <a:t>o</a:t>
            </a:r>
            <a:r>
              <a:rPr lang="en-US" altLang="zh-CN" dirty="0">
                <a:ea typeface="+mn-lt"/>
                <a:cs typeface="+mn-lt"/>
              </a:rPr>
              <a:t>r</a:t>
            </a:r>
            <a:r>
              <a:rPr lang="zh-CN" dirty="0">
                <a:ea typeface="+mn-lt"/>
                <a:cs typeface="+mn-lt"/>
              </a:rPr>
              <a:t> </a:t>
            </a:r>
            <a:r>
              <a:rPr lang="en-US" altLang="zh-CN" dirty="0" err="1">
                <a:ea typeface="+mn-lt"/>
                <a:cs typeface="+mn-lt"/>
              </a:rPr>
              <a:t>gradie</a:t>
            </a:r>
            <a:r>
              <a:rPr lang="zh-CN">
                <a:ea typeface="+mn-lt"/>
                <a:cs typeface="+mn-lt"/>
              </a:rPr>
              <a:t>nt</a:t>
            </a:r>
            <a:r>
              <a:rPr lang="zh-CN" altLang="en-US">
                <a:ea typeface="+mn-lt"/>
                <a:cs typeface="+mn-lt"/>
              </a:rPr>
              <a:t> </a:t>
            </a:r>
          </a:p>
          <a:p>
            <a:r>
              <a:rPr lang="en-US" altLang="zh-CN" dirty="0">
                <a:ea typeface="+mn-lt"/>
                <a:cs typeface="+mn-lt"/>
              </a:rPr>
              <a:t>      using</a:t>
            </a:r>
            <a:r>
              <a:rPr lang="zh-CN">
                <a:ea typeface="+mn-lt"/>
                <a:cs typeface="+mn-lt"/>
              </a:rPr>
              <a:t> f</a:t>
            </a:r>
            <a:r>
              <a:rPr lang="en-US" altLang="zh-CN" dirty="0">
                <a:ea typeface="+mn-lt"/>
                <a:cs typeface="+mn-lt"/>
              </a:rPr>
              <a:t>r</a:t>
            </a:r>
            <a:r>
              <a:rPr lang="zh-CN">
                <a:ea typeface="+mn-lt"/>
                <a:cs typeface="+mn-lt"/>
              </a:rPr>
              <a:t>e</a:t>
            </a:r>
            <a:r>
              <a:rPr lang="en-US" altLang="zh-CN" dirty="0">
                <a:ea typeface="+mn-lt"/>
                <a:cs typeface="+mn-lt"/>
              </a:rPr>
              <a:t>q</a:t>
            </a:r>
            <a:r>
              <a:rPr lang="zh-CN">
                <a:ea typeface="+mn-lt"/>
                <a:cs typeface="+mn-lt"/>
              </a:rPr>
              <a:t>u</a:t>
            </a:r>
            <a:r>
              <a:rPr lang="en-US" altLang="zh-CN" dirty="0">
                <a:ea typeface="+mn-lt"/>
                <a:cs typeface="+mn-lt"/>
              </a:rPr>
              <a:t>en</a:t>
            </a:r>
            <a:r>
              <a:rPr lang="zh-CN">
                <a:ea typeface="+mn-lt"/>
                <a:cs typeface="+mn-lt"/>
              </a:rPr>
              <a:t>t </a:t>
            </a:r>
            <a:r>
              <a:rPr lang="en-US" altLang="zh-CN" dirty="0" err="1">
                <a:ea typeface="+mn-lt"/>
                <a:cs typeface="+mn-lt"/>
              </a:rPr>
              <a:t>ga</a:t>
            </a:r>
            <a:r>
              <a:rPr lang="zh-CN">
                <a:ea typeface="+mn-lt"/>
                <a:cs typeface="+mn-lt"/>
              </a:rPr>
              <a:t>tes u</a:t>
            </a:r>
            <a:r>
              <a:rPr lang="en-US" altLang="zh-CN" dirty="0">
                <a:ea typeface="+mn-lt"/>
                <a:cs typeface="+mn-lt"/>
              </a:rPr>
              <a:t>p</a:t>
            </a:r>
            <a:r>
              <a:rPr lang="zh-CN">
                <a:ea typeface="+mn-lt"/>
                <a:cs typeface="+mn-lt"/>
              </a:rPr>
              <a:t>d</a:t>
            </a:r>
            <a:r>
              <a:rPr lang="en-US" altLang="zh-CN" dirty="0">
                <a:ea typeface="+mn-lt"/>
                <a:cs typeface="+mn-lt"/>
              </a:rPr>
              <a:t>a</a:t>
            </a:r>
            <a:r>
              <a:rPr lang="zh-CN">
                <a:ea typeface="+mn-lt"/>
                <a:cs typeface="+mn-lt"/>
              </a:rPr>
              <a:t>t</a:t>
            </a:r>
            <a:r>
              <a:rPr lang="en-US" altLang="zh-CN" dirty="0">
                <a:ea typeface="+mn-lt"/>
                <a:cs typeface="+mn-lt"/>
              </a:rPr>
              <a:t>e</a:t>
            </a:r>
            <a:r>
              <a:rPr lang="zh-CN">
                <a:ea typeface="+mn-lt"/>
                <a:cs typeface="+mn-lt"/>
              </a:rPr>
              <a:t> on </a:t>
            </a:r>
            <a:r>
              <a:rPr lang="en-US" altLang="zh-CN" dirty="0" err="1">
                <a:ea typeface="+mn-lt"/>
                <a:cs typeface="+mn-lt"/>
              </a:rPr>
              <a:t>ev</a:t>
            </a:r>
            <a:r>
              <a:rPr lang="zh-CN">
                <a:ea typeface="+mn-lt"/>
                <a:cs typeface="+mn-lt"/>
              </a:rPr>
              <a:t>er</a:t>
            </a:r>
            <a:r>
              <a:rPr lang="en-US" altLang="zh-CN" dirty="0">
                <a:ea typeface="+mn-lt"/>
                <a:cs typeface="+mn-lt"/>
              </a:rPr>
              <a:t>y</a:t>
            </a:r>
            <a:r>
              <a:rPr lang="zh-CN">
                <a:ea typeface="+mn-lt"/>
                <a:cs typeface="+mn-lt"/>
              </a:rPr>
              <a:t> ti</a:t>
            </a:r>
            <a:r>
              <a:rPr lang="en-US" altLang="zh-CN" dirty="0">
                <a:ea typeface="+mn-lt"/>
                <a:cs typeface="+mn-lt"/>
              </a:rPr>
              <a:t>m</a:t>
            </a:r>
            <a:r>
              <a:rPr lang="zh-CN">
                <a:ea typeface="+mn-lt"/>
                <a:cs typeface="+mn-lt"/>
              </a:rPr>
              <a:t>e ste</a:t>
            </a:r>
            <a:r>
              <a:rPr lang="en-US" altLang="zh-CN" dirty="0">
                <a:ea typeface="+mn-lt"/>
                <a:cs typeface="+mn-lt"/>
              </a:rPr>
              <a:t>p</a:t>
            </a:r>
            <a:r>
              <a:rPr lang="zh-CN" dirty="0">
                <a:ea typeface="+mn-lt"/>
                <a:cs typeface="+mn-lt"/>
              </a:rPr>
              <a:t> </a:t>
            </a:r>
            <a:r>
              <a:rPr lang="en-US" altLang="zh-CN" dirty="0">
                <a:ea typeface="+mn-lt"/>
                <a:cs typeface="+mn-lt"/>
              </a:rPr>
              <a:t>of</a:t>
            </a:r>
            <a:r>
              <a:rPr lang="zh-CN">
                <a:ea typeface="+mn-lt"/>
                <a:cs typeface="+mn-lt"/>
              </a:rPr>
              <a:t> th</a:t>
            </a:r>
            <a:r>
              <a:rPr lang="en-US" altLang="zh-CN" dirty="0">
                <a:ea typeface="+mn-lt"/>
                <a:cs typeface="+mn-lt"/>
              </a:rPr>
              <a:t>e</a:t>
            </a:r>
            <a:r>
              <a:rPr lang="zh-CN">
                <a:ea typeface="+mn-lt"/>
                <a:cs typeface="+mn-lt"/>
              </a:rPr>
              <a:t> lear</a:t>
            </a:r>
            <a:r>
              <a:rPr lang="en-US" altLang="zh-CN" dirty="0">
                <a:ea typeface="+mn-lt"/>
                <a:cs typeface="+mn-lt"/>
              </a:rPr>
              <a:t>n</a:t>
            </a:r>
            <a:r>
              <a:rPr lang="zh-CN">
                <a:ea typeface="+mn-lt"/>
                <a:cs typeface="+mn-lt"/>
              </a:rPr>
              <a:t>in</a:t>
            </a:r>
            <a:r>
              <a:rPr lang="en-US" altLang="zh-CN" dirty="0">
                <a:ea typeface="+mn-lt"/>
                <a:cs typeface="+mn-lt"/>
              </a:rPr>
              <a:t>g</a:t>
            </a:r>
            <a:r>
              <a:rPr lang="zh-CN">
                <a:ea typeface="+mn-lt"/>
                <a:cs typeface="+mn-lt"/>
              </a:rPr>
              <a:t> pro</a:t>
            </a:r>
            <a:r>
              <a:rPr lang="en-US" altLang="zh-CN" dirty="0" err="1">
                <a:ea typeface="+mn-lt"/>
                <a:cs typeface="+mn-lt"/>
              </a:rPr>
              <a:t>cess</a:t>
            </a:r>
            <a:r>
              <a:rPr lang="en-US" altLang="zh-CN" dirty="0">
                <a:ea typeface="+mn-lt"/>
                <a:cs typeface="+mn-lt"/>
              </a:rPr>
              <a:t>.</a:t>
            </a:r>
            <a:endParaRPr lang="zh-CN" altLang="en-US">
              <a:ea typeface="+mn-lt"/>
              <a:cs typeface="+mn-lt"/>
            </a:endParaRPr>
          </a:p>
        </p:txBody>
      </p:sp>
      <p:sp>
        <p:nvSpPr>
          <p:cNvPr id="8" name="文本框 7">
            <a:extLst>
              <a:ext uri="{FF2B5EF4-FFF2-40B4-BE49-F238E27FC236}">
                <a16:creationId xmlns:a16="http://schemas.microsoft.com/office/drawing/2014/main" id="{44E24FE6-9212-4C48-9A30-350B9528B867}"/>
              </a:ext>
            </a:extLst>
          </p:cNvPr>
          <p:cNvSpPr txBox="1"/>
          <p:nvPr/>
        </p:nvSpPr>
        <p:spPr>
          <a:xfrm>
            <a:off x="8743950" y="46577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rPr>
              <a:t>Figure: Bidirectional RNN</a:t>
            </a:r>
            <a:endParaRPr lang="zh-CN" altLang="en-US"/>
          </a:p>
        </p:txBody>
      </p:sp>
      <p:grpSp>
        <p:nvGrpSpPr>
          <p:cNvPr id="27" name="组合 1">
            <a:extLst>
              <a:ext uri="{FF2B5EF4-FFF2-40B4-BE49-F238E27FC236}">
                <a16:creationId xmlns:a16="http://schemas.microsoft.com/office/drawing/2014/main" id="{86EB410A-87DB-4390-94E3-6A1FB97333A2}"/>
              </a:ext>
            </a:extLst>
          </p:cNvPr>
          <p:cNvGrpSpPr>
            <a:grpSpLocks/>
          </p:cNvGrpSpPr>
          <p:nvPr/>
        </p:nvGrpSpPr>
        <p:grpSpPr bwMode="auto">
          <a:xfrm rot="5400000">
            <a:off x="6044260" y="586722"/>
            <a:ext cx="100447" cy="12195033"/>
            <a:chOff x="0" y="0"/>
            <a:chExt cx="105725" cy="721610"/>
          </a:xfrm>
        </p:grpSpPr>
        <p:sp>
          <p:nvSpPr>
            <p:cNvPr id="28" name="矩形 4">
              <a:extLst>
                <a:ext uri="{FF2B5EF4-FFF2-40B4-BE49-F238E27FC236}">
                  <a16:creationId xmlns:a16="http://schemas.microsoft.com/office/drawing/2014/main" id="{57E504AD-45DB-4E22-A310-36B4B8BBE6A5}"/>
                </a:ext>
              </a:extLst>
            </p:cNvPr>
            <p:cNvSpPr>
              <a:spLocks noChangeArrowheads="1"/>
            </p:cNvSpPr>
            <p:nvPr/>
          </p:nvSpPr>
          <p:spPr bwMode="auto">
            <a:xfrm>
              <a:off x="0"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29" name="矩形 5">
              <a:extLst>
                <a:ext uri="{FF2B5EF4-FFF2-40B4-BE49-F238E27FC236}">
                  <a16:creationId xmlns:a16="http://schemas.microsoft.com/office/drawing/2014/main" id="{697DCE69-5499-4109-90DB-7D3564025BF6}"/>
                </a:ext>
              </a:extLst>
            </p:cNvPr>
            <p:cNvSpPr>
              <a:spLocks noChangeArrowheads="1"/>
            </p:cNvSpPr>
            <p:nvPr/>
          </p:nvSpPr>
          <p:spPr bwMode="auto">
            <a:xfrm>
              <a:off x="60006"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grpSp>
    </p:spTree>
    <p:extLst>
      <p:ext uri="{BB962C8B-B14F-4D97-AF65-F5344CB8AC3E}">
        <p14:creationId xmlns:p14="http://schemas.microsoft.com/office/powerpoint/2010/main" val="129487349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slide(fromBottom)">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8577"/>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FF6353"/>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7" name="矩形 2"/>
          <p:cNvSpPr>
            <a:spLocks noChangeArrowheads="1"/>
          </p:cNvSpPr>
          <p:nvPr/>
        </p:nvSpPr>
        <p:spPr bwMode="auto">
          <a:xfrm>
            <a:off x="8734793" y="1862668"/>
            <a:ext cx="2940741"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5867"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rPr>
              <a:t>PART ONE</a:t>
            </a:r>
            <a:endParaRPr kumimoji="0" lang="zh-CN" altLang="en-US" sz="5867"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endParaRPr>
          </a:p>
        </p:txBody>
      </p:sp>
      <p:sp>
        <p:nvSpPr>
          <p:cNvPr id="9" name="矩形 4">
            <a:extLst>
              <a:ext uri="{FF2B5EF4-FFF2-40B4-BE49-F238E27FC236}">
                <a16:creationId xmlns:a16="http://schemas.microsoft.com/office/drawing/2014/main" id="{EA2CEA31-7F9C-4A8E-9E52-862A942A080C}"/>
              </a:ext>
            </a:extLst>
          </p:cNvPr>
          <p:cNvSpPr>
            <a:spLocks noChangeArrowheads="1"/>
          </p:cNvSpPr>
          <p:nvPr/>
        </p:nvSpPr>
        <p:spPr bwMode="auto">
          <a:xfrm>
            <a:off x="4770967" y="2889251"/>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a:r>
              <a:rPr lang="en-US" altLang="zh-CN" sz="3200" dirty="0">
                <a:solidFill>
                  <a:prstClr val="white"/>
                </a:solidFill>
                <a:ea typeface="微软雅黑" panose="020B0503020204020204" pitchFamily="34" charset="-122"/>
                <a:sym typeface="Arial" panose="020B0604020202020204" pitchFamily="34" charset="0"/>
              </a:rPr>
              <a:t> </a:t>
            </a:r>
            <a:r>
              <a:rPr lang="en-US" altLang="zh-CN" sz="3200" dirty="0">
                <a:solidFill>
                  <a:prstClr val="white"/>
                </a:solidFill>
                <a:latin typeface="+mj-ea"/>
                <a:ea typeface="+mj-ea"/>
                <a:sym typeface="Arial" panose="020B0604020202020204" pitchFamily="34" charset="0"/>
              </a:rPr>
              <a:t>Intro &amp; Overview</a:t>
            </a:r>
            <a:endParaRPr kumimoji="0" lang="zh-CN" altLang="en-US" sz="3200" b="0" i="0" u="none" strike="noStrike" kern="1200" cap="none" spc="0" normalizeH="0" baseline="0" noProof="0" dirty="0">
              <a:ln>
                <a:noFill/>
              </a:ln>
              <a:solidFill>
                <a:prstClr val="white"/>
              </a:solidFill>
              <a:effectLst/>
              <a:uLnTx/>
              <a:uFillTx/>
              <a:latin typeface="+mj-ea"/>
              <a:ea typeface="+mj-ea"/>
              <a:cs typeface="+mn-cs"/>
              <a:sym typeface="Arial" panose="020B0604020202020204" pitchFamily="34" charset="0"/>
            </a:endParaRPr>
          </a:p>
        </p:txBody>
      </p:sp>
      <p:sp>
        <p:nvSpPr>
          <p:cNvPr id="6" name="TextBox 3">
            <a:extLst>
              <a:ext uri="{FF2B5EF4-FFF2-40B4-BE49-F238E27FC236}">
                <a16:creationId xmlns:a16="http://schemas.microsoft.com/office/drawing/2014/main" id="{08461E51-C4F0-4D9E-B06B-77EF02327EA3}"/>
              </a:ext>
            </a:extLst>
          </p:cNvPr>
          <p:cNvSpPr>
            <a:spLocks noChangeArrowheads="1"/>
          </p:cNvSpPr>
          <p:nvPr/>
        </p:nvSpPr>
        <p:spPr bwMode="auto">
          <a:xfrm>
            <a:off x="516466" y="-1906839"/>
            <a:ext cx="3570208"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9332"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rPr>
              <a:t>1</a:t>
            </a:r>
            <a:endParaRPr kumimoji="0" lang="zh-CN" altLang="en-US" sz="69332"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endParaRPr>
          </a:p>
        </p:txBody>
      </p:sp>
    </p:spTree>
    <p:extLst>
      <p:ext uri="{BB962C8B-B14F-4D97-AF65-F5344CB8AC3E}">
        <p14:creationId xmlns:p14="http://schemas.microsoft.com/office/powerpoint/2010/main" val="426341211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
          <p:cNvGrpSpPr>
            <a:grpSpLocks/>
          </p:cNvGrpSpPr>
          <p:nvPr/>
        </p:nvGrpSpPr>
        <p:grpSpPr bwMode="auto">
          <a:xfrm>
            <a:off x="280988" y="0"/>
            <a:ext cx="106362" cy="720725"/>
            <a:chOff x="0" y="0"/>
            <a:chExt cx="105725" cy="721610"/>
          </a:xfrm>
          <a:solidFill>
            <a:srgbClr val="34BA89"/>
          </a:solidFill>
        </p:grpSpPr>
        <p:sp>
          <p:nvSpPr>
            <p:cNvPr id="33"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34"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35" name="TextBox 6"/>
          <p:cNvSpPr>
            <a:spLocks noChangeArrowheads="1"/>
          </p:cNvSpPr>
          <p:nvPr/>
        </p:nvSpPr>
        <p:spPr bwMode="auto">
          <a:xfrm>
            <a:off x="476248" y="176116"/>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lvl="0">
              <a:defRPr/>
            </a:pPr>
            <a:r>
              <a:rPr lang="en-US" altLang="zh-CN" sz="2000" dirty="0">
                <a:solidFill>
                  <a:srgbClr val="262626"/>
                </a:solidFill>
                <a:latin typeface="Impact"/>
                <a:ea typeface="微软雅黑"/>
                <a:sym typeface="Impact" panose="020B0806030902050204" pitchFamily="34" charset="0"/>
              </a:rPr>
              <a:t>Results</a:t>
            </a:r>
            <a:endPar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7"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nvGrpSpPr>
          <p:cNvPr id="83" name="Group 67"/>
          <p:cNvGrpSpPr/>
          <p:nvPr/>
        </p:nvGrpSpPr>
        <p:grpSpPr>
          <a:xfrm>
            <a:off x="520700" y="4204811"/>
            <a:ext cx="4667283" cy="784543"/>
            <a:chOff x="285720" y="3214692"/>
            <a:chExt cx="3500462" cy="588407"/>
          </a:xfrm>
        </p:grpSpPr>
        <p:sp>
          <p:nvSpPr>
            <p:cNvPr id="84" name="Rectangle 43"/>
            <p:cNvSpPr/>
            <p:nvPr/>
          </p:nvSpPr>
          <p:spPr>
            <a:xfrm>
              <a:off x="285720" y="3214692"/>
              <a:ext cx="1320313" cy="369332"/>
            </a:xfrm>
            <a:prstGeom prst="rect">
              <a:avLst/>
            </a:prstGeom>
          </p:spPr>
          <p:txBody>
            <a:bodyPr wrap="none">
              <a:spAutoFit/>
            </a:bodyPr>
            <a:lstStyle/>
            <a:p>
              <a:pPr lvl="0"/>
              <a:r>
                <a:rPr lang="en-US" sz="2600" dirty="0">
                  <a:solidFill>
                    <a:prstClr val="white"/>
                  </a:solidFill>
                  <a:latin typeface="Open Sans" pitchFamily="34" charset="0"/>
                  <a:ea typeface="Open Sans" pitchFamily="34" charset="0"/>
                  <a:cs typeface="Open Sans" pitchFamily="34" charset="0"/>
                </a:rPr>
                <a:t>Symptoms</a:t>
              </a:r>
            </a:p>
          </p:txBody>
        </p:sp>
        <p:sp>
          <p:nvSpPr>
            <p:cNvPr id="85" name="Rectangle 44"/>
            <p:cNvSpPr/>
            <p:nvPr/>
          </p:nvSpPr>
          <p:spPr>
            <a:xfrm>
              <a:off x="285720" y="3571882"/>
              <a:ext cx="3500462" cy="231217"/>
            </a:xfrm>
            <a:prstGeom prst="rect">
              <a:avLst/>
            </a:prstGeom>
          </p:spPr>
          <p:txBody>
            <a:bodyPr wrap="square">
              <a:spAutoFit/>
            </a:bodyPr>
            <a:lstStyle/>
            <a:p>
              <a:pPr marL="475476" marR="0" lvl="0" indent="-475476" algn="l" defTabSz="914400" rtl="0" eaLnBrk="1" fontAlgn="auto" latinLnBrk="0" hangingPunct="1">
                <a:lnSpc>
                  <a:spcPct val="150000"/>
                </a:lnSpc>
                <a:spcBef>
                  <a:spcPts val="333"/>
                </a:spcBef>
                <a:spcAft>
                  <a:spcPts val="0"/>
                </a:spcAft>
                <a:buClrTx/>
                <a:buSzTx/>
                <a:buFont typeface="+mj-lt"/>
                <a:buAutoNum type="arabicPeriod"/>
                <a:tabLst/>
                <a:defRPr/>
              </a:pPr>
              <a:endParaRPr kumimoji="0" lang="ms-MY" sz="1067" b="0" i="0" u="none" strike="noStrike" kern="1200" cap="none" spc="0" normalizeH="0" baseline="0" noProof="0" dirty="0">
                <a:ln>
                  <a:noFill/>
                </a:ln>
                <a:solidFill>
                  <a:prstClr val="white"/>
                </a:solidFill>
                <a:effectLst/>
                <a:uLnTx/>
                <a:uFillTx/>
                <a:latin typeface="Open Sans Light" pitchFamily="34" charset="0"/>
                <a:ea typeface="Open Sans Light" pitchFamily="34" charset="0"/>
                <a:cs typeface="Open Sans Light" pitchFamily="34" charset="0"/>
              </a:endParaRPr>
            </a:p>
          </p:txBody>
        </p:sp>
      </p:grpSp>
      <p:sp>
        <p:nvSpPr>
          <p:cNvPr id="103" name="Rectangle 103"/>
          <p:cNvSpPr/>
          <p:nvPr/>
        </p:nvSpPr>
        <p:spPr>
          <a:xfrm>
            <a:off x="520698" y="4730961"/>
            <a:ext cx="7203064" cy="297454"/>
          </a:xfrm>
          <a:prstGeom prst="rect">
            <a:avLst/>
          </a:prstGeom>
        </p:spPr>
        <p:txBody>
          <a:bodyPr wrap="square">
            <a:spAutoFit/>
          </a:bodyPr>
          <a:lstStyle/>
          <a:p>
            <a:pPr lvl="0"/>
            <a:r>
              <a:rPr lang="en-US" sz="1333" dirty="0">
                <a:solidFill>
                  <a:prstClr val="white"/>
                </a:solidFill>
                <a:latin typeface="Calibri" panose="020F0502020204030204" pitchFamily="34" charset="0"/>
                <a:ea typeface="Open Sans Light" pitchFamily="34" charset="0"/>
                <a:cs typeface="Calibri" panose="020F0502020204030204" pitchFamily="34" charset="0"/>
              </a:rPr>
              <a:t>First noticeable signs of the condition is the appearance of a red dot at the back of their eyes.</a:t>
            </a:r>
            <a:endParaRPr kumimoji="0" lang="ms-MY" sz="1333" b="0" i="0"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4" name="Rectangle 103"/>
          <p:cNvSpPr/>
          <p:nvPr/>
        </p:nvSpPr>
        <p:spPr>
          <a:xfrm>
            <a:off x="520698" y="5136827"/>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After about eight month</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7" name="Rectangle 103"/>
          <p:cNvSpPr/>
          <p:nvPr/>
        </p:nvSpPr>
        <p:spPr>
          <a:xfrm>
            <a:off x="8025700" y="4429133"/>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Juvenile form</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11" name="Rectangle 43"/>
          <p:cNvSpPr/>
          <p:nvPr/>
        </p:nvSpPr>
        <p:spPr>
          <a:xfrm>
            <a:off x="9312896" y="4067088"/>
            <a:ext cx="1535998" cy="400110"/>
          </a:xfrm>
          <a:prstGeom prst="rect">
            <a:avLst/>
          </a:prstGeom>
        </p:spPr>
        <p:txBody>
          <a:bodyPr wrap="none">
            <a:spAutoFit/>
          </a:bodyPr>
          <a:lstStyle/>
          <a:p>
            <a:pPr lvl="0"/>
            <a:r>
              <a:rPr lang="en-US" sz="2000" dirty="0">
                <a:solidFill>
                  <a:prstClr val="white"/>
                </a:solidFill>
                <a:latin typeface="Open Sans" pitchFamily="34" charset="0"/>
                <a:ea typeface="Open Sans" pitchFamily="34" charset="0"/>
                <a:cs typeface="Open Sans" pitchFamily="34" charset="0"/>
              </a:rPr>
              <a:t>Rarer forms</a:t>
            </a:r>
          </a:p>
        </p:txBody>
      </p:sp>
      <p:pic>
        <p:nvPicPr>
          <p:cNvPr id="3" name="图片 4" descr="图形用户界面, 图表&#10;&#10;已自动生成说明">
            <a:extLst>
              <a:ext uri="{FF2B5EF4-FFF2-40B4-BE49-F238E27FC236}">
                <a16:creationId xmlns:a16="http://schemas.microsoft.com/office/drawing/2014/main" id="{CAC2BF8C-1E20-4E56-B5C7-15657A599CDF}"/>
              </a:ext>
            </a:extLst>
          </p:cNvPr>
          <p:cNvPicPr>
            <a:picLocks noChangeAspect="1"/>
          </p:cNvPicPr>
          <p:nvPr/>
        </p:nvPicPr>
        <p:blipFill>
          <a:blip r:embed="rId3"/>
          <a:stretch>
            <a:fillRect/>
          </a:stretch>
        </p:blipFill>
        <p:spPr>
          <a:xfrm>
            <a:off x="390525" y="720139"/>
            <a:ext cx="7381875" cy="3026947"/>
          </a:xfrm>
          <a:prstGeom prst="rect">
            <a:avLst/>
          </a:prstGeom>
        </p:spPr>
      </p:pic>
      <p:pic>
        <p:nvPicPr>
          <p:cNvPr id="6" name="图片 8" descr="图表, 折线图&#10;&#10;已自动生成说明">
            <a:extLst>
              <a:ext uri="{FF2B5EF4-FFF2-40B4-BE49-F238E27FC236}">
                <a16:creationId xmlns:a16="http://schemas.microsoft.com/office/drawing/2014/main" id="{67C8B53F-6125-4B10-ACCF-63A6AC5A7456}"/>
              </a:ext>
            </a:extLst>
          </p:cNvPr>
          <p:cNvPicPr>
            <a:picLocks noChangeAspect="1"/>
          </p:cNvPicPr>
          <p:nvPr/>
        </p:nvPicPr>
        <p:blipFill>
          <a:blip r:embed="rId4"/>
          <a:stretch>
            <a:fillRect/>
          </a:stretch>
        </p:blipFill>
        <p:spPr>
          <a:xfrm>
            <a:off x="4448175" y="3879654"/>
            <a:ext cx="7743825" cy="3013467"/>
          </a:xfrm>
          <a:prstGeom prst="rect">
            <a:avLst/>
          </a:prstGeom>
        </p:spPr>
      </p:pic>
      <p:sp>
        <p:nvSpPr>
          <p:cNvPr id="27" name="文本框 1">
            <a:extLst>
              <a:ext uri="{FF2B5EF4-FFF2-40B4-BE49-F238E27FC236}">
                <a16:creationId xmlns:a16="http://schemas.microsoft.com/office/drawing/2014/main" id="{95A7CC34-2B3A-4CC4-B5A1-CB3593B6B75B}"/>
              </a:ext>
            </a:extLst>
          </p:cNvPr>
          <p:cNvSpPr txBox="1"/>
          <p:nvPr/>
        </p:nvSpPr>
        <p:spPr>
          <a:xfrm>
            <a:off x="7724775" y="1847850"/>
            <a:ext cx="424815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ea typeface="+mn-lt"/>
                <a:cs typeface="+mn-lt"/>
              </a:rPr>
              <a:t>R</a:t>
            </a:r>
            <a:r>
              <a:rPr lang="zh-CN" dirty="0">
                <a:ea typeface="+mn-lt"/>
                <a:cs typeface="+mn-lt"/>
              </a:rPr>
              <a:t>e</a:t>
            </a:r>
            <a:r>
              <a:rPr lang="en-US" altLang="zh-CN" dirty="0">
                <a:ea typeface="+mn-lt"/>
                <a:cs typeface="+mn-lt"/>
              </a:rPr>
              <a:t>ach</a:t>
            </a:r>
            <a:r>
              <a:rPr lang="zh-CN" dirty="0">
                <a:ea typeface="+mn-lt"/>
                <a:cs typeface="+mn-lt"/>
              </a:rPr>
              <a:t> the sam</a:t>
            </a:r>
            <a:r>
              <a:rPr lang="en-US" altLang="zh-CN" dirty="0">
                <a:ea typeface="+mn-lt"/>
                <a:cs typeface="+mn-lt"/>
              </a:rPr>
              <a:t>e</a:t>
            </a:r>
            <a:r>
              <a:rPr lang="zh-CN" dirty="0">
                <a:ea typeface="+mn-lt"/>
                <a:cs typeface="+mn-lt"/>
              </a:rPr>
              <a:t> le</a:t>
            </a:r>
            <a:r>
              <a:rPr lang="en-US" altLang="zh-CN" dirty="0">
                <a:ea typeface="+mn-lt"/>
                <a:cs typeface="+mn-lt"/>
              </a:rPr>
              <a:t>vel</a:t>
            </a:r>
            <a:r>
              <a:rPr lang="zh-CN" dirty="0">
                <a:ea typeface="+mn-lt"/>
                <a:cs typeface="+mn-lt"/>
              </a:rPr>
              <a:t> o</a:t>
            </a:r>
            <a:r>
              <a:rPr lang="en-US" altLang="zh-CN" dirty="0">
                <a:ea typeface="+mn-lt"/>
                <a:cs typeface="+mn-lt"/>
              </a:rPr>
              <a:t>f</a:t>
            </a:r>
            <a:r>
              <a:rPr lang="zh-CN" dirty="0">
                <a:ea typeface="+mn-lt"/>
                <a:cs typeface="+mn-lt"/>
              </a:rPr>
              <a:t> </a:t>
            </a:r>
            <a:r>
              <a:rPr lang="en-US" altLang="zh-CN" dirty="0">
                <a:ea typeface="+mn-lt"/>
                <a:cs typeface="+mn-lt"/>
              </a:rPr>
              <a:t>accuracy</a:t>
            </a:r>
            <a:r>
              <a:rPr lang="zh-CN">
                <a:ea typeface="+mn-lt"/>
                <a:cs typeface="+mn-lt"/>
              </a:rPr>
              <a:t> i</a:t>
            </a:r>
            <a:r>
              <a:rPr lang="en-US" altLang="zh-CN" dirty="0">
                <a:ea typeface="+mn-lt"/>
                <a:cs typeface="+mn-lt"/>
              </a:rPr>
              <a:t>n</a:t>
            </a:r>
            <a:r>
              <a:rPr lang="zh-CN">
                <a:ea typeface="+mn-lt"/>
                <a:cs typeface="+mn-lt"/>
              </a:rPr>
              <a:t> t</a:t>
            </a:r>
            <a:r>
              <a:rPr lang="en-US" altLang="zh-CN" dirty="0">
                <a:ea typeface="+mn-lt"/>
                <a:cs typeface="+mn-lt"/>
              </a:rPr>
              <a:t>he</a:t>
            </a:r>
            <a:r>
              <a:rPr lang="zh-CN" altLang="en-US">
                <a:ea typeface="+mn-lt"/>
                <a:cs typeface="+mn-lt"/>
              </a:rPr>
              <a:t> end but self-trained is faster.</a:t>
            </a:r>
            <a:endParaRPr lang="zh-CN" altLang="en-US"/>
          </a:p>
        </p:txBody>
      </p:sp>
      <p:sp>
        <p:nvSpPr>
          <p:cNvPr id="28" name="文本框 1">
            <a:extLst>
              <a:ext uri="{FF2B5EF4-FFF2-40B4-BE49-F238E27FC236}">
                <a16:creationId xmlns:a16="http://schemas.microsoft.com/office/drawing/2014/main" id="{1D50B731-CCCB-4B01-9C1F-06D99544F18C}"/>
              </a:ext>
            </a:extLst>
          </p:cNvPr>
          <p:cNvSpPr txBox="1"/>
          <p:nvPr/>
        </p:nvSpPr>
        <p:spPr>
          <a:xfrm>
            <a:off x="390524" y="4933950"/>
            <a:ext cx="4229100"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ea typeface="+mn-lt"/>
                <a:cs typeface="+mn-lt"/>
              </a:rPr>
              <a:t>T</a:t>
            </a:r>
            <a:r>
              <a:rPr lang="zh-CN">
                <a:ea typeface="+mn-lt"/>
                <a:cs typeface="+mn-lt"/>
              </a:rPr>
              <a:t>he </a:t>
            </a:r>
            <a:r>
              <a:rPr lang="en-US" altLang="zh-CN" dirty="0">
                <a:ea typeface="+mn-lt"/>
                <a:cs typeface="+mn-lt"/>
              </a:rPr>
              <a:t>loss</a:t>
            </a:r>
            <a:r>
              <a:rPr lang="zh-CN" altLang="en-US" dirty="0">
                <a:ea typeface="+mn-lt"/>
                <a:cs typeface="+mn-lt"/>
              </a:rPr>
              <a:t> </a:t>
            </a:r>
            <a:r>
              <a:rPr lang="en-US" altLang="zh-CN" dirty="0">
                <a:ea typeface="+mn-lt"/>
                <a:cs typeface="+mn-lt"/>
              </a:rPr>
              <a:t>graphs</a:t>
            </a:r>
            <a:r>
              <a:rPr lang="zh-CN" altLang="en-US">
                <a:ea typeface="+mn-lt"/>
                <a:cs typeface="+mn-lt"/>
              </a:rPr>
              <a:t> </a:t>
            </a:r>
            <a:r>
              <a:rPr lang="zh-CN">
                <a:ea typeface="+mn-lt"/>
                <a:cs typeface="+mn-lt"/>
              </a:rPr>
              <a:t>s</a:t>
            </a:r>
            <a:r>
              <a:rPr lang="en-US" altLang="zh-CN" dirty="0">
                <a:ea typeface="+mn-lt"/>
                <a:cs typeface="+mn-lt"/>
              </a:rPr>
              <a:t>how</a:t>
            </a:r>
            <a:r>
              <a:rPr lang="zh-CN" altLang="en-US" dirty="0">
                <a:ea typeface="+mn-lt"/>
                <a:cs typeface="+mn-lt"/>
              </a:rPr>
              <a:t> </a:t>
            </a:r>
            <a:r>
              <a:rPr lang="en-US" altLang="zh-CN" dirty="0" err="1">
                <a:ea typeface="+mn-lt"/>
                <a:cs typeface="+mn-lt"/>
              </a:rPr>
              <a:t>th</a:t>
            </a:r>
            <a:r>
              <a:rPr lang="zh-CN">
                <a:ea typeface="+mn-lt"/>
                <a:cs typeface="+mn-lt"/>
              </a:rPr>
              <a:t>a</a:t>
            </a:r>
            <a:r>
              <a:rPr lang="en-US" altLang="zh-CN" dirty="0">
                <a:ea typeface="+mn-lt"/>
                <a:cs typeface="+mn-lt"/>
              </a:rPr>
              <a:t>t</a:t>
            </a:r>
            <a:r>
              <a:rPr lang="zh-CN" altLang="en-US" dirty="0">
                <a:ea typeface="+mn-lt"/>
                <a:cs typeface="+mn-lt"/>
              </a:rPr>
              <a:t> </a:t>
            </a:r>
            <a:r>
              <a:rPr lang="en-US" altLang="zh-CN" dirty="0">
                <a:ea typeface="+mn-lt"/>
                <a:cs typeface="+mn-lt"/>
              </a:rPr>
              <a:t>we</a:t>
            </a:r>
            <a:r>
              <a:rPr lang="zh-CN" altLang="en-US">
                <a:ea typeface="+mn-lt"/>
                <a:cs typeface="+mn-lt"/>
              </a:rPr>
              <a:t> </a:t>
            </a:r>
            <a:r>
              <a:rPr lang="zh-CN">
                <a:ea typeface="+mn-lt"/>
                <a:cs typeface="+mn-lt"/>
              </a:rPr>
              <a:t>m</a:t>
            </a:r>
            <a:r>
              <a:rPr lang="en-US" altLang="zh-CN" dirty="0" err="1">
                <a:ea typeface="+mn-lt"/>
                <a:cs typeface="+mn-lt"/>
              </a:rPr>
              <a:t>ight</a:t>
            </a:r>
            <a:r>
              <a:rPr lang="zh-CN" altLang="en-US" dirty="0">
                <a:ea typeface="+mn-lt"/>
                <a:cs typeface="+mn-lt"/>
              </a:rPr>
              <a:t> </a:t>
            </a:r>
            <a:r>
              <a:rPr lang="en-US" altLang="zh-CN" dirty="0">
                <a:ea typeface="+mn-lt"/>
                <a:cs typeface="+mn-lt"/>
              </a:rPr>
              <a:t>ne</a:t>
            </a:r>
            <a:r>
              <a:rPr lang="zh-CN">
                <a:ea typeface="+mn-lt"/>
                <a:cs typeface="+mn-lt"/>
              </a:rPr>
              <a:t>e</a:t>
            </a:r>
            <a:r>
              <a:rPr lang="en-US" altLang="zh-CN" dirty="0">
                <a:ea typeface="+mn-lt"/>
                <a:cs typeface="+mn-lt"/>
              </a:rPr>
              <a:t>d</a:t>
            </a:r>
            <a:r>
              <a:rPr lang="zh-CN" altLang="en-US" dirty="0">
                <a:ea typeface="+mn-lt"/>
                <a:cs typeface="+mn-lt"/>
              </a:rPr>
              <a:t> </a:t>
            </a:r>
            <a:r>
              <a:rPr lang="en-US" altLang="zh-CN" dirty="0">
                <a:ea typeface="+mn-lt"/>
                <a:cs typeface="+mn-lt"/>
              </a:rPr>
              <a:t>to</a:t>
            </a:r>
            <a:r>
              <a:rPr lang="zh-CN" altLang="en-US" dirty="0">
                <a:ea typeface="+mn-lt"/>
                <a:cs typeface="+mn-lt"/>
              </a:rPr>
              <a:t> </a:t>
            </a:r>
            <a:r>
              <a:rPr lang="en-US" altLang="zh-CN" dirty="0" err="1">
                <a:ea typeface="+mn-lt"/>
                <a:cs typeface="+mn-lt"/>
              </a:rPr>
              <a:t>st</a:t>
            </a:r>
            <a:r>
              <a:rPr lang="zh-CN">
                <a:ea typeface="+mn-lt"/>
                <a:cs typeface="+mn-lt"/>
              </a:rPr>
              <a:t>o</a:t>
            </a:r>
            <a:r>
              <a:rPr lang="en-US" altLang="zh-CN" dirty="0">
                <a:ea typeface="+mn-lt"/>
                <a:cs typeface="+mn-lt"/>
              </a:rPr>
              <a:t>p</a:t>
            </a:r>
            <a:r>
              <a:rPr lang="zh-CN" altLang="en-US" dirty="0">
                <a:ea typeface="+mn-lt"/>
                <a:cs typeface="+mn-lt"/>
              </a:rPr>
              <a:t> </a:t>
            </a:r>
            <a:r>
              <a:rPr lang="en-US" altLang="zh-CN" dirty="0" err="1">
                <a:ea typeface="+mn-lt"/>
                <a:cs typeface="+mn-lt"/>
              </a:rPr>
              <a:t>trainn</a:t>
            </a:r>
            <a:r>
              <a:rPr lang="zh-CN">
                <a:ea typeface="+mn-lt"/>
                <a:cs typeface="+mn-lt"/>
              </a:rPr>
              <a:t>i</a:t>
            </a:r>
            <a:r>
              <a:rPr lang="en-US" altLang="zh-CN" dirty="0">
                <a:ea typeface="+mn-lt"/>
                <a:cs typeface="+mn-lt"/>
              </a:rPr>
              <a:t>ng</a:t>
            </a:r>
            <a:r>
              <a:rPr lang="zh-CN" altLang="en-US" dirty="0">
                <a:ea typeface="+mn-lt"/>
                <a:cs typeface="+mn-lt"/>
              </a:rPr>
              <a:t> </a:t>
            </a:r>
            <a:r>
              <a:rPr lang="en-US" altLang="zh-CN" dirty="0" err="1">
                <a:ea typeface="+mn-lt"/>
                <a:cs typeface="+mn-lt"/>
              </a:rPr>
              <a:t>af</a:t>
            </a:r>
            <a:r>
              <a:rPr lang="zh-CN">
                <a:ea typeface="+mn-lt"/>
                <a:cs typeface="+mn-lt"/>
              </a:rPr>
              <a:t>ter 1 epoch because the loss has been increasing instead of decreasing. </a:t>
            </a:r>
          </a:p>
        </p:txBody>
      </p:sp>
    </p:spTree>
    <p:extLst>
      <p:ext uri="{BB962C8B-B14F-4D97-AF65-F5344CB8AC3E}">
        <p14:creationId xmlns:p14="http://schemas.microsoft.com/office/powerpoint/2010/main" val="231472220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slide(fromBottom)">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
          <p:cNvGrpSpPr>
            <a:grpSpLocks/>
          </p:cNvGrpSpPr>
          <p:nvPr/>
        </p:nvGrpSpPr>
        <p:grpSpPr bwMode="auto">
          <a:xfrm>
            <a:off x="280988" y="0"/>
            <a:ext cx="106362" cy="720725"/>
            <a:chOff x="0" y="0"/>
            <a:chExt cx="105725" cy="721610"/>
          </a:xfrm>
          <a:solidFill>
            <a:srgbClr val="34BA89"/>
          </a:solidFill>
        </p:grpSpPr>
        <p:sp>
          <p:nvSpPr>
            <p:cNvPr id="33"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34"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35" name="TextBox 6"/>
          <p:cNvSpPr>
            <a:spLocks noChangeArrowheads="1"/>
          </p:cNvSpPr>
          <p:nvPr/>
        </p:nvSpPr>
        <p:spPr bwMode="auto">
          <a:xfrm>
            <a:off x="476248" y="176116"/>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lvl="0">
              <a:defRPr/>
            </a:pPr>
            <a:r>
              <a:rPr lang="en-US" altLang="zh-CN" sz="2000" dirty="0">
                <a:solidFill>
                  <a:srgbClr val="262626"/>
                </a:solidFill>
                <a:latin typeface="Impact"/>
                <a:ea typeface="微软雅黑"/>
                <a:sym typeface="Impact" panose="020B0806030902050204" pitchFamily="34" charset="0"/>
              </a:rPr>
              <a:t>Conclusion</a:t>
            </a:r>
            <a:endPar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7"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nvGrpSpPr>
          <p:cNvPr id="83" name="Group 67"/>
          <p:cNvGrpSpPr/>
          <p:nvPr/>
        </p:nvGrpSpPr>
        <p:grpSpPr>
          <a:xfrm>
            <a:off x="520700" y="4204811"/>
            <a:ext cx="4667283" cy="784543"/>
            <a:chOff x="285720" y="3214692"/>
            <a:chExt cx="3500462" cy="588407"/>
          </a:xfrm>
        </p:grpSpPr>
        <p:sp>
          <p:nvSpPr>
            <p:cNvPr id="84" name="Rectangle 43"/>
            <p:cNvSpPr/>
            <p:nvPr/>
          </p:nvSpPr>
          <p:spPr>
            <a:xfrm>
              <a:off x="285720" y="3214692"/>
              <a:ext cx="1320313" cy="369332"/>
            </a:xfrm>
            <a:prstGeom prst="rect">
              <a:avLst/>
            </a:prstGeom>
          </p:spPr>
          <p:txBody>
            <a:bodyPr wrap="none">
              <a:spAutoFit/>
            </a:bodyPr>
            <a:lstStyle/>
            <a:p>
              <a:pPr lvl="0"/>
              <a:r>
                <a:rPr lang="en-US" sz="2600" dirty="0">
                  <a:solidFill>
                    <a:prstClr val="white"/>
                  </a:solidFill>
                  <a:latin typeface="Open Sans" pitchFamily="34" charset="0"/>
                  <a:ea typeface="Open Sans" pitchFamily="34" charset="0"/>
                  <a:cs typeface="Open Sans" pitchFamily="34" charset="0"/>
                </a:rPr>
                <a:t>Symptoms</a:t>
              </a:r>
            </a:p>
          </p:txBody>
        </p:sp>
        <p:sp>
          <p:nvSpPr>
            <p:cNvPr id="85" name="Rectangle 44"/>
            <p:cNvSpPr/>
            <p:nvPr/>
          </p:nvSpPr>
          <p:spPr>
            <a:xfrm>
              <a:off x="285720" y="3571882"/>
              <a:ext cx="3500462" cy="231217"/>
            </a:xfrm>
            <a:prstGeom prst="rect">
              <a:avLst/>
            </a:prstGeom>
          </p:spPr>
          <p:txBody>
            <a:bodyPr wrap="square">
              <a:spAutoFit/>
            </a:bodyPr>
            <a:lstStyle/>
            <a:p>
              <a:pPr marL="475476" marR="0" lvl="0" indent="-475476" algn="l" defTabSz="914400" rtl="0" eaLnBrk="1" fontAlgn="auto" latinLnBrk="0" hangingPunct="1">
                <a:lnSpc>
                  <a:spcPct val="150000"/>
                </a:lnSpc>
                <a:spcBef>
                  <a:spcPts val="333"/>
                </a:spcBef>
                <a:spcAft>
                  <a:spcPts val="0"/>
                </a:spcAft>
                <a:buClrTx/>
                <a:buSzTx/>
                <a:buFont typeface="+mj-lt"/>
                <a:buAutoNum type="arabicPeriod"/>
                <a:tabLst/>
                <a:defRPr/>
              </a:pPr>
              <a:endParaRPr kumimoji="0" lang="ms-MY" sz="1067" b="0" i="0" u="none" strike="noStrike" kern="1200" cap="none" spc="0" normalizeH="0" baseline="0" noProof="0" dirty="0">
                <a:ln>
                  <a:noFill/>
                </a:ln>
                <a:solidFill>
                  <a:prstClr val="white"/>
                </a:solidFill>
                <a:effectLst/>
                <a:uLnTx/>
                <a:uFillTx/>
                <a:latin typeface="Open Sans Light" pitchFamily="34" charset="0"/>
                <a:ea typeface="Open Sans Light" pitchFamily="34" charset="0"/>
                <a:cs typeface="Open Sans Light" pitchFamily="34" charset="0"/>
              </a:endParaRPr>
            </a:p>
          </p:txBody>
        </p:sp>
      </p:grpSp>
      <p:sp>
        <p:nvSpPr>
          <p:cNvPr id="103" name="Rectangle 103"/>
          <p:cNvSpPr/>
          <p:nvPr/>
        </p:nvSpPr>
        <p:spPr>
          <a:xfrm>
            <a:off x="520698" y="4730961"/>
            <a:ext cx="7203064" cy="297454"/>
          </a:xfrm>
          <a:prstGeom prst="rect">
            <a:avLst/>
          </a:prstGeom>
        </p:spPr>
        <p:txBody>
          <a:bodyPr wrap="square">
            <a:spAutoFit/>
          </a:bodyPr>
          <a:lstStyle/>
          <a:p>
            <a:pPr lvl="0"/>
            <a:r>
              <a:rPr lang="en-US" sz="1333" dirty="0">
                <a:solidFill>
                  <a:prstClr val="white"/>
                </a:solidFill>
                <a:latin typeface="Calibri" panose="020F0502020204030204" pitchFamily="34" charset="0"/>
                <a:ea typeface="Open Sans Light" pitchFamily="34" charset="0"/>
                <a:cs typeface="Calibri" panose="020F0502020204030204" pitchFamily="34" charset="0"/>
              </a:rPr>
              <a:t>First noticeable signs of the condition is the appearance of a red dot at the back of their eyes.</a:t>
            </a:r>
            <a:endParaRPr kumimoji="0" lang="ms-MY" sz="1333" b="0" i="0"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4" name="Rectangle 103"/>
          <p:cNvSpPr/>
          <p:nvPr/>
        </p:nvSpPr>
        <p:spPr>
          <a:xfrm>
            <a:off x="520698" y="5136827"/>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After about eight month</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07" name="Rectangle 103"/>
          <p:cNvSpPr/>
          <p:nvPr/>
        </p:nvSpPr>
        <p:spPr>
          <a:xfrm>
            <a:off x="8025700" y="4429133"/>
            <a:ext cx="3864361" cy="338554"/>
          </a:xfrm>
          <a:prstGeom prst="rect">
            <a:avLst/>
          </a:prstGeom>
        </p:spPr>
        <p:txBody>
          <a:bodyPr wrap="square">
            <a:spAutoFit/>
          </a:bodyPr>
          <a:lstStyle/>
          <a:p>
            <a:pPr lvl="0"/>
            <a:r>
              <a:rPr lang="en-US" sz="1600" b="1" i="1" dirty="0">
                <a:solidFill>
                  <a:prstClr val="white"/>
                </a:solidFill>
                <a:latin typeface="Calibri" panose="020F0502020204030204" pitchFamily="34" charset="0"/>
                <a:ea typeface="Open Sans Light" pitchFamily="34" charset="0"/>
                <a:cs typeface="Calibri" panose="020F0502020204030204" pitchFamily="34" charset="0"/>
              </a:rPr>
              <a:t>Juvenile form</a:t>
            </a:r>
            <a:endParaRPr kumimoji="0" lang="ms-MY" sz="1600" b="1" i="1" u="none" strike="noStrike" kern="1200" cap="none" spc="0" normalizeH="0" baseline="0" noProof="0" dirty="0">
              <a:ln>
                <a:noFill/>
              </a:ln>
              <a:solidFill>
                <a:prstClr val="white"/>
              </a:solidFill>
              <a:effectLst/>
              <a:uLnTx/>
              <a:uFillTx/>
              <a:latin typeface="Calibri" panose="020F0502020204030204" pitchFamily="34" charset="0"/>
              <a:ea typeface="Open Sans Light" pitchFamily="34" charset="0"/>
              <a:cs typeface="Calibri" panose="020F0502020204030204" pitchFamily="34" charset="0"/>
            </a:endParaRPr>
          </a:p>
        </p:txBody>
      </p:sp>
      <p:sp>
        <p:nvSpPr>
          <p:cNvPr id="111" name="Rectangle 43"/>
          <p:cNvSpPr/>
          <p:nvPr/>
        </p:nvSpPr>
        <p:spPr>
          <a:xfrm>
            <a:off x="9312896" y="4067088"/>
            <a:ext cx="1535998" cy="400110"/>
          </a:xfrm>
          <a:prstGeom prst="rect">
            <a:avLst/>
          </a:prstGeom>
        </p:spPr>
        <p:txBody>
          <a:bodyPr wrap="none">
            <a:spAutoFit/>
          </a:bodyPr>
          <a:lstStyle/>
          <a:p>
            <a:pPr lvl="0"/>
            <a:r>
              <a:rPr lang="en-US" sz="2000" dirty="0">
                <a:solidFill>
                  <a:prstClr val="white"/>
                </a:solidFill>
                <a:latin typeface="Open Sans" pitchFamily="34" charset="0"/>
                <a:ea typeface="Open Sans" pitchFamily="34" charset="0"/>
                <a:cs typeface="Open Sans" pitchFamily="34" charset="0"/>
              </a:rPr>
              <a:t>Rarer forms</a:t>
            </a:r>
          </a:p>
        </p:txBody>
      </p:sp>
      <p:pic>
        <p:nvPicPr>
          <p:cNvPr id="4" name="图片 4" descr="表格&#10;&#10;已自动生成说明">
            <a:extLst>
              <a:ext uri="{FF2B5EF4-FFF2-40B4-BE49-F238E27FC236}">
                <a16:creationId xmlns:a16="http://schemas.microsoft.com/office/drawing/2014/main" id="{DFC288E9-A40B-4A52-8D22-81100C75AFDF}"/>
              </a:ext>
            </a:extLst>
          </p:cNvPr>
          <p:cNvPicPr>
            <a:picLocks noChangeAspect="1"/>
          </p:cNvPicPr>
          <p:nvPr/>
        </p:nvPicPr>
        <p:blipFill>
          <a:blip r:embed="rId3"/>
          <a:stretch>
            <a:fillRect/>
          </a:stretch>
        </p:blipFill>
        <p:spPr>
          <a:xfrm>
            <a:off x="428625" y="1105278"/>
            <a:ext cx="10801350" cy="1380368"/>
          </a:xfrm>
          <a:prstGeom prst="rect">
            <a:avLst/>
          </a:prstGeom>
        </p:spPr>
      </p:pic>
      <p:sp>
        <p:nvSpPr>
          <p:cNvPr id="5" name="文本框 4">
            <a:extLst>
              <a:ext uri="{FF2B5EF4-FFF2-40B4-BE49-F238E27FC236}">
                <a16:creationId xmlns:a16="http://schemas.microsoft.com/office/drawing/2014/main" id="{E0EA4873-F14E-4825-9A75-A6F6965D04F2}"/>
              </a:ext>
            </a:extLst>
          </p:cNvPr>
          <p:cNvSpPr txBox="1"/>
          <p:nvPr/>
        </p:nvSpPr>
        <p:spPr>
          <a:xfrm>
            <a:off x="428625" y="2695575"/>
            <a:ext cx="108966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ea typeface="+mn-lt"/>
                <a:cs typeface="+mn-lt"/>
              </a:rPr>
              <a:t>The</a:t>
            </a:r>
            <a:r>
              <a:rPr lang="zh-CN" altLang="en-US" dirty="0">
                <a:ea typeface="+mn-lt"/>
                <a:cs typeface="+mn-lt"/>
              </a:rPr>
              <a:t> </a:t>
            </a:r>
            <a:r>
              <a:rPr lang="en-US" altLang="zh-CN" dirty="0">
                <a:ea typeface="+mn-lt"/>
                <a:cs typeface="+mn-lt"/>
              </a:rPr>
              <a:t>p</a:t>
            </a:r>
            <a:r>
              <a:rPr lang="zh-CN">
                <a:ea typeface="+mn-lt"/>
                <a:cs typeface="+mn-lt"/>
              </a:rPr>
              <a:t>r</a:t>
            </a:r>
            <a:r>
              <a:rPr lang="en-US" altLang="zh-CN" dirty="0" err="1">
                <a:ea typeface="+mn-lt"/>
                <a:cs typeface="+mn-lt"/>
              </a:rPr>
              <a:t>eci</a:t>
            </a:r>
            <a:r>
              <a:rPr lang="zh-CN">
                <a:ea typeface="+mn-lt"/>
                <a:cs typeface="+mn-lt"/>
              </a:rPr>
              <a:t>s</a:t>
            </a:r>
            <a:r>
              <a:rPr lang="en-US" altLang="zh-CN" dirty="0" err="1">
                <a:ea typeface="+mn-lt"/>
                <a:cs typeface="+mn-lt"/>
              </a:rPr>
              <a:t>i</a:t>
            </a:r>
            <a:r>
              <a:rPr lang="zh-CN">
                <a:ea typeface="+mn-lt"/>
                <a:cs typeface="+mn-lt"/>
              </a:rPr>
              <a:t>o</a:t>
            </a:r>
            <a:r>
              <a:rPr lang="en-US" altLang="zh-CN" dirty="0">
                <a:ea typeface="+mn-lt"/>
                <a:cs typeface="+mn-lt"/>
              </a:rPr>
              <a:t>n</a:t>
            </a:r>
            <a:r>
              <a:rPr lang="zh-CN" altLang="en-US" dirty="0">
                <a:ea typeface="+mn-lt"/>
                <a:cs typeface="+mn-lt"/>
              </a:rPr>
              <a:t> </a:t>
            </a:r>
            <a:r>
              <a:rPr lang="en-US" altLang="zh-CN" dirty="0">
                <a:ea typeface="+mn-lt"/>
                <a:cs typeface="+mn-lt"/>
              </a:rPr>
              <a:t>and</a:t>
            </a:r>
            <a:r>
              <a:rPr lang="zh-CN" altLang="en-US" dirty="0">
                <a:ea typeface="+mn-lt"/>
                <a:cs typeface="+mn-lt"/>
              </a:rPr>
              <a:t> </a:t>
            </a:r>
            <a:r>
              <a:rPr lang="en-US" altLang="zh-CN" dirty="0">
                <a:ea typeface="+mn-lt"/>
                <a:cs typeface="+mn-lt"/>
              </a:rPr>
              <a:t>r</a:t>
            </a:r>
            <a:r>
              <a:rPr lang="zh-CN">
                <a:ea typeface="+mn-lt"/>
                <a:cs typeface="+mn-lt"/>
              </a:rPr>
              <a:t>e</a:t>
            </a:r>
            <a:r>
              <a:rPr lang="en-US" altLang="zh-CN" dirty="0">
                <a:ea typeface="+mn-lt"/>
                <a:cs typeface="+mn-lt"/>
              </a:rPr>
              <a:t>call</a:t>
            </a:r>
            <a:r>
              <a:rPr lang="zh-CN">
                <a:ea typeface="+mn-lt"/>
                <a:cs typeface="+mn-lt"/>
              </a:rPr>
              <a:t> of the</a:t>
            </a:r>
            <a:r>
              <a:rPr lang="zh-CN" altLang="en-US">
                <a:ea typeface="+mn-lt"/>
                <a:cs typeface="+mn-lt"/>
              </a:rPr>
              <a:t> </a:t>
            </a:r>
            <a:r>
              <a:rPr lang="zh-CN">
                <a:ea typeface="+mn-lt"/>
                <a:cs typeface="+mn-lt"/>
              </a:rPr>
              <a:t>t</a:t>
            </a:r>
            <a:r>
              <a:rPr lang="en-US" altLang="zh-CN" dirty="0">
                <a:ea typeface="+mn-lt"/>
                <a:cs typeface="+mn-lt"/>
              </a:rPr>
              <a:t>wo</a:t>
            </a:r>
            <a:r>
              <a:rPr lang="zh-CN" altLang="en-US" dirty="0">
                <a:ea typeface="+mn-lt"/>
                <a:cs typeface="+mn-lt"/>
              </a:rPr>
              <a:t> </a:t>
            </a:r>
            <a:r>
              <a:rPr lang="en-US" altLang="zh-CN" dirty="0">
                <a:ea typeface="+mn-lt"/>
                <a:cs typeface="+mn-lt"/>
              </a:rPr>
              <a:t>mod</a:t>
            </a:r>
            <a:r>
              <a:rPr lang="zh-CN">
                <a:ea typeface="+mn-lt"/>
                <a:cs typeface="+mn-lt"/>
              </a:rPr>
              <a:t>e</a:t>
            </a:r>
            <a:r>
              <a:rPr lang="en-US" altLang="zh-CN" dirty="0">
                <a:ea typeface="+mn-lt"/>
                <a:cs typeface="+mn-lt"/>
              </a:rPr>
              <a:t>ls</a:t>
            </a:r>
            <a:r>
              <a:rPr lang="zh-CN" altLang="en-US" dirty="0">
                <a:ea typeface="+mn-lt"/>
                <a:cs typeface="+mn-lt"/>
              </a:rPr>
              <a:t> </a:t>
            </a:r>
            <a:r>
              <a:rPr lang="en-US" altLang="zh-CN" dirty="0">
                <a:ea typeface="+mn-lt"/>
                <a:cs typeface="+mn-lt"/>
              </a:rPr>
              <a:t>do</a:t>
            </a:r>
            <a:r>
              <a:rPr lang="zh-CN">
                <a:ea typeface="+mn-lt"/>
                <a:cs typeface="+mn-lt"/>
              </a:rPr>
              <a:t>es</a:t>
            </a:r>
            <a:r>
              <a:rPr lang="zh-CN" altLang="en-US">
                <a:ea typeface="+mn-lt"/>
                <a:cs typeface="+mn-lt"/>
              </a:rPr>
              <a:t> </a:t>
            </a:r>
            <a:r>
              <a:rPr lang="en-US" altLang="zh-CN" dirty="0">
                <a:ea typeface="+mn-lt"/>
                <a:cs typeface="+mn-lt"/>
              </a:rPr>
              <a:t>n</a:t>
            </a:r>
            <a:r>
              <a:rPr lang="zh-CN">
                <a:ea typeface="+mn-lt"/>
                <a:cs typeface="+mn-lt"/>
              </a:rPr>
              <a:t>ot </a:t>
            </a:r>
            <a:r>
              <a:rPr lang="en-US" altLang="zh-CN" dirty="0">
                <a:ea typeface="+mn-lt"/>
                <a:cs typeface="+mn-lt"/>
              </a:rPr>
              <a:t>d</a:t>
            </a:r>
            <a:r>
              <a:rPr lang="zh-CN">
                <a:ea typeface="+mn-lt"/>
                <a:cs typeface="+mn-lt"/>
              </a:rPr>
              <a:t>if</a:t>
            </a:r>
            <a:r>
              <a:rPr lang="en-US" altLang="zh-CN" dirty="0">
                <a:ea typeface="+mn-lt"/>
                <a:cs typeface="+mn-lt"/>
              </a:rPr>
              <a:t>fer</a:t>
            </a:r>
            <a:r>
              <a:rPr lang="zh-CN" altLang="en-US" dirty="0">
                <a:ea typeface="+mn-lt"/>
                <a:cs typeface="+mn-lt"/>
              </a:rPr>
              <a:t> </a:t>
            </a:r>
            <a:r>
              <a:rPr lang="en-US" altLang="zh-CN" dirty="0">
                <a:ea typeface="+mn-lt"/>
                <a:cs typeface="+mn-lt"/>
              </a:rPr>
              <a:t>by</a:t>
            </a:r>
            <a:r>
              <a:rPr lang="zh-CN" altLang="en-US" dirty="0">
                <a:ea typeface="+mn-lt"/>
                <a:cs typeface="+mn-lt"/>
              </a:rPr>
              <a:t> </a:t>
            </a:r>
            <a:r>
              <a:rPr lang="en-US" altLang="zh-CN" dirty="0">
                <a:ea typeface="+mn-lt"/>
                <a:cs typeface="+mn-lt"/>
              </a:rPr>
              <a:t>a</a:t>
            </a:r>
            <a:r>
              <a:rPr lang="zh-CN" altLang="en-US" dirty="0">
                <a:ea typeface="+mn-lt"/>
                <a:cs typeface="+mn-lt"/>
              </a:rPr>
              <a:t> </a:t>
            </a:r>
            <a:r>
              <a:rPr lang="en-US" altLang="zh-CN" dirty="0">
                <a:ea typeface="+mn-lt"/>
                <a:cs typeface="+mn-lt"/>
              </a:rPr>
              <a:t>very</a:t>
            </a:r>
            <a:r>
              <a:rPr lang="zh-CN" altLang="en-US" dirty="0">
                <a:ea typeface="+mn-lt"/>
                <a:cs typeface="+mn-lt"/>
              </a:rPr>
              <a:t> </a:t>
            </a:r>
            <a:r>
              <a:rPr lang="en-US" altLang="zh-CN" dirty="0">
                <a:ea typeface="+mn-lt"/>
                <a:cs typeface="+mn-lt"/>
              </a:rPr>
              <a:t>g</a:t>
            </a:r>
            <a:r>
              <a:rPr lang="zh-CN">
                <a:ea typeface="+mn-lt"/>
                <a:cs typeface="+mn-lt"/>
              </a:rPr>
              <a:t>r</a:t>
            </a:r>
            <a:r>
              <a:rPr lang="en-US" altLang="zh-CN" dirty="0">
                <a:ea typeface="+mn-lt"/>
                <a:cs typeface="+mn-lt"/>
              </a:rPr>
              <a:t>eat</a:t>
            </a:r>
            <a:r>
              <a:rPr lang="zh-CN" altLang="en-US">
                <a:ea typeface="+mn-lt"/>
                <a:cs typeface="+mn-lt"/>
              </a:rPr>
              <a:t> </a:t>
            </a:r>
            <a:r>
              <a:rPr lang="zh-CN">
                <a:ea typeface="+mn-lt"/>
                <a:cs typeface="+mn-lt"/>
              </a:rPr>
              <a:t>ma</a:t>
            </a:r>
            <a:r>
              <a:rPr lang="en-US" altLang="zh-CN" dirty="0" err="1">
                <a:ea typeface="+mn-lt"/>
                <a:cs typeface="+mn-lt"/>
              </a:rPr>
              <a:t>rg</a:t>
            </a:r>
            <a:r>
              <a:rPr lang="zh-CN">
                <a:ea typeface="+mn-lt"/>
                <a:cs typeface="+mn-lt"/>
              </a:rPr>
              <a:t>i</a:t>
            </a:r>
            <a:r>
              <a:rPr lang="en-US" altLang="zh-CN" dirty="0">
                <a:ea typeface="+mn-lt"/>
                <a:cs typeface="+mn-lt"/>
              </a:rPr>
              <a:t>n.</a:t>
            </a:r>
            <a:r>
              <a:rPr lang="zh-CN" altLang="en-US" dirty="0">
                <a:ea typeface="+mn-lt"/>
                <a:cs typeface="+mn-lt"/>
              </a:rPr>
              <a:t> </a:t>
            </a:r>
            <a:r>
              <a:rPr lang="en-US" altLang="zh-CN" dirty="0">
                <a:ea typeface="+mn-lt"/>
                <a:cs typeface="+mn-lt"/>
              </a:rPr>
              <a:t>S</a:t>
            </a:r>
            <a:r>
              <a:rPr lang="zh-CN">
                <a:ea typeface="+mn-lt"/>
                <a:cs typeface="+mn-lt"/>
              </a:rPr>
              <a:t>o</a:t>
            </a:r>
            <a:r>
              <a:rPr lang="en-US" altLang="zh-CN" dirty="0">
                <a:ea typeface="+mn-lt"/>
                <a:cs typeface="+mn-lt"/>
              </a:rPr>
              <a:t>m</a:t>
            </a:r>
            <a:r>
              <a:rPr lang="zh-CN">
                <a:ea typeface="+mn-lt"/>
                <a:cs typeface="+mn-lt"/>
              </a:rPr>
              <a:t>e of the </a:t>
            </a:r>
            <a:r>
              <a:rPr lang="en-US" altLang="zh-CN" dirty="0">
                <a:ea typeface="+mn-lt"/>
                <a:cs typeface="+mn-lt"/>
              </a:rPr>
              <a:t>rea</a:t>
            </a:r>
            <a:r>
              <a:rPr lang="zh-CN">
                <a:ea typeface="+mn-lt"/>
                <a:cs typeface="+mn-lt"/>
              </a:rPr>
              <a:t>s</a:t>
            </a:r>
            <a:r>
              <a:rPr lang="en-US" altLang="zh-CN" dirty="0">
                <a:ea typeface="+mn-lt"/>
                <a:cs typeface="+mn-lt"/>
              </a:rPr>
              <a:t>o</a:t>
            </a:r>
            <a:r>
              <a:rPr lang="zh-CN">
                <a:ea typeface="+mn-lt"/>
                <a:cs typeface="+mn-lt"/>
              </a:rPr>
              <a:t>n</a:t>
            </a:r>
            <a:r>
              <a:rPr lang="zh-CN" altLang="en-US">
                <a:ea typeface="+mn-lt"/>
                <a:cs typeface="+mn-lt"/>
              </a:rPr>
              <a:t> </a:t>
            </a:r>
            <a:r>
              <a:rPr lang="en-US" altLang="zh-CN" dirty="0" err="1">
                <a:ea typeface="+mn-lt"/>
                <a:cs typeface="+mn-lt"/>
              </a:rPr>
              <a:t>migh</a:t>
            </a:r>
            <a:r>
              <a:rPr lang="zh-CN">
                <a:ea typeface="+mn-lt"/>
                <a:cs typeface="+mn-lt"/>
              </a:rPr>
              <a:t>t</a:t>
            </a:r>
            <a:r>
              <a:rPr lang="zh-CN" altLang="en-US">
                <a:ea typeface="+mn-lt"/>
                <a:cs typeface="+mn-lt"/>
              </a:rPr>
              <a:t> </a:t>
            </a:r>
            <a:r>
              <a:rPr lang="en-US" altLang="zh-CN" dirty="0">
                <a:ea typeface="+mn-lt"/>
                <a:cs typeface="+mn-lt"/>
              </a:rPr>
              <a:t>b</a:t>
            </a:r>
            <a:r>
              <a:rPr lang="zh-CN">
                <a:ea typeface="+mn-lt"/>
                <a:cs typeface="+mn-lt"/>
              </a:rPr>
              <a:t>e</a:t>
            </a:r>
            <a:r>
              <a:rPr lang="zh-CN" altLang="en-US">
                <a:ea typeface="+mn-lt"/>
                <a:cs typeface="+mn-lt"/>
              </a:rPr>
              <a:t> </a:t>
            </a:r>
            <a:r>
              <a:rPr lang="en-US" altLang="zh-CN" dirty="0">
                <a:ea typeface="+mn-lt"/>
                <a:cs typeface="+mn-lt"/>
              </a:rPr>
              <a:t>du</a:t>
            </a:r>
            <a:r>
              <a:rPr lang="zh-CN">
                <a:ea typeface="+mn-lt"/>
                <a:cs typeface="+mn-lt"/>
              </a:rPr>
              <a:t>e</a:t>
            </a:r>
            <a:r>
              <a:rPr lang="zh-CN" altLang="en-US">
                <a:ea typeface="+mn-lt"/>
                <a:cs typeface="+mn-lt"/>
              </a:rPr>
              <a:t> </a:t>
            </a:r>
            <a:r>
              <a:rPr lang="zh-CN">
                <a:ea typeface="+mn-lt"/>
                <a:cs typeface="+mn-lt"/>
              </a:rPr>
              <a:t>to</a:t>
            </a:r>
            <a:r>
              <a:rPr lang="en-US" altLang="zh-CN" dirty="0">
                <a:ea typeface="+mn-lt"/>
                <a:cs typeface="+mn-lt"/>
              </a:rPr>
              <a:t>:</a:t>
            </a:r>
            <a:r>
              <a:rPr lang="zh-CN" altLang="en-US" dirty="0">
                <a:ea typeface="+mn-lt"/>
                <a:cs typeface="+mn-lt"/>
              </a:rPr>
              <a:t> </a:t>
            </a:r>
          </a:p>
          <a:p>
            <a:pPr marL="342900" indent="-342900">
              <a:buAutoNum type="romanLcPeriod"/>
            </a:pPr>
            <a:r>
              <a:rPr lang="en-US" altLang="zh-CN" dirty="0" err="1">
                <a:ea typeface="+mn-lt"/>
                <a:cs typeface="+mn-lt"/>
              </a:rPr>
              <a:t>Glov</a:t>
            </a:r>
            <a:r>
              <a:rPr lang="zh-CN">
                <a:ea typeface="+mn-lt"/>
                <a:cs typeface="+mn-lt"/>
              </a:rPr>
              <a:t>e emb</a:t>
            </a:r>
            <a:r>
              <a:rPr lang="en-US" altLang="zh-CN" dirty="0" err="1">
                <a:ea typeface="+mn-lt"/>
                <a:cs typeface="+mn-lt"/>
              </a:rPr>
              <a:t>edd</a:t>
            </a:r>
            <a:r>
              <a:rPr lang="zh-CN">
                <a:ea typeface="+mn-lt"/>
                <a:cs typeface="+mn-lt"/>
              </a:rPr>
              <a:t>i</a:t>
            </a:r>
            <a:r>
              <a:rPr lang="en-US" altLang="zh-CN" dirty="0">
                <a:ea typeface="+mn-lt"/>
                <a:cs typeface="+mn-lt"/>
              </a:rPr>
              <a:t>n</a:t>
            </a:r>
            <a:r>
              <a:rPr lang="zh-CN">
                <a:ea typeface="+mn-lt"/>
                <a:cs typeface="+mn-lt"/>
              </a:rPr>
              <a:t>g</a:t>
            </a:r>
            <a:r>
              <a:rPr lang="zh-CN" altLang="en-US">
                <a:ea typeface="+mn-lt"/>
                <a:cs typeface="+mn-lt"/>
              </a:rPr>
              <a:t> </a:t>
            </a:r>
            <a:r>
              <a:rPr lang="zh-CN">
                <a:ea typeface="+mn-lt"/>
                <a:cs typeface="+mn-lt"/>
              </a:rPr>
              <a:t>i</a:t>
            </a:r>
            <a:r>
              <a:rPr lang="en-US" altLang="zh-CN" dirty="0">
                <a:ea typeface="+mn-lt"/>
                <a:cs typeface="+mn-lt"/>
              </a:rPr>
              <a:t>s</a:t>
            </a:r>
            <a:r>
              <a:rPr lang="zh-CN" altLang="en-US">
                <a:ea typeface="+mn-lt"/>
                <a:cs typeface="+mn-lt"/>
              </a:rPr>
              <a:t> </a:t>
            </a:r>
            <a:r>
              <a:rPr lang="zh-CN">
                <a:ea typeface="+mn-lt"/>
                <a:cs typeface="+mn-lt"/>
              </a:rPr>
              <a:t>tr</a:t>
            </a:r>
            <a:r>
              <a:rPr lang="en-US" altLang="zh-CN" dirty="0">
                <a:ea typeface="+mn-lt"/>
                <a:cs typeface="+mn-lt"/>
              </a:rPr>
              <a:t>a</a:t>
            </a:r>
            <a:r>
              <a:rPr lang="zh-CN">
                <a:ea typeface="+mn-lt"/>
                <a:cs typeface="+mn-lt"/>
              </a:rPr>
              <a:t>i</a:t>
            </a:r>
            <a:r>
              <a:rPr lang="en-US" altLang="zh-CN" dirty="0">
                <a:ea typeface="+mn-lt"/>
                <a:cs typeface="+mn-lt"/>
              </a:rPr>
              <a:t>n</a:t>
            </a:r>
            <a:r>
              <a:rPr lang="zh-CN">
                <a:ea typeface="+mn-lt"/>
                <a:cs typeface="+mn-lt"/>
              </a:rPr>
              <a:t>e</a:t>
            </a:r>
            <a:r>
              <a:rPr lang="en-US" altLang="zh-CN" dirty="0">
                <a:ea typeface="+mn-lt"/>
                <a:cs typeface="+mn-lt"/>
              </a:rPr>
              <a:t>d</a:t>
            </a:r>
            <a:r>
              <a:rPr lang="zh-CN" altLang="en-US" dirty="0">
                <a:ea typeface="+mn-lt"/>
                <a:cs typeface="+mn-lt"/>
              </a:rPr>
              <a:t> </a:t>
            </a:r>
            <a:r>
              <a:rPr lang="en-US" altLang="zh-CN" dirty="0" err="1">
                <a:ea typeface="+mn-lt"/>
                <a:cs typeface="+mn-lt"/>
              </a:rPr>
              <a:t>ov</a:t>
            </a:r>
            <a:r>
              <a:rPr lang="zh-CN" dirty="0">
                <a:ea typeface="+mn-lt"/>
                <a:cs typeface="+mn-lt"/>
              </a:rPr>
              <a:t>e</a:t>
            </a:r>
            <a:r>
              <a:rPr lang="en-US" altLang="zh-CN" dirty="0">
                <a:ea typeface="+mn-lt"/>
                <a:cs typeface="+mn-lt"/>
              </a:rPr>
              <a:t>r</a:t>
            </a:r>
            <a:r>
              <a:rPr lang="zh-CN" dirty="0">
                <a:ea typeface="+mn-lt"/>
                <a:cs typeface="+mn-lt"/>
              </a:rPr>
              <a:t> so</a:t>
            </a:r>
            <a:r>
              <a:rPr lang="en-US" altLang="zh-CN" dirty="0">
                <a:ea typeface="+mn-lt"/>
                <a:cs typeface="+mn-lt"/>
              </a:rPr>
              <a:t>u</a:t>
            </a:r>
            <a:r>
              <a:rPr lang="zh-CN" dirty="0">
                <a:ea typeface="+mn-lt"/>
                <a:cs typeface="+mn-lt"/>
              </a:rPr>
              <a:t>r</a:t>
            </a:r>
            <a:r>
              <a:rPr lang="en-US" altLang="zh-CN" dirty="0" err="1">
                <a:ea typeface="+mn-lt"/>
                <a:cs typeface="+mn-lt"/>
              </a:rPr>
              <a:t>ces</a:t>
            </a:r>
            <a:r>
              <a:rPr lang="zh-CN" altLang="en-US" dirty="0">
                <a:ea typeface="+mn-lt"/>
                <a:cs typeface="+mn-lt"/>
              </a:rPr>
              <a:t> </a:t>
            </a:r>
            <a:r>
              <a:rPr lang="zh-CN" dirty="0">
                <a:ea typeface="+mn-lt"/>
                <a:cs typeface="+mn-lt"/>
              </a:rPr>
              <a:t>th</a:t>
            </a:r>
            <a:r>
              <a:rPr lang="en-US" altLang="zh-CN" dirty="0">
                <a:ea typeface="+mn-lt"/>
                <a:cs typeface="+mn-lt"/>
              </a:rPr>
              <a:t>at</a:t>
            </a:r>
            <a:r>
              <a:rPr lang="zh-CN" altLang="en-US" dirty="0">
                <a:ea typeface="+mn-lt"/>
                <a:cs typeface="+mn-lt"/>
              </a:rPr>
              <a:t> </a:t>
            </a:r>
            <a:r>
              <a:rPr lang="en-US" altLang="zh-CN" dirty="0" err="1">
                <a:ea typeface="+mn-lt"/>
                <a:cs typeface="+mn-lt"/>
              </a:rPr>
              <a:t>ar</a:t>
            </a:r>
            <a:r>
              <a:rPr lang="zh-CN" dirty="0">
                <a:ea typeface="+mn-lt"/>
                <a:cs typeface="+mn-lt"/>
              </a:rPr>
              <a:t>e </a:t>
            </a:r>
            <a:r>
              <a:rPr lang="en-US" altLang="zh-CN" dirty="0">
                <a:ea typeface="+mn-lt"/>
                <a:cs typeface="+mn-lt"/>
              </a:rPr>
              <a:t>v</a:t>
            </a:r>
            <a:r>
              <a:rPr lang="zh-CN" dirty="0">
                <a:ea typeface="+mn-lt"/>
                <a:cs typeface="+mn-lt"/>
              </a:rPr>
              <a:t>e</a:t>
            </a:r>
            <a:r>
              <a:rPr lang="en-US" altLang="zh-CN" dirty="0" err="1">
                <a:ea typeface="+mn-lt"/>
                <a:cs typeface="+mn-lt"/>
              </a:rPr>
              <a:t>ry</a:t>
            </a:r>
            <a:r>
              <a:rPr lang="zh-CN" dirty="0">
                <a:ea typeface="+mn-lt"/>
                <a:cs typeface="+mn-lt"/>
              </a:rPr>
              <a:t> di</a:t>
            </a:r>
            <a:r>
              <a:rPr lang="en-US" altLang="zh-CN" dirty="0" err="1">
                <a:ea typeface="+mn-lt"/>
                <a:cs typeface="+mn-lt"/>
              </a:rPr>
              <a:t>ffe</a:t>
            </a:r>
            <a:r>
              <a:rPr lang="zh-CN" dirty="0">
                <a:ea typeface="+mn-lt"/>
                <a:cs typeface="+mn-lt"/>
              </a:rPr>
              <a:t>re</a:t>
            </a:r>
            <a:r>
              <a:rPr lang="en-US" altLang="zh-CN" dirty="0">
                <a:ea typeface="+mn-lt"/>
                <a:cs typeface="+mn-lt"/>
              </a:rPr>
              <a:t>n</a:t>
            </a:r>
            <a:r>
              <a:rPr lang="zh-CN" dirty="0">
                <a:ea typeface="+mn-lt"/>
                <a:cs typeface="+mn-lt"/>
              </a:rPr>
              <a:t>t</a:t>
            </a:r>
            <a:r>
              <a:rPr lang="zh-CN" altLang="en-US" dirty="0">
                <a:ea typeface="+mn-lt"/>
                <a:cs typeface="+mn-lt"/>
              </a:rPr>
              <a:t> </a:t>
            </a:r>
            <a:r>
              <a:rPr lang="en-US" altLang="zh-CN" dirty="0" err="1">
                <a:ea typeface="+mn-lt"/>
                <a:cs typeface="+mn-lt"/>
              </a:rPr>
              <a:t>fr</a:t>
            </a:r>
            <a:r>
              <a:rPr lang="zh-CN" dirty="0">
                <a:ea typeface="+mn-lt"/>
                <a:cs typeface="+mn-lt"/>
              </a:rPr>
              <a:t>o</a:t>
            </a:r>
            <a:r>
              <a:rPr lang="en-US" altLang="zh-CN" dirty="0">
                <a:ea typeface="+mn-lt"/>
                <a:cs typeface="+mn-lt"/>
              </a:rPr>
              <a:t>m</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data</a:t>
            </a:r>
            <a:r>
              <a:rPr lang="zh-CN" altLang="en-US" dirty="0">
                <a:ea typeface="+mn-lt"/>
                <a:cs typeface="+mn-lt"/>
              </a:rPr>
              <a:t> </a:t>
            </a:r>
            <a:r>
              <a:rPr lang="en-US" altLang="zh-CN" dirty="0" err="1">
                <a:ea typeface="+mn-lt"/>
                <a:cs typeface="+mn-lt"/>
              </a:rPr>
              <a:t>th</a:t>
            </a:r>
            <a:r>
              <a:rPr lang="zh-CN">
                <a:ea typeface="+mn-lt"/>
                <a:cs typeface="+mn-lt"/>
              </a:rPr>
              <a:t>a</a:t>
            </a:r>
            <a:r>
              <a:rPr lang="en-US" altLang="zh-CN" dirty="0">
                <a:ea typeface="+mn-lt"/>
                <a:cs typeface="+mn-lt"/>
              </a:rPr>
              <a:t>t</a:t>
            </a:r>
            <a:r>
              <a:rPr lang="zh-CN" altLang="en-US">
                <a:ea typeface="+mn-lt"/>
                <a:cs typeface="+mn-lt"/>
              </a:rPr>
              <a:t> </a:t>
            </a:r>
            <a:r>
              <a:rPr lang="zh-CN">
                <a:ea typeface="+mn-lt"/>
                <a:cs typeface="+mn-lt"/>
              </a:rPr>
              <a:t>w</a:t>
            </a:r>
            <a:r>
              <a:rPr lang="en-US" altLang="zh-CN" dirty="0">
                <a:ea typeface="+mn-lt"/>
                <a:cs typeface="+mn-lt"/>
              </a:rPr>
              <a:t>e</a:t>
            </a:r>
            <a:r>
              <a:rPr lang="zh-CN" altLang="en-US" dirty="0">
                <a:ea typeface="+mn-lt"/>
                <a:cs typeface="+mn-lt"/>
              </a:rPr>
              <a:t> </a:t>
            </a:r>
            <a:r>
              <a:rPr lang="en-US" altLang="zh-CN" dirty="0">
                <a:ea typeface="+mn-lt"/>
                <a:cs typeface="+mn-lt"/>
              </a:rPr>
              <a:t>h</a:t>
            </a:r>
            <a:r>
              <a:rPr lang="zh-CN">
                <a:ea typeface="+mn-lt"/>
                <a:cs typeface="+mn-lt"/>
              </a:rPr>
              <a:t>a</a:t>
            </a:r>
            <a:r>
              <a:rPr lang="en-US" altLang="zh-CN" dirty="0" err="1">
                <a:ea typeface="+mn-lt"/>
                <a:cs typeface="+mn-lt"/>
              </a:rPr>
              <a:t>ve</a:t>
            </a:r>
            <a:r>
              <a:rPr lang="zh-CN" altLang="en-US">
                <a:ea typeface="+mn-lt"/>
                <a:cs typeface="+mn-lt"/>
              </a:rPr>
              <a:t> </a:t>
            </a:r>
            <a:r>
              <a:rPr lang="zh-CN">
                <a:ea typeface="+mn-lt"/>
                <a:cs typeface="+mn-lt"/>
              </a:rPr>
              <a:t>in</a:t>
            </a:r>
            <a:r>
              <a:rPr lang="zh-CN" altLang="en-US">
                <a:ea typeface="+mn-lt"/>
                <a:cs typeface="+mn-lt"/>
              </a:rPr>
              <a:t> </a:t>
            </a:r>
            <a:r>
              <a:rPr lang="zh-CN">
                <a:ea typeface="+mn-lt"/>
                <a:cs typeface="+mn-lt"/>
              </a:rPr>
              <a:t>t</a:t>
            </a:r>
            <a:r>
              <a:rPr lang="en-US" altLang="zh-CN" dirty="0">
                <a:ea typeface="+mn-lt"/>
                <a:cs typeface="+mn-lt"/>
              </a:rPr>
              <a:t>h</a:t>
            </a:r>
            <a:r>
              <a:rPr lang="zh-CN">
                <a:ea typeface="+mn-lt"/>
                <a:cs typeface="+mn-lt"/>
              </a:rPr>
              <a:t>i</a:t>
            </a:r>
            <a:r>
              <a:rPr lang="en-US" altLang="zh-CN" dirty="0">
                <a:ea typeface="+mn-lt"/>
                <a:cs typeface="+mn-lt"/>
              </a:rPr>
              <a:t>s</a:t>
            </a:r>
            <a:r>
              <a:rPr lang="zh-CN" altLang="en-US" dirty="0">
                <a:ea typeface="+mn-lt"/>
                <a:cs typeface="+mn-lt"/>
              </a:rPr>
              <a:t> </a:t>
            </a:r>
            <a:r>
              <a:rPr lang="en-US" altLang="zh-CN" dirty="0">
                <a:ea typeface="+mn-lt"/>
                <a:cs typeface="+mn-lt"/>
              </a:rPr>
              <a:t>prob</a:t>
            </a:r>
            <a:r>
              <a:rPr lang="zh-CN">
                <a:ea typeface="+mn-lt"/>
                <a:cs typeface="+mn-lt"/>
              </a:rPr>
              <a:t>l</a:t>
            </a:r>
            <a:r>
              <a:rPr lang="en-US" altLang="zh-CN" dirty="0" err="1">
                <a:ea typeface="+mn-lt"/>
                <a:cs typeface="+mn-lt"/>
              </a:rPr>
              <a:t>em</a:t>
            </a:r>
            <a:r>
              <a:rPr lang="en-US" altLang="zh-CN" dirty="0">
                <a:ea typeface="+mn-lt"/>
                <a:cs typeface="+mn-lt"/>
              </a:rPr>
              <a:t>,</a:t>
            </a:r>
            <a:r>
              <a:rPr lang="zh-CN" altLang="en-US">
                <a:ea typeface="+mn-lt"/>
                <a:cs typeface="+mn-lt"/>
              </a:rPr>
              <a:t> </a:t>
            </a:r>
            <a:r>
              <a:rPr lang="zh-CN">
                <a:ea typeface="+mn-lt"/>
                <a:cs typeface="+mn-lt"/>
              </a:rPr>
              <a:t>s</a:t>
            </a:r>
            <a:r>
              <a:rPr lang="en-US" altLang="zh-CN" dirty="0">
                <a:ea typeface="+mn-lt"/>
                <a:cs typeface="+mn-lt"/>
              </a:rPr>
              <a:t>o</a:t>
            </a:r>
            <a:r>
              <a:rPr lang="zh-CN" altLang="en-US">
                <a:ea typeface="+mn-lt"/>
                <a:cs typeface="+mn-lt"/>
              </a:rPr>
              <a:t> </a:t>
            </a:r>
            <a:r>
              <a:rPr lang="zh-CN">
                <a:ea typeface="+mn-lt"/>
                <a:cs typeface="+mn-lt"/>
              </a:rPr>
              <a:t>t</a:t>
            </a:r>
            <a:r>
              <a:rPr lang="en-US" altLang="zh-CN" dirty="0">
                <a:ea typeface="+mn-lt"/>
                <a:cs typeface="+mn-lt"/>
              </a:rPr>
              <a:t>he</a:t>
            </a:r>
            <a:r>
              <a:rPr lang="zh-CN" altLang="en-US" dirty="0">
                <a:ea typeface="+mn-lt"/>
                <a:cs typeface="+mn-lt"/>
              </a:rPr>
              <a:t> </a:t>
            </a:r>
            <a:r>
              <a:rPr lang="en-US" altLang="zh-CN" dirty="0">
                <a:ea typeface="+mn-lt"/>
                <a:cs typeface="+mn-lt"/>
              </a:rPr>
              <a:t>bene</a:t>
            </a:r>
            <a:r>
              <a:rPr lang="zh-CN">
                <a:ea typeface="+mn-lt"/>
                <a:cs typeface="+mn-lt"/>
              </a:rPr>
              <a:t>fi</a:t>
            </a:r>
            <a:r>
              <a:rPr lang="en-US" altLang="zh-CN" dirty="0" err="1">
                <a:ea typeface="+mn-lt"/>
                <a:cs typeface="+mn-lt"/>
              </a:rPr>
              <a:t>ts</a:t>
            </a:r>
            <a:r>
              <a:rPr lang="zh-CN" altLang="en-US" dirty="0">
                <a:ea typeface="+mn-lt"/>
                <a:cs typeface="+mn-lt"/>
              </a:rPr>
              <a:t> </a:t>
            </a:r>
            <a:r>
              <a:rPr lang="en-US" altLang="zh-CN" dirty="0">
                <a:ea typeface="+mn-lt"/>
                <a:cs typeface="+mn-lt"/>
              </a:rPr>
              <a:t>w</a:t>
            </a:r>
            <a:r>
              <a:rPr lang="zh-CN">
                <a:ea typeface="+mn-lt"/>
                <a:cs typeface="+mn-lt"/>
              </a:rPr>
              <a:t>e</a:t>
            </a:r>
            <a:r>
              <a:rPr lang="zh-CN" altLang="en-US">
                <a:ea typeface="+mn-lt"/>
                <a:cs typeface="+mn-lt"/>
              </a:rPr>
              <a:t> </a:t>
            </a:r>
            <a:r>
              <a:rPr lang="en-US" altLang="zh-CN" dirty="0" err="1">
                <a:ea typeface="+mn-lt"/>
                <a:cs typeface="+mn-lt"/>
              </a:rPr>
              <a:t>ga</a:t>
            </a:r>
            <a:r>
              <a:rPr lang="zh-CN">
                <a:ea typeface="+mn-lt"/>
                <a:cs typeface="+mn-lt"/>
              </a:rPr>
              <a:t>in </a:t>
            </a:r>
            <a:r>
              <a:rPr lang="en-US" altLang="zh-CN" dirty="0">
                <a:ea typeface="+mn-lt"/>
                <a:cs typeface="+mn-lt"/>
              </a:rPr>
              <a:t>from</a:t>
            </a:r>
            <a:r>
              <a:rPr lang="zh-CN" altLang="en-US">
                <a:ea typeface="+mn-lt"/>
                <a:cs typeface="+mn-lt"/>
              </a:rPr>
              <a:t> </a:t>
            </a:r>
            <a:r>
              <a:rPr lang="zh-CN">
                <a:ea typeface="+mn-lt"/>
                <a:cs typeface="+mn-lt"/>
              </a:rPr>
              <a:t>the </a:t>
            </a:r>
            <a:r>
              <a:rPr lang="en-US" altLang="zh-CN" dirty="0">
                <a:ea typeface="+mn-lt"/>
                <a:cs typeface="+mn-lt"/>
              </a:rPr>
              <a:t>pre-tr</a:t>
            </a:r>
            <a:r>
              <a:rPr lang="zh-CN">
                <a:ea typeface="+mn-lt"/>
                <a:cs typeface="+mn-lt"/>
              </a:rPr>
              <a:t>aine</a:t>
            </a:r>
            <a:r>
              <a:rPr lang="en-US" altLang="zh-CN" dirty="0">
                <a:ea typeface="+mn-lt"/>
                <a:cs typeface="+mn-lt"/>
              </a:rPr>
              <a:t>d</a:t>
            </a:r>
            <a:r>
              <a:rPr lang="zh-CN" altLang="en-US">
                <a:ea typeface="+mn-lt"/>
                <a:cs typeface="+mn-lt"/>
              </a:rPr>
              <a:t> </a:t>
            </a:r>
            <a:r>
              <a:rPr lang="zh-CN">
                <a:ea typeface="+mn-lt"/>
                <a:cs typeface="+mn-lt"/>
              </a:rPr>
              <a:t>e</a:t>
            </a:r>
            <a:r>
              <a:rPr lang="en-US" altLang="zh-CN" dirty="0">
                <a:ea typeface="+mn-lt"/>
                <a:cs typeface="+mn-lt"/>
              </a:rPr>
              <a:t>mb</a:t>
            </a:r>
            <a:r>
              <a:rPr lang="zh-CN">
                <a:ea typeface="+mn-lt"/>
                <a:cs typeface="+mn-lt"/>
              </a:rPr>
              <a:t>e</a:t>
            </a:r>
            <a:r>
              <a:rPr lang="en-US" altLang="zh-CN" dirty="0" err="1">
                <a:ea typeface="+mn-lt"/>
                <a:cs typeface="+mn-lt"/>
              </a:rPr>
              <a:t>dding</a:t>
            </a:r>
            <a:r>
              <a:rPr lang="zh-CN" altLang="en-US" dirty="0">
                <a:ea typeface="+mn-lt"/>
                <a:cs typeface="+mn-lt"/>
              </a:rPr>
              <a:t> </a:t>
            </a:r>
            <a:r>
              <a:rPr lang="en-US" altLang="zh-CN" dirty="0">
                <a:ea typeface="+mn-lt"/>
                <a:cs typeface="+mn-lt"/>
              </a:rPr>
              <a:t>is</a:t>
            </a:r>
            <a:r>
              <a:rPr lang="zh-CN" altLang="en-US" dirty="0">
                <a:ea typeface="+mn-lt"/>
                <a:cs typeface="+mn-lt"/>
              </a:rPr>
              <a:t> </a:t>
            </a:r>
            <a:r>
              <a:rPr lang="en-US" altLang="zh-CN" dirty="0">
                <a:ea typeface="+mn-lt"/>
                <a:cs typeface="+mn-lt"/>
              </a:rPr>
              <a:t>n</a:t>
            </a:r>
            <a:r>
              <a:rPr lang="zh-CN">
                <a:ea typeface="+mn-lt"/>
                <a:cs typeface="+mn-lt"/>
              </a:rPr>
              <a:t>o</a:t>
            </a:r>
            <a:r>
              <a:rPr lang="en-US" altLang="zh-CN" dirty="0">
                <a:ea typeface="+mn-lt"/>
                <a:cs typeface="+mn-lt"/>
              </a:rPr>
              <a:t>t</a:t>
            </a:r>
            <a:r>
              <a:rPr lang="zh-CN" altLang="en-US" dirty="0">
                <a:ea typeface="+mn-lt"/>
                <a:cs typeface="+mn-lt"/>
              </a:rPr>
              <a:t> </a:t>
            </a:r>
            <a:r>
              <a:rPr lang="en-US" altLang="zh-CN" dirty="0" err="1">
                <a:ea typeface="+mn-lt"/>
                <a:cs typeface="+mn-lt"/>
              </a:rPr>
              <a:t>si</a:t>
            </a:r>
            <a:r>
              <a:rPr lang="zh-CN">
                <a:ea typeface="+mn-lt"/>
                <a:cs typeface="+mn-lt"/>
              </a:rPr>
              <a:t>gni</a:t>
            </a:r>
            <a:r>
              <a:rPr lang="en-US" altLang="zh-CN" dirty="0">
                <a:ea typeface="+mn-lt"/>
                <a:cs typeface="+mn-lt"/>
              </a:rPr>
              <a:t>f</a:t>
            </a:r>
            <a:r>
              <a:rPr lang="zh-CN">
                <a:ea typeface="+mn-lt"/>
                <a:cs typeface="+mn-lt"/>
              </a:rPr>
              <a:t>ica</a:t>
            </a:r>
            <a:r>
              <a:rPr lang="en-US" altLang="zh-CN" dirty="0">
                <a:ea typeface="+mn-lt"/>
                <a:cs typeface="+mn-lt"/>
              </a:rPr>
              <a:t>n</a:t>
            </a:r>
            <a:r>
              <a:rPr lang="zh-CN">
                <a:ea typeface="+mn-lt"/>
                <a:cs typeface="+mn-lt"/>
              </a:rPr>
              <a:t>t</a:t>
            </a:r>
            <a:r>
              <a:rPr lang="en-US" altLang="zh-CN" dirty="0" err="1">
                <a:ea typeface="+mn-lt"/>
                <a:cs typeface="+mn-lt"/>
              </a:rPr>
              <a:t>ly</a:t>
            </a:r>
            <a:r>
              <a:rPr lang="zh-CN" altLang="en-US">
                <a:ea typeface="+mn-lt"/>
                <a:cs typeface="+mn-lt"/>
              </a:rPr>
              <a:t> </a:t>
            </a:r>
            <a:r>
              <a:rPr lang="zh-CN">
                <a:ea typeface="+mn-lt"/>
                <a:cs typeface="+mn-lt"/>
              </a:rPr>
              <a:t>he</a:t>
            </a:r>
            <a:r>
              <a:rPr lang="en-US" altLang="zh-CN" dirty="0" err="1">
                <a:ea typeface="+mn-lt"/>
                <a:cs typeface="+mn-lt"/>
              </a:rPr>
              <a:t>lpful</a:t>
            </a:r>
            <a:r>
              <a:rPr lang="en-US" altLang="zh-CN" dirty="0">
                <a:ea typeface="+mn-lt"/>
                <a:cs typeface="+mn-lt"/>
              </a:rPr>
              <a:t>.</a:t>
            </a:r>
            <a:r>
              <a:rPr lang="zh-CN" altLang="en-US" dirty="0">
                <a:ea typeface="+mn-lt"/>
                <a:cs typeface="+mn-lt"/>
              </a:rPr>
              <a:t>  </a:t>
            </a:r>
          </a:p>
          <a:p>
            <a:pPr marL="342900" indent="-342900">
              <a:buAutoNum type="romanLcPeriod"/>
            </a:pPr>
            <a:r>
              <a:rPr lang="en-US" altLang="zh-CN" dirty="0">
                <a:ea typeface="+mn-lt"/>
                <a:cs typeface="+mn-lt"/>
              </a:rPr>
              <a:t>Th</a:t>
            </a:r>
            <a:r>
              <a:rPr lang="zh-CN">
                <a:ea typeface="+mn-lt"/>
                <a:cs typeface="+mn-lt"/>
              </a:rPr>
              <a:t>e </a:t>
            </a:r>
            <a:r>
              <a:rPr lang="en-US" altLang="zh-CN" dirty="0">
                <a:ea typeface="+mn-lt"/>
                <a:cs typeface="+mn-lt"/>
              </a:rPr>
              <a:t>t</a:t>
            </a:r>
            <a:r>
              <a:rPr lang="zh-CN">
                <a:ea typeface="+mn-lt"/>
                <a:cs typeface="+mn-lt"/>
              </a:rPr>
              <a:t>e</a:t>
            </a:r>
            <a:r>
              <a:rPr lang="en-US" altLang="zh-CN" dirty="0" err="1">
                <a:ea typeface="+mn-lt"/>
                <a:cs typeface="+mn-lt"/>
              </a:rPr>
              <a:t>xt</a:t>
            </a:r>
            <a:r>
              <a:rPr lang="zh-CN" altLang="en-US" dirty="0">
                <a:ea typeface="+mn-lt"/>
                <a:cs typeface="+mn-lt"/>
              </a:rPr>
              <a:t> </a:t>
            </a:r>
            <a:r>
              <a:rPr lang="en-US" altLang="zh-CN" dirty="0">
                <a:ea typeface="+mn-lt"/>
                <a:cs typeface="+mn-lt"/>
              </a:rPr>
              <a:t>data</a:t>
            </a:r>
            <a:r>
              <a:rPr lang="zh-CN" altLang="en-US" dirty="0">
                <a:ea typeface="+mn-lt"/>
                <a:cs typeface="+mn-lt"/>
              </a:rPr>
              <a:t> </a:t>
            </a:r>
            <a:r>
              <a:rPr lang="zh-CN" dirty="0">
                <a:ea typeface="+mn-lt"/>
                <a:cs typeface="+mn-lt"/>
              </a:rPr>
              <a:t>in th</a:t>
            </a:r>
            <a:r>
              <a:rPr lang="en-US" altLang="zh-CN" dirty="0">
                <a:ea typeface="+mn-lt"/>
                <a:cs typeface="+mn-lt"/>
              </a:rPr>
              <a:t>is</a:t>
            </a:r>
            <a:r>
              <a:rPr lang="zh-CN" altLang="en-US" dirty="0">
                <a:ea typeface="+mn-lt"/>
                <a:cs typeface="+mn-lt"/>
              </a:rPr>
              <a:t> </a:t>
            </a:r>
            <a:r>
              <a:rPr lang="en-US" altLang="zh-CN" dirty="0" err="1">
                <a:ea typeface="+mn-lt"/>
                <a:cs typeface="+mn-lt"/>
              </a:rPr>
              <a:t>sp</a:t>
            </a:r>
            <a:r>
              <a:rPr lang="zh-CN" dirty="0">
                <a:ea typeface="+mn-lt"/>
                <a:cs typeface="+mn-lt"/>
              </a:rPr>
              <a:t>a</a:t>
            </a:r>
            <a:r>
              <a:rPr lang="en-US" altLang="zh-CN" dirty="0">
                <a:ea typeface="+mn-lt"/>
                <a:cs typeface="+mn-lt"/>
              </a:rPr>
              <a:t>m</a:t>
            </a:r>
            <a:r>
              <a:rPr lang="zh-CN" altLang="en-US" dirty="0">
                <a:ea typeface="+mn-lt"/>
                <a:cs typeface="+mn-lt"/>
              </a:rPr>
              <a:t> </a:t>
            </a:r>
            <a:r>
              <a:rPr lang="en-US" altLang="zh-CN" dirty="0">
                <a:ea typeface="+mn-lt"/>
                <a:cs typeface="+mn-lt"/>
              </a:rPr>
              <a:t>fil</a:t>
            </a:r>
            <a:r>
              <a:rPr lang="zh-CN" dirty="0">
                <a:ea typeface="+mn-lt"/>
                <a:cs typeface="+mn-lt"/>
              </a:rPr>
              <a:t>te</a:t>
            </a:r>
            <a:r>
              <a:rPr lang="en-US" altLang="zh-CN" dirty="0">
                <a:ea typeface="+mn-lt"/>
                <a:cs typeface="+mn-lt"/>
              </a:rPr>
              <a:t>ring</a:t>
            </a:r>
            <a:r>
              <a:rPr lang="zh-CN" altLang="en-US" dirty="0">
                <a:ea typeface="+mn-lt"/>
                <a:cs typeface="+mn-lt"/>
              </a:rPr>
              <a:t> </a:t>
            </a:r>
            <a:r>
              <a:rPr lang="en-US" altLang="zh-CN" dirty="0">
                <a:ea typeface="+mn-lt"/>
                <a:cs typeface="+mn-lt"/>
              </a:rPr>
              <a:t>pr</a:t>
            </a:r>
            <a:r>
              <a:rPr lang="zh-CN" dirty="0">
                <a:ea typeface="+mn-lt"/>
                <a:cs typeface="+mn-lt"/>
              </a:rPr>
              <a:t>o</a:t>
            </a:r>
            <a:r>
              <a:rPr lang="en-US" altLang="zh-CN" dirty="0" err="1">
                <a:ea typeface="+mn-lt"/>
                <a:cs typeface="+mn-lt"/>
              </a:rPr>
              <a:t>blem</a:t>
            </a:r>
            <a:r>
              <a:rPr lang="zh-CN" altLang="en-US" dirty="0">
                <a:ea typeface="+mn-lt"/>
                <a:cs typeface="+mn-lt"/>
              </a:rPr>
              <a:t> </a:t>
            </a:r>
            <a:r>
              <a:rPr lang="en-US" altLang="zh-CN" dirty="0">
                <a:ea typeface="+mn-lt"/>
                <a:cs typeface="+mn-lt"/>
              </a:rPr>
              <a:t>is</a:t>
            </a:r>
            <a:r>
              <a:rPr lang="zh-CN" altLang="en-US" dirty="0">
                <a:ea typeface="+mn-lt"/>
                <a:cs typeface="+mn-lt"/>
              </a:rPr>
              <a:t> </a:t>
            </a:r>
            <a:r>
              <a:rPr lang="zh-CN">
                <a:ea typeface="+mn-lt"/>
                <a:cs typeface="+mn-lt"/>
              </a:rPr>
              <a:t>n</a:t>
            </a:r>
            <a:r>
              <a:rPr lang="en-US" altLang="zh-CN" dirty="0">
                <a:ea typeface="+mn-lt"/>
                <a:cs typeface="+mn-lt"/>
              </a:rPr>
              <a:t>o</a:t>
            </a:r>
            <a:r>
              <a:rPr lang="zh-CN">
                <a:ea typeface="+mn-lt"/>
                <a:cs typeface="+mn-lt"/>
              </a:rPr>
              <a:t>t</a:t>
            </a:r>
            <a:r>
              <a:rPr lang="zh-CN" altLang="en-US">
                <a:ea typeface="+mn-lt"/>
                <a:cs typeface="+mn-lt"/>
              </a:rPr>
              <a:t> </a:t>
            </a:r>
            <a:r>
              <a:rPr lang="zh-CN">
                <a:ea typeface="+mn-lt"/>
                <a:cs typeface="+mn-lt"/>
              </a:rPr>
              <a:t>too</a:t>
            </a:r>
            <a:r>
              <a:rPr lang="zh-CN" altLang="en-US">
                <a:ea typeface="+mn-lt"/>
                <a:cs typeface="+mn-lt"/>
              </a:rPr>
              <a:t> </a:t>
            </a:r>
            <a:r>
              <a:rPr lang="en-US" altLang="zh-CN" dirty="0">
                <a:ea typeface="+mn-lt"/>
                <a:cs typeface="+mn-lt"/>
              </a:rPr>
              <a:t>comp</a:t>
            </a:r>
            <a:r>
              <a:rPr lang="zh-CN">
                <a:ea typeface="+mn-lt"/>
                <a:cs typeface="+mn-lt"/>
              </a:rPr>
              <a:t>l</a:t>
            </a:r>
            <a:r>
              <a:rPr lang="en-US" altLang="zh-CN" dirty="0" err="1">
                <a:ea typeface="+mn-lt"/>
                <a:cs typeface="+mn-lt"/>
              </a:rPr>
              <a:t>ica</a:t>
            </a:r>
            <a:r>
              <a:rPr lang="zh-CN">
                <a:ea typeface="+mn-lt"/>
                <a:cs typeface="+mn-lt"/>
              </a:rPr>
              <a:t>te</a:t>
            </a:r>
            <a:r>
              <a:rPr lang="en-US" altLang="zh-CN" dirty="0">
                <a:ea typeface="+mn-lt"/>
                <a:cs typeface="+mn-lt"/>
              </a:rPr>
              <a:t>d.</a:t>
            </a:r>
            <a:r>
              <a:rPr lang="zh-CN" altLang="en-US" dirty="0">
                <a:ea typeface="+mn-lt"/>
                <a:cs typeface="+mn-lt"/>
              </a:rPr>
              <a:t> </a:t>
            </a:r>
            <a:r>
              <a:rPr lang="en-US" altLang="zh-CN" dirty="0">
                <a:ea typeface="+mn-lt"/>
                <a:cs typeface="+mn-lt"/>
              </a:rPr>
              <a:t>RNN</a:t>
            </a:r>
            <a:r>
              <a:rPr lang="zh-CN" altLang="en-US" dirty="0">
                <a:ea typeface="+mn-lt"/>
                <a:cs typeface="+mn-lt"/>
              </a:rPr>
              <a:t> </a:t>
            </a:r>
            <a:r>
              <a:rPr lang="en-US" altLang="zh-CN" dirty="0">
                <a:ea typeface="+mn-lt"/>
                <a:cs typeface="+mn-lt"/>
              </a:rPr>
              <a:t>w</a:t>
            </a:r>
            <a:r>
              <a:rPr lang="zh-CN">
                <a:ea typeface="+mn-lt"/>
                <a:cs typeface="+mn-lt"/>
              </a:rPr>
              <a:t>i</a:t>
            </a:r>
            <a:r>
              <a:rPr lang="en-US" altLang="zh-CN" dirty="0" err="1">
                <a:ea typeface="+mn-lt"/>
                <a:cs typeface="+mn-lt"/>
              </a:rPr>
              <a:t>th</a:t>
            </a:r>
            <a:r>
              <a:rPr lang="zh-CN" altLang="en-US">
                <a:ea typeface="+mn-lt"/>
                <a:cs typeface="+mn-lt"/>
              </a:rPr>
              <a:t> </a:t>
            </a:r>
            <a:r>
              <a:rPr lang="zh-CN">
                <a:ea typeface="+mn-lt"/>
                <a:cs typeface="+mn-lt"/>
              </a:rPr>
              <a:t>se</a:t>
            </a:r>
            <a:r>
              <a:rPr lang="en-US" altLang="zh-CN" dirty="0" err="1">
                <a:ea typeface="+mn-lt"/>
                <a:cs typeface="+mn-lt"/>
              </a:rPr>
              <a:t>lf</a:t>
            </a:r>
            <a:r>
              <a:rPr lang="en-US" altLang="zh-CN" dirty="0">
                <a:ea typeface="+mn-lt"/>
                <a:cs typeface="+mn-lt"/>
              </a:rPr>
              <a:t>-</a:t>
            </a:r>
            <a:r>
              <a:rPr lang="zh-CN">
                <a:ea typeface="+mn-lt"/>
                <a:cs typeface="+mn-lt"/>
              </a:rPr>
              <a:t>t</a:t>
            </a:r>
            <a:r>
              <a:rPr lang="en-US" altLang="zh-CN" dirty="0">
                <a:ea typeface="+mn-lt"/>
                <a:cs typeface="+mn-lt"/>
              </a:rPr>
              <a:t>ra</a:t>
            </a:r>
            <a:r>
              <a:rPr lang="zh-CN">
                <a:ea typeface="+mn-lt"/>
                <a:cs typeface="+mn-lt"/>
              </a:rPr>
              <a:t>ine</a:t>
            </a:r>
            <a:r>
              <a:rPr lang="en-US" altLang="zh-CN" dirty="0">
                <a:ea typeface="+mn-lt"/>
                <a:cs typeface="+mn-lt"/>
              </a:rPr>
              <a:t>d</a:t>
            </a:r>
            <a:r>
              <a:rPr lang="zh-CN" altLang="en-US" dirty="0">
                <a:ea typeface="+mn-lt"/>
                <a:cs typeface="+mn-lt"/>
              </a:rPr>
              <a:t> </a:t>
            </a:r>
            <a:r>
              <a:rPr lang="en-US" altLang="zh-CN" dirty="0">
                <a:ea typeface="+mn-lt"/>
                <a:cs typeface="+mn-lt"/>
              </a:rPr>
              <a:t>wo</a:t>
            </a:r>
            <a:r>
              <a:rPr lang="zh-CN">
                <a:ea typeface="+mn-lt"/>
                <a:cs typeface="+mn-lt"/>
              </a:rPr>
              <a:t>r</a:t>
            </a:r>
            <a:r>
              <a:rPr lang="en-US" altLang="zh-CN" dirty="0">
                <a:ea typeface="+mn-lt"/>
                <a:cs typeface="+mn-lt"/>
              </a:rPr>
              <a:t>d</a:t>
            </a:r>
            <a:r>
              <a:rPr lang="zh-CN" altLang="en-US">
                <a:ea typeface="+mn-lt"/>
                <a:cs typeface="+mn-lt"/>
              </a:rPr>
              <a:t> </a:t>
            </a:r>
            <a:r>
              <a:rPr lang="zh-CN">
                <a:ea typeface="+mn-lt"/>
                <a:cs typeface="+mn-lt"/>
              </a:rPr>
              <a:t>e</a:t>
            </a:r>
            <a:r>
              <a:rPr lang="en-US" altLang="zh-CN" dirty="0">
                <a:ea typeface="+mn-lt"/>
                <a:cs typeface="+mn-lt"/>
              </a:rPr>
              <a:t>m</a:t>
            </a:r>
            <a:r>
              <a:rPr lang="zh-CN">
                <a:ea typeface="+mn-lt"/>
                <a:cs typeface="+mn-lt"/>
              </a:rPr>
              <a:t>be</a:t>
            </a:r>
            <a:r>
              <a:rPr lang="en-US" altLang="zh-CN" dirty="0">
                <a:ea typeface="+mn-lt"/>
                <a:cs typeface="+mn-lt"/>
              </a:rPr>
              <a:t>dd</a:t>
            </a:r>
            <a:r>
              <a:rPr lang="zh-CN">
                <a:ea typeface="+mn-lt"/>
                <a:cs typeface="+mn-lt"/>
              </a:rPr>
              <a:t>ing</a:t>
            </a:r>
            <a:r>
              <a:rPr lang="zh-CN" altLang="en-US">
                <a:ea typeface="+mn-lt"/>
                <a:cs typeface="+mn-lt"/>
              </a:rPr>
              <a:t> </a:t>
            </a:r>
            <a:r>
              <a:rPr lang="en-US" altLang="zh-CN" dirty="0" err="1">
                <a:ea typeface="+mn-lt"/>
                <a:cs typeface="+mn-lt"/>
              </a:rPr>
              <a:t>i</a:t>
            </a:r>
            <a:r>
              <a:rPr lang="zh-CN">
                <a:ea typeface="+mn-lt"/>
                <a:cs typeface="+mn-lt"/>
              </a:rPr>
              <a:t>s</a:t>
            </a:r>
            <a:r>
              <a:rPr lang="zh-CN" altLang="en-US">
                <a:ea typeface="+mn-lt"/>
                <a:cs typeface="+mn-lt"/>
              </a:rPr>
              <a:t> </a:t>
            </a:r>
            <a:r>
              <a:rPr lang="zh-CN">
                <a:ea typeface="+mn-lt"/>
                <a:cs typeface="+mn-lt"/>
              </a:rPr>
              <a:t>a</a:t>
            </a:r>
            <a:r>
              <a:rPr lang="zh-CN" altLang="en-US">
                <a:ea typeface="+mn-lt"/>
                <a:cs typeface="+mn-lt"/>
              </a:rPr>
              <a:t> </a:t>
            </a:r>
            <a:r>
              <a:rPr lang="en-US" altLang="zh-CN" dirty="0">
                <a:ea typeface="+mn-lt"/>
                <a:cs typeface="+mn-lt"/>
              </a:rPr>
              <a:t>goo</a:t>
            </a:r>
            <a:r>
              <a:rPr lang="zh-CN">
                <a:ea typeface="+mn-lt"/>
                <a:cs typeface="+mn-lt"/>
              </a:rPr>
              <a:t>d en</a:t>
            </a:r>
            <a:r>
              <a:rPr lang="en-US" altLang="zh-CN" dirty="0" err="1">
                <a:ea typeface="+mn-lt"/>
                <a:cs typeface="+mn-lt"/>
              </a:rPr>
              <a:t>ough</a:t>
            </a:r>
            <a:r>
              <a:rPr lang="zh-CN" altLang="en-US" dirty="0">
                <a:ea typeface="+mn-lt"/>
                <a:cs typeface="+mn-lt"/>
              </a:rPr>
              <a:t> </a:t>
            </a:r>
            <a:r>
              <a:rPr lang="en-US" altLang="zh-CN" dirty="0">
                <a:ea typeface="+mn-lt"/>
                <a:cs typeface="+mn-lt"/>
              </a:rPr>
              <a:t>mod</a:t>
            </a:r>
            <a:r>
              <a:rPr lang="zh-CN">
                <a:ea typeface="+mn-lt"/>
                <a:cs typeface="+mn-lt"/>
              </a:rPr>
              <a:t>e</a:t>
            </a:r>
            <a:r>
              <a:rPr lang="en-US" altLang="zh-CN" dirty="0">
                <a:ea typeface="+mn-lt"/>
                <a:cs typeface="+mn-lt"/>
              </a:rPr>
              <a:t>l</a:t>
            </a:r>
            <a:r>
              <a:rPr lang="zh-CN" altLang="en-US" dirty="0">
                <a:ea typeface="+mn-lt"/>
                <a:cs typeface="+mn-lt"/>
              </a:rPr>
              <a:t> </a:t>
            </a:r>
            <a:r>
              <a:rPr lang="en-US" altLang="zh-CN" dirty="0">
                <a:ea typeface="+mn-lt"/>
                <a:cs typeface="+mn-lt"/>
              </a:rPr>
              <a:t>to</a:t>
            </a:r>
            <a:r>
              <a:rPr lang="zh-CN" altLang="en-US" dirty="0">
                <a:ea typeface="+mn-lt"/>
                <a:cs typeface="+mn-lt"/>
              </a:rPr>
              <a:t> </a:t>
            </a:r>
            <a:r>
              <a:rPr lang="en-US" altLang="zh-CN" dirty="0">
                <a:ea typeface="+mn-lt"/>
                <a:cs typeface="+mn-lt"/>
              </a:rPr>
              <a:t>c</a:t>
            </a:r>
            <a:r>
              <a:rPr lang="zh-CN">
                <a:ea typeface="+mn-lt"/>
                <a:cs typeface="+mn-lt"/>
              </a:rPr>
              <a:t>ap</a:t>
            </a:r>
            <a:r>
              <a:rPr lang="en-US" altLang="zh-CN" dirty="0" err="1">
                <a:ea typeface="+mn-lt"/>
                <a:cs typeface="+mn-lt"/>
              </a:rPr>
              <a:t>tu</a:t>
            </a:r>
            <a:r>
              <a:rPr lang="zh-CN">
                <a:ea typeface="+mn-lt"/>
                <a:cs typeface="+mn-lt"/>
              </a:rPr>
              <a:t>re</a:t>
            </a:r>
            <a:r>
              <a:rPr lang="zh-CN" altLang="en-US">
                <a:ea typeface="+mn-lt"/>
                <a:cs typeface="+mn-lt"/>
              </a:rPr>
              <a:t> </a:t>
            </a:r>
            <a:r>
              <a:rPr lang="zh-CN">
                <a:ea typeface="+mn-lt"/>
                <a:cs typeface="+mn-lt"/>
              </a:rPr>
              <a:t>t</a:t>
            </a:r>
            <a:r>
              <a:rPr lang="en-US" altLang="zh-CN" dirty="0">
                <a:ea typeface="+mn-lt"/>
                <a:cs typeface="+mn-lt"/>
              </a:rPr>
              <a:t>he</a:t>
            </a:r>
            <a:r>
              <a:rPr lang="zh-CN" altLang="en-US" dirty="0">
                <a:ea typeface="+mn-lt"/>
                <a:cs typeface="+mn-lt"/>
              </a:rPr>
              <a:t> </a:t>
            </a:r>
            <a:r>
              <a:rPr lang="en-US" altLang="zh-CN" dirty="0">
                <a:ea typeface="+mn-lt"/>
                <a:cs typeface="+mn-lt"/>
              </a:rPr>
              <a:t>p</a:t>
            </a:r>
            <a:r>
              <a:rPr lang="zh-CN">
                <a:ea typeface="+mn-lt"/>
                <a:cs typeface="+mn-lt"/>
              </a:rPr>
              <a:t>at</a:t>
            </a:r>
            <a:r>
              <a:rPr lang="en-US" altLang="zh-CN" dirty="0" err="1">
                <a:ea typeface="+mn-lt"/>
                <a:cs typeface="+mn-lt"/>
              </a:rPr>
              <a:t>ter</a:t>
            </a:r>
            <a:r>
              <a:rPr lang="zh-CN">
                <a:ea typeface="+mn-lt"/>
                <a:cs typeface="+mn-lt"/>
              </a:rPr>
              <a:t>n</a:t>
            </a:r>
            <a:r>
              <a:rPr lang="en-US" altLang="zh-CN" dirty="0">
                <a:ea typeface="+mn-lt"/>
                <a:cs typeface="+mn-lt"/>
              </a:rPr>
              <a:t>.</a:t>
            </a:r>
            <a:endParaRPr lang="zh-CN" altLang="en-US" dirty="0">
              <a:ea typeface="+mn-lt"/>
              <a:cs typeface="+mn-lt"/>
            </a:endParaRPr>
          </a:p>
        </p:txBody>
      </p:sp>
      <p:sp>
        <p:nvSpPr>
          <p:cNvPr id="7" name="文本框 6">
            <a:extLst>
              <a:ext uri="{FF2B5EF4-FFF2-40B4-BE49-F238E27FC236}">
                <a16:creationId xmlns:a16="http://schemas.microsoft.com/office/drawing/2014/main" id="{9E0BE979-8EC6-47AE-99D7-AC98A8B68145}"/>
              </a:ext>
            </a:extLst>
          </p:cNvPr>
          <p:cNvSpPr txBox="1"/>
          <p:nvPr/>
        </p:nvSpPr>
        <p:spPr>
          <a:xfrm>
            <a:off x="476250" y="4695825"/>
            <a:ext cx="110585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ea typeface="+mn-lt"/>
                <a:cs typeface="+mn-lt"/>
              </a:rPr>
              <a:t>The</a:t>
            </a:r>
            <a:r>
              <a:rPr lang="zh-CN" dirty="0">
                <a:ea typeface="+mn-lt"/>
                <a:cs typeface="+mn-lt"/>
              </a:rPr>
              <a:t> </a:t>
            </a:r>
            <a:r>
              <a:rPr lang="en-US" altLang="zh-CN" dirty="0">
                <a:ea typeface="+mn-lt"/>
                <a:cs typeface="+mn-lt"/>
              </a:rPr>
              <a:t>a</a:t>
            </a:r>
            <a:r>
              <a:rPr lang="zh-CN">
                <a:ea typeface="+mn-lt"/>
                <a:cs typeface="+mn-lt"/>
              </a:rPr>
              <a:t>c</a:t>
            </a:r>
            <a:r>
              <a:rPr lang="en-US" altLang="zh-CN" dirty="0">
                <a:ea typeface="+mn-lt"/>
                <a:cs typeface="+mn-lt"/>
              </a:rPr>
              <a:t>curacy and loss graphs</a:t>
            </a:r>
            <a:r>
              <a:rPr lang="zh-CN">
                <a:ea typeface="+mn-lt"/>
                <a:cs typeface="+mn-lt"/>
              </a:rPr>
              <a:t> prove that Glove embedding does not provide any helpful data. And self-trained word embedding is wonderful enough to handle the input dataset. </a:t>
            </a:r>
          </a:p>
        </p:txBody>
      </p:sp>
      <p:grpSp>
        <p:nvGrpSpPr>
          <p:cNvPr id="19" name="组合 1">
            <a:extLst>
              <a:ext uri="{FF2B5EF4-FFF2-40B4-BE49-F238E27FC236}">
                <a16:creationId xmlns:a16="http://schemas.microsoft.com/office/drawing/2014/main" id="{1CD1A904-1C38-46D3-A285-232C3FB2F0AC}"/>
              </a:ext>
            </a:extLst>
          </p:cNvPr>
          <p:cNvGrpSpPr>
            <a:grpSpLocks/>
          </p:cNvGrpSpPr>
          <p:nvPr/>
        </p:nvGrpSpPr>
        <p:grpSpPr bwMode="auto">
          <a:xfrm rot="5400000">
            <a:off x="6044260" y="586722"/>
            <a:ext cx="100447" cy="12195033"/>
            <a:chOff x="0" y="0"/>
            <a:chExt cx="105725" cy="721610"/>
          </a:xfrm>
        </p:grpSpPr>
        <p:sp>
          <p:nvSpPr>
            <p:cNvPr id="20" name="矩形 4">
              <a:extLst>
                <a:ext uri="{FF2B5EF4-FFF2-40B4-BE49-F238E27FC236}">
                  <a16:creationId xmlns:a16="http://schemas.microsoft.com/office/drawing/2014/main" id="{BA086B37-8C71-4F97-AFD1-74BCA421C286}"/>
                </a:ext>
              </a:extLst>
            </p:cNvPr>
            <p:cNvSpPr>
              <a:spLocks noChangeArrowheads="1"/>
            </p:cNvSpPr>
            <p:nvPr/>
          </p:nvSpPr>
          <p:spPr bwMode="auto">
            <a:xfrm>
              <a:off x="0"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21" name="矩形 5">
              <a:extLst>
                <a:ext uri="{FF2B5EF4-FFF2-40B4-BE49-F238E27FC236}">
                  <a16:creationId xmlns:a16="http://schemas.microsoft.com/office/drawing/2014/main" id="{FDE25FAF-C782-46E6-9962-7A00CAC5F6A8}"/>
                </a:ext>
              </a:extLst>
            </p:cNvPr>
            <p:cNvSpPr>
              <a:spLocks noChangeArrowheads="1"/>
            </p:cNvSpPr>
            <p:nvPr/>
          </p:nvSpPr>
          <p:spPr bwMode="auto">
            <a:xfrm>
              <a:off x="60006" y="0"/>
              <a:ext cx="45719" cy="721610"/>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grpSp>
    </p:spTree>
    <p:extLst>
      <p:ext uri="{BB962C8B-B14F-4D97-AF65-F5344CB8AC3E}">
        <p14:creationId xmlns:p14="http://schemas.microsoft.com/office/powerpoint/2010/main" val="78958108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slide(fromBottom)">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7"/>
          <p:cNvSpPr>
            <a:spLocks/>
          </p:cNvSpPr>
          <p:nvPr/>
        </p:nvSpPr>
        <p:spPr bwMode="auto">
          <a:xfrm>
            <a:off x="1" y="1768566"/>
            <a:ext cx="1947283" cy="1259865"/>
          </a:xfrm>
          <a:custGeom>
            <a:avLst/>
            <a:gdLst/>
            <a:ahLst/>
            <a:cxnLst>
              <a:cxn ang="0">
                <a:pos x="0" y="0"/>
              </a:cxn>
              <a:cxn ang="0">
                <a:pos x="0" y="725"/>
              </a:cxn>
              <a:cxn ang="0">
                <a:pos x="859" y="1217"/>
              </a:cxn>
              <a:cxn ang="0">
                <a:pos x="859" y="739"/>
              </a:cxn>
              <a:cxn ang="0">
                <a:pos x="0" y="0"/>
              </a:cxn>
            </a:cxnLst>
            <a:rect l="0" t="0" r="r" b="b"/>
            <a:pathLst>
              <a:path w="859" h="1217">
                <a:moveTo>
                  <a:pt x="0" y="0"/>
                </a:moveTo>
                <a:lnTo>
                  <a:pt x="0" y="725"/>
                </a:lnTo>
                <a:lnTo>
                  <a:pt x="859" y="1217"/>
                </a:lnTo>
                <a:lnTo>
                  <a:pt x="859" y="739"/>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等线"/>
              <a:ea typeface="+mn-ea"/>
              <a:cs typeface="+mn-cs"/>
            </a:endParaRPr>
          </a:p>
        </p:txBody>
      </p:sp>
      <p:sp>
        <p:nvSpPr>
          <p:cNvPr id="7" name="Freeform 11"/>
          <p:cNvSpPr>
            <a:spLocks/>
          </p:cNvSpPr>
          <p:nvPr/>
        </p:nvSpPr>
        <p:spPr bwMode="auto">
          <a:xfrm>
            <a:off x="0" y="3303399"/>
            <a:ext cx="1947285" cy="746819"/>
          </a:xfrm>
          <a:custGeom>
            <a:avLst/>
            <a:gdLst/>
            <a:ahLst/>
            <a:cxnLst>
              <a:cxn ang="0">
                <a:pos x="0" y="0"/>
              </a:cxn>
              <a:cxn ang="0">
                <a:pos x="0" y="723"/>
              </a:cxn>
              <a:cxn ang="0">
                <a:pos x="859" y="723"/>
              </a:cxn>
              <a:cxn ang="0">
                <a:pos x="859" y="247"/>
              </a:cxn>
              <a:cxn ang="0">
                <a:pos x="0" y="0"/>
              </a:cxn>
            </a:cxnLst>
            <a:rect l="0" t="0" r="r" b="b"/>
            <a:pathLst>
              <a:path w="859" h="723">
                <a:moveTo>
                  <a:pt x="0" y="0"/>
                </a:moveTo>
                <a:lnTo>
                  <a:pt x="0" y="723"/>
                </a:lnTo>
                <a:lnTo>
                  <a:pt x="859" y="723"/>
                </a:lnTo>
                <a:lnTo>
                  <a:pt x="859" y="247"/>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等线"/>
              <a:ea typeface="+mn-ea"/>
              <a:cs typeface="+mn-cs"/>
            </a:endParaRPr>
          </a:p>
        </p:txBody>
      </p:sp>
      <p:sp>
        <p:nvSpPr>
          <p:cNvPr id="8" name="Freeform 13"/>
          <p:cNvSpPr>
            <a:spLocks/>
          </p:cNvSpPr>
          <p:nvPr/>
        </p:nvSpPr>
        <p:spPr bwMode="auto">
          <a:xfrm>
            <a:off x="0" y="3924241"/>
            <a:ext cx="1947285" cy="748887"/>
          </a:xfrm>
          <a:custGeom>
            <a:avLst/>
            <a:gdLst/>
            <a:ahLst/>
            <a:cxnLst>
              <a:cxn ang="0">
                <a:pos x="0" y="0"/>
              </a:cxn>
              <a:cxn ang="0">
                <a:pos x="0" y="725"/>
              </a:cxn>
              <a:cxn ang="0">
                <a:pos x="859" y="479"/>
              </a:cxn>
              <a:cxn ang="0">
                <a:pos x="859" y="0"/>
              </a:cxn>
              <a:cxn ang="0">
                <a:pos x="0" y="0"/>
              </a:cxn>
            </a:cxnLst>
            <a:rect l="0" t="0" r="r" b="b"/>
            <a:pathLst>
              <a:path w="859" h="725">
                <a:moveTo>
                  <a:pt x="0" y="0"/>
                </a:moveTo>
                <a:lnTo>
                  <a:pt x="0" y="725"/>
                </a:lnTo>
                <a:lnTo>
                  <a:pt x="859" y="479"/>
                </a:lnTo>
                <a:lnTo>
                  <a:pt x="859" y="0"/>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等线"/>
              <a:ea typeface="+mn-ea"/>
              <a:cs typeface="+mn-cs"/>
            </a:endParaRPr>
          </a:p>
        </p:txBody>
      </p:sp>
      <p:sp>
        <p:nvSpPr>
          <p:cNvPr id="9" name="Freeform 15"/>
          <p:cNvSpPr>
            <a:spLocks/>
          </p:cNvSpPr>
          <p:nvPr/>
        </p:nvSpPr>
        <p:spPr bwMode="auto">
          <a:xfrm>
            <a:off x="3" y="4313951"/>
            <a:ext cx="1947280" cy="1003339"/>
          </a:xfrm>
          <a:custGeom>
            <a:avLst/>
            <a:gdLst/>
            <a:ahLst/>
            <a:cxnLst>
              <a:cxn ang="0">
                <a:pos x="0" y="246"/>
              </a:cxn>
              <a:cxn ang="0">
                <a:pos x="0" y="969"/>
              </a:cxn>
              <a:cxn ang="0">
                <a:pos x="859" y="476"/>
              </a:cxn>
              <a:cxn ang="0">
                <a:pos x="859" y="0"/>
              </a:cxn>
              <a:cxn ang="0">
                <a:pos x="0" y="246"/>
              </a:cxn>
            </a:cxnLst>
            <a:rect l="0" t="0" r="r" b="b"/>
            <a:pathLst>
              <a:path w="859" h="969">
                <a:moveTo>
                  <a:pt x="0" y="246"/>
                </a:moveTo>
                <a:lnTo>
                  <a:pt x="0" y="969"/>
                </a:lnTo>
                <a:lnTo>
                  <a:pt x="859" y="476"/>
                </a:lnTo>
                <a:lnTo>
                  <a:pt x="859" y="0"/>
                </a:lnTo>
                <a:lnTo>
                  <a:pt x="0" y="246"/>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等线"/>
              <a:ea typeface="+mn-ea"/>
              <a:cs typeface="+mn-cs"/>
            </a:endParaRPr>
          </a:p>
        </p:txBody>
      </p:sp>
      <p:sp>
        <p:nvSpPr>
          <p:cNvPr id="6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55" name="矩形 2"/>
          <p:cNvSpPr>
            <a:spLocks noChangeArrowheads="1"/>
          </p:cNvSpPr>
          <p:nvPr/>
        </p:nvSpPr>
        <p:spPr bwMode="auto">
          <a:xfrm>
            <a:off x="3711843" y="791788"/>
            <a:ext cx="3688831"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5867" b="0" i="0" u="none" strike="noStrike" kern="1200" cap="none" spc="0" normalizeH="0" baseline="0" noProof="0" dirty="0">
                <a:ln>
                  <a:noFill/>
                </a:ln>
                <a:solidFill>
                  <a:srgbClr val="767171"/>
                </a:solidFill>
                <a:effectLst/>
                <a:uLnTx/>
                <a:uFillTx/>
                <a:latin typeface="Impact" panose="020B0806030902050204" pitchFamily="34" charset="0"/>
                <a:ea typeface="等线" panose="02010600030101010101" pitchFamily="2" charset="-122"/>
                <a:cs typeface="+mn-cs"/>
                <a:sym typeface="Impact" panose="020B0806030902050204" pitchFamily="34" charset="0"/>
              </a:rPr>
              <a:t>Conclusion</a:t>
            </a:r>
            <a:endParaRPr kumimoji="0" lang="zh-CN" altLang="en-US" sz="5867" b="0" i="0" u="none" strike="noStrike" kern="1200" cap="none" spc="0" normalizeH="0" baseline="0" noProof="0" dirty="0">
              <a:ln>
                <a:noFill/>
              </a:ln>
              <a:solidFill>
                <a:srgbClr val="767171"/>
              </a:solidFill>
              <a:effectLst/>
              <a:uLnTx/>
              <a:uFillTx/>
              <a:latin typeface="Impact" panose="020B0806030902050204" pitchFamily="34" charset="0"/>
              <a:ea typeface="等线" panose="02010600030101010101" pitchFamily="2" charset="-122"/>
              <a:cs typeface="+mn-cs"/>
              <a:sym typeface="Impact" panose="020B0806030902050204" pitchFamily="34" charset="0"/>
            </a:endParaRPr>
          </a:p>
        </p:txBody>
      </p:sp>
      <p:grpSp>
        <p:nvGrpSpPr>
          <p:cNvPr id="14" name="组合 1">
            <a:extLst>
              <a:ext uri="{FF2B5EF4-FFF2-40B4-BE49-F238E27FC236}">
                <a16:creationId xmlns:a16="http://schemas.microsoft.com/office/drawing/2014/main" id="{CCEEC7A6-2397-4861-BBD4-A578B505F2E8}"/>
              </a:ext>
            </a:extLst>
          </p:cNvPr>
          <p:cNvGrpSpPr>
            <a:grpSpLocks/>
          </p:cNvGrpSpPr>
          <p:nvPr/>
        </p:nvGrpSpPr>
        <p:grpSpPr bwMode="auto">
          <a:xfrm>
            <a:off x="302910" y="4310"/>
            <a:ext cx="106362" cy="720725"/>
            <a:chOff x="0" y="0"/>
            <a:chExt cx="105725" cy="721610"/>
          </a:xfrm>
          <a:solidFill>
            <a:srgbClr val="FFC000"/>
          </a:solidFill>
        </p:grpSpPr>
        <p:sp>
          <p:nvSpPr>
            <p:cNvPr id="15" name="矩形 4">
              <a:extLst>
                <a:ext uri="{FF2B5EF4-FFF2-40B4-BE49-F238E27FC236}">
                  <a16:creationId xmlns:a16="http://schemas.microsoft.com/office/drawing/2014/main" id="{37A8672B-3010-4AFC-A87E-B122C76B1E31}"/>
                </a:ext>
              </a:extLst>
            </p:cNvPr>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E7CE39"/>
                </a:solidFill>
                <a:effectLst/>
                <a:uLnTx/>
                <a:uFillTx/>
                <a:latin typeface="等线"/>
                <a:ea typeface="等线" panose="02010600030101010101" pitchFamily="2" charset="-122"/>
                <a:cs typeface="+mn-cs"/>
              </a:endParaRPr>
            </a:p>
          </p:txBody>
        </p:sp>
        <p:sp>
          <p:nvSpPr>
            <p:cNvPr id="16" name="矩形 5">
              <a:extLst>
                <a:ext uri="{FF2B5EF4-FFF2-40B4-BE49-F238E27FC236}">
                  <a16:creationId xmlns:a16="http://schemas.microsoft.com/office/drawing/2014/main" id="{E6F63E97-B604-43C5-8356-02F6863926BB}"/>
                </a:ext>
              </a:extLst>
            </p:cNvPr>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E7CE39"/>
                </a:solidFill>
                <a:effectLst/>
                <a:uLnTx/>
                <a:uFillTx/>
                <a:latin typeface="等线"/>
                <a:ea typeface="等线" panose="02010600030101010101" pitchFamily="2" charset="-122"/>
                <a:cs typeface="+mn-cs"/>
              </a:endParaRPr>
            </a:p>
          </p:txBody>
        </p:sp>
      </p:grpSp>
      <p:sp>
        <p:nvSpPr>
          <p:cNvPr id="17" name="TextBox 6">
            <a:extLst>
              <a:ext uri="{FF2B5EF4-FFF2-40B4-BE49-F238E27FC236}">
                <a16:creationId xmlns:a16="http://schemas.microsoft.com/office/drawing/2014/main" id="{DE75533F-897E-4387-8AB1-A6FC44A9F0FC}"/>
              </a:ext>
            </a:extLst>
          </p:cNvPr>
          <p:cNvSpPr>
            <a:spLocks noChangeArrowheads="1"/>
          </p:cNvSpPr>
          <p:nvPr/>
        </p:nvSpPr>
        <p:spPr bwMode="auto">
          <a:xfrm>
            <a:off x="520700" y="170178"/>
            <a:ext cx="47583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en-US" altLang="zh-CN" sz="2000" dirty="0">
                <a:solidFill>
                  <a:schemeClr val="bg2">
                    <a:lumMod val="10000"/>
                  </a:schemeClr>
                </a:solidFill>
                <a:latin typeface="Impact" panose="020B0806030902050204" pitchFamily="34" charset="0"/>
                <a:ea typeface="微软雅黑" panose="020B0503020204020204" pitchFamily="34" charset="-122"/>
                <a:sym typeface="Impact" panose="020B0806030902050204" pitchFamily="34" charset="0"/>
              </a:rPr>
              <a:t>Conclusion &amp; Lesson learned</a:t>
            </a:r>
          </a:p>
        </p:txBody>
      </p:sp>
      <p:sp>
        <p:nvSpPr>
          <p:cNvPr id="18" name="Rectangle 33">
            <a:extLst>
              <a:ext uri="{FF2B5EF4-FFF2-40B4-BE49-F238E27FC236}">
                <a16:creationId xmlns:a16="http://schemas.microsoft.com/office/drawing/2014/main" id="{E27FABF3-4FDA-4E78-9F19-39171963E965}"/>
              </a:ext>
            </a:extLst>
          </p:cNvPr>
          <p:cNvSpPr/>
          <p:nvPr/>
        </p:nvSpPr>
        <p:spPr>
          <a:xfrm>
            <a:off x="1947283" y="2100272"/>
            <a:ext cx="9347994" cy="369332"/>
          </a:xfrm>
          <a:prstGeom prst="rect">
            <a:avLst/>
          </a:prstGeom>
        </p:spPr>
        <p:txBody>
          <a:bodyPr wrap="square">
            <a:spAutoFit/>
          </a:bodyPr>
          <a:lstStyle/>
          <a:p>
            <a:pPr lvl="0" algn="just">
              <a:defRPr/>
            </a:pPr>
            <a:r>
              <a:rPr lang="en-US" altLang="zh-CN" dirty="0">
                <a:solidFill>
                  <a:prstClr val="white">
                    <a:lumMod val="50000"/>
                  </a:prstClr>
                </a:solidFill>
                <a:latin typeface="Open Sans Light" pitchFamily="34" charset="0"/>
                <a:ea typeface="Open Sans Light" pitchFamily="34" charset="0"/>
                <a:cs typeface="Open Sans Light" pitchFamily="34" charset="0"/>
              </a:rPr>
              <a:t>KNN is sensitive to input size, should be carefully used</a:t>
            </a:r>
            <a:endParaRPr lang="en-US" sz="1400" dirty="0">
              <a:latin typeface="Open Sans Light" pitchFamily="34" charset="0"/>
              <a:ea typeface="Open Sans Light" pitchFamily="34" charset="0"/>
              <a:cs typeface="Open Sans Light" pitchFamily="34" charset="0"/>
            </a:endParaRPr>
          </a:p>
        </p:txBody>
      </p:sp>
      <p:grpSp>
        <p:nvGrpSpPr>
          <p:cNvPr id="27" name="组合 18">
            <a:extLst>
              <a:ext uri="{FF2B5EF4-FFF2-40B4-BE49-F238E27FC236}">
                <a16:creationId xmlns:a16="http://schemas.microsoft.com/office/drawing/2014/main" id="{C9D36CC9-9772-498D-BC1E-D182D11E025D}"/>
              </a:ext>
            </a:extLst>
          </p:cNvPr>
          <p:cNvGrpSpPr>
            <a:grpSpLocks/>
          </p:cNvGrpSpPr>
          <p:nvPr/>
        </p:nvGrpSpPr>
        <p:grpSpPr bwMode="auto">
          <a:xfrm>
            <a:off x="2819521" y="1729800"/>
            <a:ext cx="5676900" cy="91017"/>
            <a:chOff x="91797" y="-2708298"/>
            <a:chExt cx="2340260" cy="164547"/>
          </a:xfrm>
        </p:grpSpPr>
        <p:sp>
          <p:nvSpPr>
            <p:cNvPr id="28" name="矩形 19">
              <a:extLst>
                <a:ext uri="{FF2B5EF4-FFF2-40B4-BE49-F238E27FC236}">
                  <a16:creationId xmlns:a16="http://schemas.microsoft.com/office/drawing/2014/main" id="{AF563416-718D-4B32-B884-9F947DC5A3BA}"/>
                </a:ext>
              </a:extLst>
            </p:cNvPr>
            <p:cNvSpPr>
              <a:spLocks noChangeArrowheads="1"/>
            </p:cNvSpPr>
            <p:nvPr/>
          </p:nvSpPr>
          <p:spPr bwMode="auto">
            <a:xfrm>
              <a:off x="91797" y="-2708296"/>
              <a:ext cx="585065" cy="164545"/>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29" name="矩形 20">
              <a:extLst>
                <a:ext uri="{FF2B5EF4-FFF2-40B4-BE49-F238E27FC236}">
                  <a16:creationId xmlns:a16="http://schemas.microsoft.com/office/drawing/2014/main" id="{9CD7F980-0B39-4220-AA64-221B94A82CE9}"/>
                </a:ext>
              </a:extLst>
            </p:cNvPr>
            <p:cNvSpPr>
              <a:spLocks noChangeArrowheads="1"/>
            </p:cNvSpPr>
            <p:nvPr/>
          </p:nvSpPr>
          <p:spPr bwMode="auto">
            <a:xfrm>
              <a:off x="676862" y="-2708298"/>
              <a:ext cx="585065" cy="164545"/>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30" name="矩形 21">
              <a:extLst>
                <a:ext uri="{FF2B5EF4-FFF2-40B4-BE49-F238E27FC236}">
                  <a16:creationId xmlns:a16="http://schemas.microsoft.com/office/drawing/2014/main" id="{B9ADAF7E-4837-4E15-A12C-194678CEC341}"/>
                </a:ext>
              </a:extLst>
            </p:cNvPr>
            <p:cNvSpPr>
              <a:spLocks noChangeArrowheads="1"/>
            </p:cNvSpPr>
            <p:nvPr/>
          </p:nvSpPr>
          <p:spPr bwMode="auto">
            <a:xfrm>
              <a:off x="1261927" y="-2708296"/>
              <a:ext cx="585065" cy="164545"/>
            </a:xfrm>
            <a:prstGeom prst="rect">
              <a:avLst/>
            </a:prstGeom>
            <a:solidFill>
              <a:srgbClr val="E7CE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31" name="矩形 22">
              <a:extLst>
                <a:ext uri="{FF2B5EF4-FFF2-40B4-BE49-F238E27FC236}">
                  <a16:creationId xmlns:a16="http://schemas.microsoft.com/office/drawing/2014/main" id="{6D349AAA-B08A-49C7-9437-DB60D1A8995E}"/>
                </a:ext>
              </a:extLst>
            </p:cNvPr>
            <p:cNvSpPr>
              <a:spLocks noChangeArrowheads="1"/>
            </p:cNvSpPr>
            <p:nvPr/>
          </p:nvSpPr>
          <p:spPr bwMode="auto">
            <a:xfrm>
              <a:off x="1846992" y="-2708296"/>
              <a:ext cx="585065" cy="164545"/>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dirty="0">
                <a:ln>
                  <a:noFill/>
                </a:ln>
                <a:solidFill>
                  <a:srgbClr val="FFFFFF"/>
                </a:solidFill>
                <a:effectLst/>
                <a:uLnTx/>
                <a:uFillTx/>
                <a:latin typeface="等线"/>
                <a:ea typeface="等线" panose="02010600030101010101" pitchFamily="2" charset="-122"/>
                <a:cs typeface="+mn-cs"/>
              </a:endParaRPr>
            </a:p>
          </p:txBody>
        </p:sp>
      </p:grpSp>
      <p:sp>
        <p:nvSpPr>
          <p:cNvPr id="32" name="Rectangle 33">
            <a:extLst>
              <a:ext uri="{FF2B5EF4-FFF2-40B4-BE49-F238E27FC236}">
                <a16:creationId xmlns:a16="http://schemas.microsoft.com/office/drawing/2014/main" id="{963C78E6-5E3E-4414-924D-B8C47509CB84}"/>
              </a:ext>
            </a:extLst>
          </p:cNvPr>
          <p:cNvSpPr/>
          <p:nvPr/>
        </p:nvSpPr>
        <p:spPr>
          <a:xfrm>
            <a:off x="1947283" y="3224654"/>
            <a:ext cx="9347994" cy="369332"/>
          </a:xfrm>
          <a:prstGeom prst="rect">
            <a:avLst/>
          </a:prstGeom>
        </p:spPr>
        <p:txBody>
          <a:bodyPr wrap="square">
            <a:spAutoFit/>
          </a:bodyPr>
          <a:lstStyle/>
          <a:p>
            <a:pPr lvl="0" algn="just">
              <a:defRPr/>
            </a:pPr>
            <a:r>
              <a:rPr lang="en-US" altLang="zh-CN" dirty="0">
                <a:solidFill>
                  <a:prstClr val="white">
                    <a:lumMod val="50000"/>
                  </a:prstClr>
                </a:solidFill>
                <a:latin typeface="Open Sans Light" pitchFamily="34" charset="0"/>
                <a:ea typeface="Open Sans Light" pitchFamily="34" charset="0"/>
                <a:cs typeface="Open Sans Light" pitchFamily="34" charset="0"/>
              </a:rPr>
              <a:t>CNN has the highest accuracy that we should focus on</a:t>
            </a:r>
            <a:endParaRPr lang="en-US" sz="1400" dirty="0">
              <a:latin typeface="Open Sans Light" pitchFamily="34" charset="0"/>
              <a:ea typeface="Open Sans Light" pitchFamily="34" charset="0"/>
              <a:cs typeface="Open Sans Light" pitchFamily="34" charset="0"/>
            </a:endParaRPr>
          </a:p>
        </p:txBody>
      </p:sp>
      <p:sp>
        <p:nvSpPr>
          <p:cNvPr id="26" name="Rectangle 33">
            <a:extLst>
              <a:ext uri="{FF2B5EF4-FFF2-40B4-BE49-F238E27FC236}">
                <a16:creationId xmlns:a16="http://schemas.microsoft.com/office/drawing/2014/main" id="{6D6FC663-83B2-421D-A586-3668C61958C0}"/>
              </a:ext>
            </a:extLst>
          </p:cNvPr>
          <p:cNvSpPr/>
          <p:nvPr/>
        </p:nvSpPr>
        <p:spPr>
          <a:xfrm>
            <a:off x="1947283" y="2692036"/>
            <a:ext cx="9347994" cy="369332"/>
          </a:xfrm>
          <a:prstGeom prst="rect">
            <a:avLst/>
          </a:prstGeom>
        </p:spPr>
        <p:txBody>
          <a:bodyPr wrap="square">
            <a:spAutoFit/>
          </a:bodyPr>
          <a:lstStyle/>
          <a:p>
            <a:pPr lvl="0" algn="just">
              <a:defRPr/>
            </a:pPr>
            <a:r>
              <a:rPr lang="en-US" altLang="zh-CN" dirty="0">
                <a:solidFill>
                  <a:prstClr val="white">
                    <a:lumMod val="50000"/>
                  </a:prstClr>
                </a:solidFill>
                <a:latin typeface="Open Sans Light" pitchFamily="34" charset="0"/>
                <a:ea typeface="Open Sans Light" pitchFamily="34" charset="0"/>
                <a:cs typeface="Open Sans Light" pitchFamily="34" charset="0"/>
              </a:rPr>
              <a:t>Word embedding lower the dimensionality and sparsity, therefore yield better performance</a:t>
            </a:r>
            <a:endParaRPr lang="en-US" sz="1400" dirty="0">
              <a:latin typeface="Open Sans Light" pitchFamily="34" charset="0"/>
              <a:ea typeface="Open Sans Light" pitchFamily="34" charset="0"/>
              <a:cs typeface="Open Sans Light" pitchFamily="34" charset="0"/>
            </a:endParaRPr>
          </a:p>
        </p:txBody>
      </p:sp>
      <p:sp>
        <p:nvSpPr>
          <p:cNvPr id="34" name="Rectangle 33">
            <a:extLst>
              <a:ext uri="{FF2B5EF4-FFF2-40B4-BE49-F238E27FC236}">
                <a16:creationId xmlns:a16="http://schemas.microsoft.com/office/drawing/2014/main" id="{253D2287-7CA0-4498-9387-782461F06F7E}"/>
              </a:ext>
            </a:extLst>
          </p:cNvPr>
          <p:cNvSpPr/>
          <p:nvPr/>
        </p:nvSpPr>
        <p:spPr>
          <a:xfrm>
            <a:off x="1947283" y="3728018"/>
            <a:ext cx="9347994" cy="369332"/>
          </a:xfrm>
          <a:prstGeom prst="rect">
            <a:avLst/>
          </a:prstGeom>
        </p:spPr>
        <p:txBody>
          <a:bodyPr wrap="square">
            <a:spAutoFit/>
          </a:bodyPr>
          <a:lstStyle/>
          <a:p>
            <a:pPr lvl="0" algn="just">
              <a:defRPr/>
            </a:pPr>
            <a:r>
              <a:rPr lang="en-US" altLang="zh-CN" dirty="0">
                <a:solidFill>
                  <a:prstClr val="white">
                    <a:lumMod val="50000"/>
                  </a:prstClr>
                </a:solidFill>
                <a:latin typeface="Open Sans Light" pitchFamily="34" charset="0"/>
                <a:ea typeface="Open Sans Light" pitchFamily="34" charset="0"/>
                <a:cs typeface="Open Sans Light" pitchFamily="34" charset="0"/>
              </a:rPr>
              <a:t>Naïve bayes require less data but provide better accuracy – more generalizable</a:t>
            </a:r>
            <a:endParaRPr lang="en-US" sz="1400" dirty="0">
              <a:latin typeface="Open Sans Light" pitchFamily="34" charset="0"/>
              <a:ea typeface="Open Sans Light" pitchFamily="34" charset="0"/>
              <a:cs typeface="Open Sans Light" pitchFamily="34" charset="0"/>
            </a:endParaRPr>
          </a:p>
        </p:txBody>
      </p:sp>
      <p:sp>
        <p:nvSpPr>
          <p:cNvPr id="21" name="Rectangle 33">
            <a:extLst>
              <a:ext uri="{FF2B5EF4-FFF2-40B4-BE49-F238E27FC236}">
                <a16:creationId xmlns:a16="http://schemas.microsoft.com/office/drawing/2014/main" id="{703DFB86-702A-4C51-86B0-2FE4D13C95B7}"/>
              </a:ext>
            </a:extLst>
          </p:cNvPr>
          <p:cNvSpPr/>
          <p:nvPr/>
        </p:nvSpPr>
        <p:spPr>
          <a:xfrm>
            <a:off x="1947283" y="4303026"/>
            <a:ext cx="9347994" cy="369332"/>
          </a:xfrm>
          <a:prstGeom prst="rect">
            <a:avLst/>
          </a:prstGeom>
        </p:spPr>
        <p:txBody>
          <a:bodyPr wrap="square">
            <a:spAutoFit/>
          </a:bodyPr>
          <a:lstStyle/>
          <a:p>
            <a:pPr lvl="0" algn="just">
              <a:defRPr/>
            </a:pPr>
            <a:r>
              <a:rPr lang="en-US" altLang="zh-CN" dirty="0">
                <a:solidFill>
                  <a:prstClr val="white">
                    <a:lumMod val="50000"/>
                  </a:prstClr>
                </a:solidFill>
                <a:latin typeface="Open Sans Light" pitchFamily="34" charset="0"/>
                <a:ea typeface="Open Sans Light" pitchFamily="34" charset="0"/>
                <a:cs typeface="Open Sans Light" pitchFamily="34" charset="0"/>
              </a:rPr>
              <a:t>Bagging of multiple models should be considered</a:t>
            </a:r>
            <a:endParaRPr lang="en-US" sz="1400" dirty="0">
              <a:latin typeface="Open Sans Light" pitchFamily="34" charset="0"/>
              <a:ea typeface="Open Sans Light" pitchFamily="34" charset="0"/>
              <a:cs typeface="Open Sans Light" pitchFamily="34" charset="0"/>
            </a:endParaRPr>
          </a:p>
        </p:txBody>
      </p:sp>
      <p:sp>
        <p:nvSpPr>
          <p:cNvPr id="22" name="Rectangle 33">
            <a:extLst>
              <a:ext uri="{FF2B5EF4-FFF2-40B4-BE49-F238E27FC236}">
                <a16:creationId xmlns:a16="http://schemas.microsoft.com/office/drawing/2014/main" id="{4D935405-ED1C-4332-BC57-277851BDCED4}"/>
              </a:ext>
            </a:extLst>
          </p:cNvPr>
          <p:cNvSpPr/>
          <p:nvPr/>
        </p:nvSpPr>
        <p:spPr>
          <a:xfrm>
            <a:off x="1947283" y="4818717"/>
            <a:ext cx="9347994" cy="369332"/>
          </a:xfrm>
          <a:prstGeom prst="rect">
            <a:avLst/>
          </a:prstGeom>
        </p:spPr>
        <p:txBody>
          <a:bodyPr wrap="square">
            <a:spAutoFit/>
          </a:bodyPr>
          <a:lstStyle/>
          <a:p>
            <a:pPr lvl="0" algn="just">
              <a:defRPr/>
            </a:pPr>
            <a:r>
              <a:rPr lang="en-US" altLang="zh-CN" dirty="0">
                <a:solidFill>
                  <a:prstClr val="white">
                    <a:lumMod val="50000"/>
                  </a:prstClr>
                </a:solidFill>
                <a:latin typeface="Open Sans Light" pitchFamily="34" charset="0"/>
                <a:ea typeface="Open Sans Light" pitchFamily="34" charset="0"/>
                <a:cs typeface="Open Sans Light" pitchFamily="34" charset="0"/>
              </a:rPr>
              <a:t>Pre-trained word embedding does not guarantee a better performance</a:t>
            </a:r>
            <a:endParaRPr lang="en-US" sz="1400" dirty="0">
              <a:latin typeface="Open Sans Light" pitchFamily="34" charset="0"/>
              <a:ea typeface="Open Sans Light" pitchFamily="34" charset="0"/>
              <a:cs typeface="Open Sans Light" pitchFamily="34" charset="0"/>
            </a:endParaRPr>
          </a:p>
        </p:txBody>
      </p:sp>
    </p:spTree>
    <p:extLst>
      <p:ext uri="{BB962C8B-B14F-4D97-AF65-F5344CB8AC3E}">
        <p14:creationId xmlns:p14="http://schemas.microsoft.com/office/powerpoint/2010/main" val="51741020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8"/>
          <p:cNvGrpSpPr>
            <a:grpSpLocks/>
          </p:cNvGrpSpPr>
          <p:nvPr/>
        </p:nvGrpSpPr>
        <p:grpSpPr bwMode="auto">
          <a:xfrm>
            <a:off x="3257550" y="1756808"/>
            <a:ext cx="5676900" cy="91017"/>
            <a:chOff x="91797" y="-2708298"/>
            <a:chExt cx="2340260" cy="164547"/>
          </a:xfrm>
        </p:grpSpPr>
        <p:sp>
          <p:nvSpPr>
            <p:cNvPr id="5" name="矩形 19"/>
            <p:cNvSpPr>
              <a:spLocks noChangeArrowheads="1"/>
            </p:cNvSpPr>
            <p:nvPr/>
          </p:nvSpPr>
          <p:spPr bwMode="auto">
            <a:xfrm>
              <a:off x="91797" y="-2708296"/>
              <a:ext cx="585065" cy="164545"/>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6" name="矩形 20"/>
            <p:cNvSpPr>
              <a:spLocks noChangeArrowheads="1"/>
            </p:cNvSpPr>
            <p:nvPr/>
          </p:nvSpPr>
          <p:spPr bwMode="auto">
            <a:xfrm>
              <a:off x="676862" y="-2708298"/>
              <a:ext cx="585065" cy="164545"/>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7" name="矩形 21"/>
            <p:cNvSpPr>
              <a:spLocks noChangeArrowheads="1"/>
            </p:cNvSpPr>
            <p:nvPr/>
          </p:nvSpPr>
          <p:spPr bwMode="auto">
            <a:xfrm>
              <a:off x="1261927" y="-2708296"/>
              <a:ext cx="585065" cy="164545"/>
            </a:xfrm>
            <a:prstGeom prst="rect">
              <a:avLst/>
            </a:prstGeom>
            <a:solidFill>
              <a:srgbClr val="E7CE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8" name="矩形 22"/>
            <p:cNvSpPr>
              <a:spLocks noChangeArrowheads="1"/>
            </p:cNvSpPr>
            <p:nvPr/>
          </p:nvSpPr>
          <p:spPr bwMode="auto">
            <a:xfrm>
              <a:off x="1846992" y="-2708296"/>
              <a:ext cx="585065" cy="164545"/>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dirty="0">
                <a:ln>
                  <a:noFill/>
                </a:ln>
                <a:solidFill>
                  <a:srgbClr val="FFFFFF"/>
                </a:solidFill>
                <a:effectLst/>
                <a:uLnTx/>
                <a:uFillTx/>
                <a:latin typeface="等线"/>
                <a:ea typeface="等线" panose="02010600030101010101" pitchFamily="2" charset="-122"/>
                <a:cs typeface="+mn-cs"/>
              </a:endParaRPr>
            </a:p>
          </p:txBody>
        </p:sp>
      </p:grpSp>
      <p:sp>
        <p:nvSpPr>
          <p:cNvPr id="9" name="TextBox 27"/>
          <p:cNvSpPr>
            <a:spLocks noChangeArrowheads="1"/>
          </p:cNvSpPr>
          <p:nvPr/>
        </p:nvSpPr>
        <p:spPr bwMode="auto">
          <a:xfrm>
            <a:off x="2338419" y="877642"/>
            <a:ext cx="7515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C0CB"/>
                </a:solidFill>
                <a:effectLst/>
                <a:uLnTx/>
                <a:uFillTx/>
                <a:latin typeface="等线"/>
                <a:ea typeface="微软雅黑" panose="020B0503020204020204" pitchFamily="34" charset="-122"/>
                <a:cs typeface="+mn-cs"/>
                <a:sym typeface="Arial" panose="020B0604020202020204" pitchFamily="34" charset="0"/>
              </a:rPr>
              <a:t>THANKS</a:t>
            </a:r>
            <a:r>
              <a:rPr kumimoji="0" lang="en-US" altLang="zh-CN" sz="3600" b="0" i="0" u="none" strike="noStrike" kern="1200" cap="none" spc="0" normalizeH="0" baseline="0" noProof="0" dirty="0">
                <a:ln>
                  <a:noFill/>
                </a:ln>
                <a:solidFill>
                  <a:srgbClr val="BF3420"/>
                </a:solidFill>
                <a:effectLst/>
                <a:uLnTx/>
                <a:uFillTx/>
                <a:latin typeface="等线"/>
                <a:ea typeface="微软雅黑" panose="020B0503020204020204" pitchFamily="34" charset="-122"/>
                <a:cs typeface="+mn-cs"/>
                <a:sym typeface="Arial" panose="020B0604020202020204" pitchFamily="34" charset="0"/>
              </a:rPr>
              <a:t> </a:t>
            </a:r>
            <a:r>
              <a:rPr kumimoji="0" lang="en-US" altLang="zh-CN" sz="3600" b="0" i="0" u="none" strike="noStrike" kern="1200" cap="none" spc="0" normalizeH="0" baseline="0" noProof="0" dirty="0">
                <a:ln>
                  <a:noFill/>
                </a:ln>
                <a:solidFill>
                  <a:srgbClr val="34BA89"/>
                </a:solidFill>
                <a:effectLst/>
                <a:uLnTx/>
                <a:uFillTx/>
                <a:latin typeface="等线"/>
                <a:ea typeface="微软雅黑" panose="020B0503020204020204" pitchFamily="34" charset="-122"/>
                <a:cs typeface="+mn-cs"/>
                <a:sym typeface="Arial" panose="020B0604020202020204" pitchFamily="34" charset="0"/>
              </a:rPr>
              <a:t>FOR</a:t>
            </a:r>
            <a:r>
              <a:rPr kumimoji="0" lang="zh-CN" altLang="en-US" sz="3600" b="0" i="0" u="none" strike="noStrike" kern="1200" cap="none" spc="0" normalizeH="0" baseline="0" noProof="0" dirty="0">
                <a:ln>
                  <a:noFill/>
                </a:ln>
                <a:solidFill>
                  <a:srgbClr val="1A7BAE"/>
                </a:solidFill>
                <a:effectLst/>
                <a:uLnTx/>
                <a:uFillTx/>
                <a:latin typeface="等线"/>
                <a:ea typeface="微软雅黑" panose="020B0503020204020204" pitchFamily="34" charset="-122"/>
                <a:cs typeface="+mn-cs"/>
                <a:sym typeface="Arial" panose="020B0604020202020204" pitchFamily="34" charset="0"/>
              </a:rPr>
              <a:t> </a:t>
            </a:r>
            <a:r>
              <a:rPr kumimoji="0" lang="en-US" altLang="zh-CN" sz="3600" b="0" i="0" u="none" strike="noStrike" kern="1200" cap="none" spc="0" normalizeH="0" baseline="0" noProof="0" dirty="0">
                <a:ln>
                  <a:noFill/>
                </a:ln>
                <a:solidFill>
                  <a:srgbClr val="E7CE39"/>
                </a:solidFill>
                <a:effectLst/>
                <a:uLnTx/>
                <a:uFillTx/>
                <a:latin typeface="等线"/>
                <a:ea typeface="微软雅黑" panose="020B0503020204020204" pitchFamily="34" charset="-122"/>
                <a:cs typeface="+mn-cs"/>
                <a:sym typeface="Arial" panose="020B0604020202020204" pitchFamily="34" charset="0"/>
              </a:rPr>
              <a:t>YOUR</a:t>
            </a:r>
            <a:r>
              <a:rPr kumimoji="0" lang="en-US" altLang="zh-CN" sz="3600" b="0" i="0" u="none" strike="noStrike" kern="1200" cap="none" spc="0" normalizeH="0" baseline="0" noProof="0" dirty="0">
                <a:ln>
                  <a:noFill/>
                </a:ln>
                <a:solidFill>
                  <a:srgbClr val="1A7BAE"/>
                </a:solidFill>
                <a:effectLst/>
                <a:uLnTx/>
                <a:uFillTx/>
                <a:latin typeface="等线"/>
                <a:ea typeface="微软雅黑" panose="020B0503020204020204" pitchFamily="34" charset="-122"/>
                <a:cs typeface="+mn-cs"/>
                <a:sym typeface="Arial" panose="020B0604020202020204" pitchFamily="34" charset="0"/>
              </a:rPr>
              <a:t> </a:t>
            </a:r>
            <a:r>
              <a:rPr lang="en-US" altLang="zh-CN" sz="3600" dirty="0">
                <a:solidFill>
                  <a:srgbClr val="FF8577"/>
                </a:solidFill>
                <a:latin typeface="等线"/>
                <a:ea typeface="微软雅黑" panose="020B0503020204020204" pitchFamily="34" charset="-122"/>
                <a:sym typeface="Arial" panose="020B0604020202020204" pitchFamily="34" charset="0"/>
              </a:rPr>
              <a:t>PATIENCE</a:t>
            </a:r>
            <a:endParaRPr kumimoji="0" lang="zh-CN" altLang="en-US" sz="3600" b="0" i="0" u="none" strike="noStrike" kern="1200" cap="none" spc="0" normalizeH="0" baseline="0" noProof="0" dirty="0">
              <a:ln>
                <a:noFill/>
              </a:ln>
              <a:solidFill>
                <a:srgbClr val="FF8577"/>
              </a:solidFill>
              <a:effectLst/>
              <a:uLnTx/>
              <a:uFillTx/>
              <a:latin typeface="等线"/>
              <a:ea typeface="等线" panose="02010600030101010101" pitchFamily="2" charset="-122"/>
              <a:cs typeface="+mn-cs"/>
            </a:endParaRPr>
          </a:p>
        </p:txBody>
      </p:sp>
      <p:sp>
        <p:nvSpPr>
          <p:cNvPr id="10" name="矩形 28"/>
          <p:cNvSpPr>
            <a:spLocks noChangeArrowheads="1"/>
          </p:cNvSpPr>
          <p:nvPr/>
        </p:nvSpPr>
        <p:spPr bwMode="auto">
          <a:xfrm>
            <a:off x="2628207" y="2998414"/>
            <a:ext cx="6781800" cy="31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nSpc>
                <a:spcPct val="150000"/>
              </a:lnSpc>
            </a:pPr>
            <a:endParaRPr lang="en-US" altLang="zh-CN" sz="1050" noProof="1">
              <a:solidFill>
                <a:srgbClr val="7F7F7F"/>
              </a:solidFill>
              <a:ea typeface="微软雅黑" panose="020B0503020204020204" pitchFamily="34" charset="-122"/>
              <a:sym typeface="Arial" panose="020B0604020202020204" pitchFamily="34" charset="0"/>
            </a:endParaRPr>
          </a:p>
        </p:txBody>
      </p:sp>
      <p:sp>
        <p:nvSpPr>
          <p:cNvPr id="13" name="Rectangle 86">
            <a:extLst>
              <a:ext uri="{FF2B5EF4-FFF2-40B4-BE49-F238E27FC236}">
                <a16:creationId xmlns:a16="http://schemas.microsoft.com/office/drawing/2014/main" id="{2CC1B427-5EDD-4B6F-9FEE-1B9ED854ABAE}"/>
              </a:ext>
            </a:extLst>
          </p:cNvPr>
          <p:cNvSpPr/>
          <p:nvPr/>
        </p:nvSpPr>
        <p:spPr>
          <a:xfrm>
            <a:off x="5013751" y="2124015"/>
            <a:ext cx="4191029" cy="502766"/>
          </a:xfrm>
          <a:prstGeom prst="rect">
            <a:avLst/>
          </a:prstGeom>
        </p:spPr>
        <p:txBody>
          <a:bodyPr wrap="square">
            <a:spAutoFit/>
          </a:bodyPr>
          <a:lstStyle/>
          <a:p>
            <a:pPr lvl="0"/>
            <a:r>
              <a:rPr lang="en-US" sz="2667" b="1" dirty="0">
                <a:solidFill>
                  <a:prstClr val="white">
                    <a:lumMod val="50000"/>
                  </a:prstClr>
                </a:solidFill>
                <a:ea typeface="Open Sans" pitchFamily="34" charset="0"/>
                <a:cs typeface="Open Sans" pitchFamily="34" charset="0"/>
              </a:rPr>
              <a:t>Presenters:</a:t>
            </a:r>
          </a:p>
        </p:txBody>
      </p:sp>
      <p:sp>
        <p:nvSpPr>
          <p:cNvPr id="2" name="文本框 1">
            <a:extLst>
              <a:ext uri="{FF2B5EF4-FFF2-40B4-BE49-F238E27FC236}">
                <a16:creationId xmlns:a16="http://schemas.microsoft.com/office/drawing/2014/main" id="{6B4E3A6D-28F6-437D-B622-16EA54F6FCCA}"/>
              </a:ext>
            </a:extLst>
          </p:cNvPr>
          <p:cNvSpPr txBox="1"/>
          <p:nvPr/>
        </p:nvSpPr>
        <p:spPr>
          <a:xfrm>
            <a:off x="3179299" y="2651386"/>
            <a:ext cx="5833402" cy="1200329"/>
          </a:xfrm>
          <a:prstGeom prst="rect">
            <a:avLst/>
          </a:prstGeom>
          <a:noFill/>
        </p:spPr>
        <p:txBody>
          <a:bodyPr wrap="square" rtlCol="0">
            <a:spAutoFit/>
          </a:bodyPr>
          <a:lstStyle/>
          <a:p>
            <a:pPr lvl="0" algn="ctr"/>
            <a:r>
              <a:rPr lang="en-US" altLang="zh-CN" dirty="0">
                <a:solidFill>
                  <a:prstClr val="white">
                    <a:lumMod val="50000"/>
                  </a:prstClr>
                </a:solidFill>
                <a:ea typeface="Open Sans" pitchFamily="34" charset="0"/>
                <a:cs typeface="Open Sans" pitchFamily="34" charset="0"/>
              </a:rPr>
              <a:t>ZHENGHAN TAI  (17zt12@queensu.ca) – the nerd</a:t>
            </a:r>
          </a:p>
          <a:p>
            <a:pPr lvl="0" algn="ctr"/>
            <a:r>
              <a:rPr lang="en-US" altLang="zh-CN" dirty="0">
                <a:solidFill>
                  <a:prstClr val="white">
                    <a:lumMod val="50000"/>
                  </a:prstClr>
                </a:solidFill>
                <a:ea typeface="Open Sans" pitchFamily="34" charset="0"/>
                <a:cs typeface="Open Sans" pitchFamily="34" charset="0"/>
              </a:rPr>
              <a:t>SIZHE GUAN  (17sg46@queensu.ca) – Gym aficionado</a:t>
            </a:r>
          </a:p>
          <a:p>
            <a:pPr lvl="0" algn="ctr"/>
            <a:r>
              <a:rPr lang="en-US" altLang="zh-CN" dirty="0">
                <a:solidFill>
                  <a:prstClr val="white">
                    <a:lumMod val="50000"/>
                  </a:prstClr>
                </a:solidFill>
                <a:ea typeface="Open Sans" pitchFamily="34" charset="0"/>
                <a:cs typeface="Open Sans" pitchFamily="34" charset="0"/>
              </a:rPr>
              <a:t>MINGJIA MAO (17mm78@queensu.ca) – AD carry</a:t>
            </a:r>
            <a:endParaRPr kumimoji="0" lang="en-US" altLang="zh-CN" b="0" i="0" u="none" strike="noStrike" kern="1200" cap="none" spc="0" normalizeH="0" baseline="0" noProof="0" dirty="0">
              <a:ln>
                <a:noFill/>
              </a:ln>
              <a:solidFill>
                <a:prstClr val="white">
                  <a:lumMod val="50000"/>
                </a:prstClr>
              </a:solidFill>
              <a:effectLst/>
              <a:uLnTx/>
              <a:uFillTx/>
              <a:ea typeface="Open Sans" pitchFamily="34" charset="0"/>
              <a:cs typeface="Open Sans" pitchFamily="34" charset="0"/>
            </a:endParaRPr>
          </a:p>
          <a:p>
            <a:endParaRPr lang="zh-CN" altLang="en-US" dirty="0"/>
          </a:p>
        </p:txBody>
      </p:sp>
      <p:pic>
        <p:nvPicPr>
          <p:cNvPr id="11" name="图片 10">
            <a:extLst>
              <a:ext uri="{FF2B5EF4-FFF2-40B4-BE49-F238E27FC236}">
                <a16:creationId xmlns:a16="http://schemas.microsoft.com/office/drawing/2014/main" id="{5B593288-99F6-4A1A-B0F2-CB0FED3E51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8012" y="5329017"/>
            <a:ext cx="1423988" cy="1528983"/>
          </a:xfrm>
          <a:prstGeom prst="rect">
            <a:avLst/>
          </a:prstGeom>
        </p:spPr>
      </p:pic>
      <p:pic>
        <p:nvPicPr>
          <p:cNvPr id="18" name="图片 17">
            <a:extLst>
              <a:ext uri="{FF2B5EF4-FFF2-40B4-BE49-F238E27FC236}">
                <a16:creationId xmlns:a16="http://schemas.microsoft.com/office/drawing/2014/main" id="{52AA5296-5BC4-4260-977C-403E66FD54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329017"/>
            <a:ext cx="1067473" cy="1568744"/>
          </a:xfrm>
          <a:prstGeom prst="rect">
            <a:avLst/>
          </a:prstGeom>
        </p:spPr>
      </p:pic>
      <p:sp>
        <p:nvSpPr>
          <p:cNvPr id="16" name="文本框 15">
            <a:extLst>
              <a:ext uri="{FF2B5EF4-FFF2-40B4-BE49-F238E27FC236}">
                <a16:creationId xmlns:a16="http://schemas.microsoft.com/office/drawing/2014/main" id="{8EE44B71-0131-4ECF-88CF-0BA3C0BEC8CF}"/>
              </a:ext>
            </a:extLst>
          </p:cNvPr>
          <p:cNvSpPr txBox="1"/>
          <p:nvPr/>
        </p:nvSpPr>
        <p:spPr>
          <a:xfrm>
            <a:off x="3108780" y="4616578"/>
            <a:ext cx="6096000" cy="369332"/>
          </a:xfrm>
          <a:prstGeom prst="rect">
            <a:avLst/>
          </a:prstGeom>
          <a:noFill/>
        </p:spPr>
        <p:txBody>
          <a:bodyPr wrap="square">
            <a:spAutoFit/>
          </a:bodyPr>
          <a:lstStyle/>
          <a:p>
            <a:pPr algn="ctr"/>
            <a:r>
              <a:rPr lang="en-US" altLang="zh-CN" dirty="0">
                <a:solidFill>
                  <a:prstClr val="white">
                    <a:lumMod val="50000"/>
                  </a:prstClr>
                </a:solidFill>
                <a:cs typeface="Open Sans" pitchFamily="34" charset="0"/>
              </a:rPr>
              <a:t>https://github.com/jakki-Guan/CISC-372-Spam-Filtering</a:t>
            </a:r>
            <a:endParaRPr lang="zh-CN" altLang="en-US" dirty="0">
              <a:solidFill>
                <a:prstClr val="white">
                  <a:lumMod val="50000"/>
                </a:prstClr>
              </a:solidFill>
              <a:cs typeface="Open Sans" pitchFamily="34" charset="0"/>
            </a:endParaRPr>
          </a:p>
        </p:txBody>
      </p:sp>
      <p:sp>
        <p:nvSpPr>
          <p:cNvPr id="17" name="Rectangle 86">
            <a:extLst>
              <a:ext uri="{FF2B5EF4-FFF2-40B4-BE49-F238E27FC236}">
                <a16:creationId xmlns:a16="http://schemas.microsoft.com/office/drawing/2014/main" id="{EC9ABD9E-1095-4DDE-ACE5-88BC7F504C76}"/>
              </a:ext>
            </a:extLst>
          </p:cNvPr>
          <p:cNvSpPr/>
          <p:nvPr/>
        </p:nvSpPr>
        <p:spPr>
          <a:xfrm>
            <a:off x="4474908" y="4113812"/>
            <a:ext cx="3242183" cy="502766"/>
          </a:xfrm>
          <a:prstGeom prst="rect">
            <a:avLst/>
          </a:prstGeom>
        </p:spPr>
        <p:txBody>
          <a:bodyPr wrap="square">
            <a:spAutoFit/>
          </a:bodyPr>
          <a:lstStyle/>
          <a:p>
            <a:pPr lvl="0"/>
            <a:r>
              <a:rPr lang="en-US" sz="2667" b="1" dirty="0">
                <a:solidFill>
                  <a:prstClr val="white">
                    <a:lumMod val="50000"/>
                  </a:prstClr>
                </a:solidFill>
                <a:ea typeface="Open Sans" pitchFamily="34" charset="0"/>
                <a:cs typeface="Open Sans" pitchFamily="34" charset="0"/>
              </a:rPr>
              <a:t>GitHub Repository:</a:t>
            </a:r>
          </a:p>
        </p:txBody>
      </p:sp>
    </p:spTree>
    <p:extLst>
      <p:ext uri="{BB962C8B-B14F-4D97-AF65-F5344CB8AC3E}">
        <p14:creationId xmlns:p14="http://schemas.microsoft.com/office/powerpoint/2010/main" val="400041205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0"/>
          <p:cNvSpPr>
            <a:spLocks noChangeArrowheads="1"/>
          </p:cNvSpPr>
          <p:nvPr/>
        </p:nvSpPr>
        <p:spPr bwMode="auto">
          <a:xfrm>
            <a:off x="5501242" y="2818190"/>
            <a:ext cx="51449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irrelevant or inappropriate messages sent on the internet to a large number of recipients’</a:t>
            </a:r>
            <a:endParaRPr lang="zh-CN" altLang="en-US" sz="1600" dirty="0">
              <a:solidFill>
                <a:prstClr val="white">
                  <a:lumMod val="50000"/>
                </a:prstClr>
              </a:solidFill>
              <a:latin typeface="Open Sans Light" pitchFamily="34" charset="0"/>
              <a:sym typeface="Arial" panose="020B0604020202020204" pitchFamily="34" charset="0"/>
            </a:endParaRPr>
          </a:p>
        </p:txBody>
      </p:sp>
      <p:grpSp>
        <p:nvGrpSpPr>
          <p:cNvPr id="18" name="组合 1"/>
          <p:cNvGrpSpPr>
            <a:grpSpLocks/>
          </p:cNvGrpSpPr>
          <p:nvPr/>
        </p:nvGrpSpPr>
        <p:grpSpPr bwMode="auto">
          <a:xfrm>
            <a:off x="280988" y="0"/>
            <a:ext cx="106362" cy="720725"/>
            <a:chOff x="0" y="0"/>
            <a:chExt cx="105725" cy="721610"/>
          </a:xfrm>
          <a:solidFill>
            <a:srgbClr val="FF8577"/>
          </a:solidFill>
        </p:grpSpPr>
        <p:sp>
          <p:nvSpPr>
            <p:cNvPr id="19"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20"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grpSp>
      <p:sp>
        <p:nvSpPr>
          <p:cNvPr id="21" name="TextBox 6"/>
          <p:cNvSpPr>
            <a:spLocks noChangeArrowheads="1"/>
          </p:cNvSpPr>
          <p:nvPr/>
        </p:nvSpPr>
        <p:spPr bwMode="auto">
          <a:xfrm>
            <a:off x="520700" y="173761"/>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defRPr/>
            </a:pPr>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Intro &amp; Overview</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36" name="矩形 36">
            <a:extLst>
              <a:ext uri="{FF2B5EF4-FFF2-40B4-BE49-F238E27FC236}">
                <a16:creationId xmlns:a16="http://schemas.microsoft.com/office/drawing/2014/main" id="{4C844453-5141-4173-9544-0ABDA07DB01A}"/>
              </a:ext>
            </a:extLst>
          </p:cNvPr>
          <p:cNvSpPr>
            <a:spLocks noChangeArrowheads="1"/>
          </p:cNvSpPr>
          <p:nvPr/>
        </p:nvSpPr>
        <p:spPr bwMode="auto">
          <a:xfrm>
            <a:off x="5501242" y="1156446"/>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FF8577"/>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Unsolicited Commercial E-mail (UCE)</a:t>
            </a:r>
            <a:endParaRPr kumimoji="0" lang="en-US" altLang="zh-CN" sz="2000" b="1" i="1" u="none" strike="noStrike" kern="1200" cap="none" spc="0" normalizeH="0" baseline="0" noProof="0" dirty="0">
              <a:ln>
                <a:noFill/>
              </a:ln>
              <a:solidFill>
                <a:srgbClr val="FF8577"/>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62" name="Oval 52">
            <a:extLst>
              <a:ext uri="{FF2B5EF4-FFF2-40B4-BE49-F238E27FC236}">
                <a16:creationId xmlns:a16="http://schemas.microsoft.com/office/drawing/2014/main" id="{F719885A-DE41-4732-B721-418471D45864}"/>
              </a:ext>
            </a:extLst>
          </p:cNvPr>
          <p:cNvSpPr/>
          <p:nvPr/>
        </p:nvSpPr>
        <p:spPr>
          <a:xfrm>
            <a:off x="4904782" y="1356501"/>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grpSp>
        <p:nvGrpSpPr>
          <p:cNvPr id="63" name="组合 1">
            <a:extLst>
              <a:ext uri="{FF2B5EF4-FFF2-40B4-BE49-F238E27FC236}">
                <a16:creationId xmlns:a16="http://schemas.microsoft.com/office/drawing/2014/main" id="{91A328DE-7421-45FD-9DDA-F979E3728637}"/>
              </a:ext>
            </a:extLst>
          </p:cNvPr>
          <p:cNvGrpSpPr>
            <a:grpSpLocks/>
          </p:cNvGrpSpPr>
          <p:nvPr/>
        </p:nvGrpSpPr>
        <p:grpSpPr bwMode="auto">
          <a:xfrm rot="5400000">
            <a:off x="6044260" y="586722"/>
            <a:ext cx="100447" cy="12195033"/>
            <a:chOff x="0" y="0"/>
            <a:chExt cx="105725" cy="721610"/>
          </a:xfrm>
        </p:grpSpPr>
        <p:sp>
          <p:nvSpPr>
            <p:cNvPr id="64" name="矩形 4">
              <a:extLst>
                <a:ext uri="{FF2B5EF4-FFF2-40B4-BE49-F238E27FC236}">
                  <a16:creationId xmlns:a16="http://schemas.microsoft.com/office/drawing/2014/main" id="{83992D40-1222-42CA-9453-852E65A53742}"/>
                </a:ext>
              </a:extLst>
            </p:cNvPr>
            <p:cNvSpPr>
              <a:spLocks noChangeArrowheads="1"/>
            </p:cNvSpPr>
            <p:nvPr/>
          </p:nvSpPr>
          <p:spPr bwMode="auto">
            <a:xfrm>
              <a:off x="0" y="0"/>
              <a:ext cx="45719" cy="721610"/>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65" name="矩形 5">
              <a:extLst>
                <a:ext uri="{FF2B5EF4-FFF2-40B4-BE49-F238E27FC236}">
                  <a16:creationId xmlns:a16="http://schemas.microsoft.com/office/drawing/2014/main" id="{C013620F-E9B1-4A25-9B8A-BFB16D9A7510}"/>
                </a:ext>
              </a:extLst>
            </p:cNvPr>
            <p:cNvSpPr>
              <a:spLocks noChangeArrowheads="1"/>
            </p:cNvSpPr>
            <p:nvPr/>
          </p:nvSpPr>
          <p:spPr bwMode="auto">
            <a:xfrm>
              <a:off x="60006" y="0"/>
              <a:ext cx="45719" cy="721610"/>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grpSp>
      <p:pic>
        <p:nvPicPr>
          <p:cNvPr id="4" name="图片 3">
            <a:extLst>
              <a:ext uri="{FF2B5EF4-FFF2-40B4-BE49-F238E27FC236}">
                <a16:creationId xmlns:a16="http://schemas.microsoft.com/office/drawing/2014/main" id="{6E9C3BB3-1B60-49E8-9F1D-3CA33C86DD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899" y="1049564"/>
            <a:ext cx="3121152" cy="2081784"/>
          </a:xfrm>
          <a:prstGeom prst="rect">
            <a:avLst/>
          </a:prstGeom>
        </p:spPr>
      </p:pic>
      <p:sp>
        <p:nvSpPr>
          <p:cNvPr id="37" name="矩形 36">
            <a:extLst>
              <a:ext uri="{FF2B5EF4-FFF2-40B4-BE49-F238E27FC236}">
                <a16:creationId xmlns:a16="http://schemas.microsoft.com/office/drawing/2014/main" id="{0045BA46-451C-429D-9CF0-6F261CD2BE19}"/>
              </a:ext>
            </a:extLst>
          </p:cNvPr>
          <p:cNvSpPr>
            <a:spLocks noChangeArrowheads="1"/>
          </p:cNvSpPr>
          <p:nvPr/>
        </p:nvSpPr>
        <p:spPr bwMode="auto">
          <a:xfrm>
            <a:off x="5501242" y="3803295"/>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FF8577"/>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Optimal solution?</a:t>
            </a:r>
            <a:endParaRPr kumimoji="0" lang="en-US" altLang="zh-CN" sz="2000" b="1" i="1" u="none" strike="noStrike" kern="1200" cap="none" spc="0" normalizeH="0" baseline="0" noProof="0" dirty="0">
              <a:ln>
                <a:noFill/>
              </a:ln>
              <a:solidFill>
                <a:srgbClr val="FF8577"/>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38" name="Oval 52">
            <a:extLst>
              <a:ext uri="{FF2B5EF4-FFF2-40B4-BE49-F238E27FC236}">
                <a16:creationId xmlns:a16="http://schemas.microsoft.com/office/drawing/2014/main" id="{E7B4ADBF-6C12-4650-9EC6-4C1238806567}"/>
              </a:ext>
            </a:extLst>
          </p:cNvPr>
          <p:cNvSpPr/>
          <p:nvPr/>
        </p:nvSpPr>
        <p:spPr>
          <a:xfrm>
            <a:off x="4906314" y="2657880"/>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39" name="矩形 58">
            <a:extLst>
              <a:ext uri="{FF2B5EF4-FFF2-40B4-BE49-F238E27FC236}">
                <a16:creationId xmlns:a16="http://schemas.microsoft.com/office/drawing/2014/main" id="{C54C6243-E96E-47E1-A335-7A1538F066AD}"/>
              </a:ext>
            </a:extLst>
          </p:cNvPr>
          <p:cNvSpPr>
            <a:spLocks noChangeArrowheads="1"/>
          </p:cNvSpPr>
          <p:nvPr/>
        </p:nvSpPr>
        <p:spPr bwMode="auto">
          <a:xfrm>
            <a:off x="1549400" y="5733918"/>
            <a:ext cx="1454150" cy="410633"/>
          </a:xfrm>
          <a:prstGeom prst="rect">
            <a:avLst/>
          </a:prstGeom>
          <a:solidFill>
            <a:srgbClr val="F47264"/>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67" b="1" dirty="0">
                <a:solidFill>
                  <a:prstClr val="white"/>
                </a:solidFill>
                <a:latin typeface="等线"/>
                <a:ea typeface="等线" panose="02010600030101010101" pitchFamily="2" charset="-122"/>
                <a:cs typeface="Arial" panose="020B0604020202020204" pitchFamily="34" charset="0"/>
                <a:sym typeface="Arial" panose="020B0604020202020204" pitchFamily="34" charset="0"/>
              </a:rPr>
              <a:t>Key words:</a:t>
            </a:r>
            <a:endParaRPr kumimoji="0" lang="en-US" altLang="zh-CN" sz="1867" b="1" i="0" u="none" strike="noStrike" kern="1200" cap="none" spc="0" normalizeH="0" baseline="0" noProof="0" dirty="0">
              <a:ln>
                <a:noFill/>
              </a:ln>
              <a:solidFill>
                <a:prstClr val="white"/>
              </a:solidFill>
              <a:effectLst/>
              <a:uLnTx/>
              <a:uFillTx/>
              <a:latin typeface="微软雅黑" panose="020B0503020204020204" pitchFamily="34" charset="-122"/>
              <a:ea typeface="等线" panose="02010600030101010101" pitchFamily="2" charset="-122"/>
              <a:cs typeface="+mn-cs"/>
              <a:sym typeface="微软雅黑" panose="020B0503020204020204" pitchFamily="34" charset="-122"/>
            </a:endParaRPr>
          </a:p>
        </p:txBody>
      </p:sp>
      <p:sp>
        <p:nvSpPr>
          <p:cNvPr id="40" name="TextBox 40">
            <a:extLst>
              <a:ext uri="{FF2B5EF4-FFF2-40B4-BE49-F238E27FC236}">
                <a16:creationId xmlns:a16="http://schemas.microsoft.com/office/drawing/2014/main" id="{37F649F0-25BF-4438-8896-D2A3CF1406D7}"/>
              </a:ext>
            </a:extLst>
          </p:cNvPr>
          <p:cNvSpPr>
            <a:spLocks noChangeArrowheads="1"/>
          </p:cNvSpPr>
          <p:nvPr/>
        </p:nvSpPr>
        <p:spPr bwMode="auto">
          <a:xfrm>
            <a:off x="3362583" y="5769958"/>
            <a:ext cx="66025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email classification, spam, machine learning, text processing</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41" name="TextBox 40">
            <a:extLst>
              <a:ext uri="{FF2B5EF4-FFF2-40B4-BE49-F238E27FC236}">
                <a16:creationId xmlns:a16="http://schemas.microsoft.com/office/drawing/2014/main" id="{62A0A3EC-2164-424A-853F-13258331F60C}"/>
              </a:ext>
            </a:extLst>
          </p:cNvPr>
          <p:cNvSpPr>
            <a:spLocks noChangeArrowheads="1"/>
          </p:cNvSpPr>
          <p:nvPr/>
        </p:nvSpPr>
        <p:spPr bwMode="auto">
          <a:xfrm>
            <a:off x="1264599" y="4152323"/>
            <a:ext cx="5144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Both of little use</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43" name="矩形 42">
            <a:extLst>
              <a:ext uri="{FF2B5EF4-FFF2-40B4-BE49-F238E27FC236}">
                <a16:creationId xmlns:a16="http://schemas.microsoft.com/office/drawing/2014/main" id="{05F5A35F-C101-4780-8057-3241E327A340}"/>
              </a:ext>
            </a:extLst>
          </p:cNvPr>
          <p:cNvSpPr>
            <a:spLocks noChangeArrowheads="1"/>
          </p:cNvSpPr>
          <p:nvPr/>
        </p:nvSpPr>
        <p:spPr bwMode="auto">
          <a:xfrm>
            <a:off x="5501242" y="2442159"/>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FF8577"/>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Spam emails</a:t>
            </a:r>
            <a:endParaRPr kumimoji="0" lang="en-US" altLang="zh-CN" sz="2000" b="1" i="1" u="none" strike="noStrike" kern="1200" cap="none" spc="0" normalizeH="0" baseline="0" noProof="0" dirty="0">
              <a:ln>
                <a:noFill/>
              </a:ln>
              <a:solidFill>
                <a:srgbClr val="FF8577"/>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47" name="矩形 46">
            <a:extLst>
              <a:ext uri="{FF2B5EF4-FFF2-40B4-BE49-F238E27FC236}">
                <a16:creationId xmlns:a16="http://schemas.microsoft.com/office/drawing/2014/main" id="{9A2F76B5-D438-40AD-AD6C-D7C40F303BEC}"/>
              </a:ext>
            </a:extLst>
          </p:cNvPr>
          <p:cNvSpPr>
            <a:spLocks noChangeArrowheads="1"/>
          </p:cNvSpPr>
          <p:nvPr/>
        </p:nvSpPr>
        <p:spPr bwMode="auto">
          <a:xfrm>
            <a:off x="949579" y="3709257"/>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FF8577"/>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handcrafted rules, blacklists</a:t>
            </a:r>
            <a:endParaRPr kumimoji="0" lang="en-US" altLang="zh-CN" sz="2000" b="1" i="1" u="none" strike="noStrike" kern="1200" cap="none" spc="0" normalizeH="0" baseline="0" noProof="0" dirty="0">
              <a:ln>
                <a:noFill/>
              </a:ln>
              <a:solidFill>
                <a:srgbClr val="FF8577"/>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67" name="TextBox 40">
            <a:extLst>
              <a:ext uri="{FF2B5EF4-FFF2-40B4-BE49-F238E27FC236}">
                <a16:creationId xmlns:a16="http://schemas.microsoft.com/office/drawing/2014/main" id="{F416403B-B8DC-4412-8DAC-733765E487E5}"/>
              </a:ext>
            </a:extLst>
          </p:cNvPr>
          <p:cNvSpPr>
            <a:spLocks noChangeArrowheads="1"/>
          </p:cNvSpPr>
          <p:nvPr/>
        </p:nvSpPr>
        <p:spPr bwMode="auto">
          <a:xfrm>
            <a:off x="5501242" y="1597522"/>
            <a:ext cx="51449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product advertisements, pornography, illegitimate contents</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68" name="Oval 52">
            <a:extLst>
              <a:ext uri="{FF2B5EF4-FFF2-40B4-BE49-F238E27FC236}">
                <a16:creationId xmlns:a16="http://schemas.microsoft.com/office/drawing/2014/main" id="{C9F3F580-45F9-47E2-B5A3-0B50E59B28EE}"/>
              </a:ext>
            </a:extLst>
          </p:cNvPr>
          <p:cNvSpPr/>
          <p:nvPr/>
        </p:nvSpPr>
        <p:spPr>
          <a:xfrm>
            <a:off x="717431" y="3857501"/>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69" name="Oval 52">
            <a:extLst>
              <a:ext uri="{FF2B5EF4-FFF2-40B4-BE49-F238E27FC236}">
                <a16:creationId xmlns:a16="http://schemas.microsoft.com/office/drawing/2014/main" id="{002026AC-08F8-4058-836D-55C83BCF5A3B}"/>
              </a:ext>
            </a:extLst>
          </p:cNvPr>
          <p:cNvSpPr/>
          <p:nvPr/>
        </p:nvSpPr>
        <p:spPr>
          <a:xfrm>
            <a:off x="5016007" y="3936961"/>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70" name="TextBox 40">
            <a:extLst>
              <a:ext uri="{FF2B5EF4-FFF2-40B4-BE49-F238E27FC236}">
                <a16:creationId xmlns:a16="http://schemas.microsoft.com/office/drawing/2014/main" id="{B6A7EBB6-7C6B-45B5-9F99-AA8512717313}"/>
              </a:ext>
            </a:extLst>
          </p:cNvPr>
          <p:cNvSpPr>
            <a:spLocks noChangeArrowheads="1"/>
          </p:cNvSpPr>
          <p:nvPr/>
        </p:nvSpPr>
        <p:spPr bwMode="auto">
          <a:xfrm>
            <a:off x="5501242" y="4238102"/>
            <a:ext cx="5144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machine learning methods</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71" name="TextBox 40">
            <a:extLst>
              <a:ext uri="{FF2B5EF4-FFF2-40B4-BE49-F238E27FC236}">
                <a16:creationId xmlns:a16="http://schemas.microsoft.com/office/drawing/2014/main" id="{9EEDD660-16A1-4A67-BC20-EAD20665B38D}"/>
              </a:ext>
            </a:extLst>
          </p:cNvPr>
          <p:cNvSpPr>
            <a:spLocks noChangeArrowheads="1"/>
          </p:cNvSpPr>
          <p:nvPr/>
        </p:nvSpPr>
        <p:spPr bwMode="auto">
          <a:xfrm>
            <a:off x="5501242" y="4654173"/>
            <a:ext cx="5144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Naïve Bayes, SVM, KNN, CNN, RNN</a:t>
            </a:r>
            <a:endParaRPr lang="zh-CN" altLang="en-US" sz="1600" dirty="0">
              <a:solidFill>
                <a:prstClr val="white">
                  <a:lumMod val="50000"/>
                </a:prstClr>
              </a:solidFill>
              <a:latin typeface="Open Sans Light" pitchFamily="34" charset="0"/>
              <a:sym typeface="Arial" panose="020B0604020202020204" pitchFamily="34" charset="0"/>
            </a:endParaRPr>
          </a:p>
        </p:txBody>
      </p:sp>
    </p:spTree>
    <p:extLst>
      <p:ext uri="{BB962C8B-B14F-4D97-AF65-F5344CB8AC3E}">
        <p14:creationId xmlns:p14="http://schemas.microsoft.com/office/powerpoint/2010/main" val="394199593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0"/>
          <p:cNvSpPr>
            <a:spLocks noChangeArrowheads="1"/>
          </p:cNvSpPr>
          <p:nvPr/>
        </p:nvSpPr>
        <p:spPr bwMode="auto">
          <a:xfrm>
            <a:off x="6094483" y="2782959"/>
            <a:ext cx="5144904" cy="68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How many required?</a:t>
            </a:r>
          </a:p>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What is the content? Which lead to</a:t>
            </a:r>
            <a:endParaRPr lang="zh-CN" altLang="en-US" sz="1600" dirty="0">
              <a:solidFill>
                <a:prstClr val="white">
                  <a:lumMod val="50000"/>
                </a:prstClr>
              </a:solidFill>
              <a:latin typeface="Open Sans Light" pitchFamily="34" charset="0"/>
              <a:sym typeface="Arial" panose="020B0604020202020204" pitchFamily="34" charset="0"/>
            </a:endParaRPr>
          </a:p>
        </p:txBody>
      </p:sp>
      <p:grpSp>
        <p:nvGrpSpPr>
          <p:cNvPr id="18" name="组合 1"/>
          <p:cNvGrpSpPr>
            <a:grpSpLocks/>
          </p:cNvGrpSpPr>
          <p:nvPr/>
        </p:nvGrpSpPr>
        <p:grpSpPr bwMode="auto">
          <a:xfrm>
            <a:off x="280988" y="0"/>
            <a:ext cx="106362" cy="720725"/>
            <a:chOff x="0" y="0"/>
            <a:chExt cx="105725" cy="721610"/>
          </a:xfrm>
          <a:solidFill>
            <a:srgbClr val="FF8577"/>
          </a:solidFill>
        </p:grpSpPr>
        <p:sp>
          <p:nvSpPr>
            <p:cNvPr id="19"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20"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grpSp>
      <p:sp>
        <p:nvSpPr>
          <p:cNvPr id="21" name="TextBox 6"/>
          <p:cNvSpPr>
            <a:spLocks noChangeArrowheads="1"/>
          </p:cNvSpPr>
          <p:nvPr/>
        </p:nvSpPr>
        <p:spPr bwMode="auto">
          <a:xfrm>
            <a:off x="520700" y="173761"/>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defRPr/>
            </a:pPr>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Intro &amp; Overview</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36" name="矩形 36">
            <a:extLst>
              <a:ext uri="{FF2B5EF4-FFF2-40B4-BE49-F238E27FC236}">
                <a16:creationId xmlns:a16="http://schemas.microsoft.com/office/drawing/2014/main" id="{4C844453-5141-4173-9544-0ABDA07DB01A}"/>
              </a:ext>
            </a:extLst>
          </p:cNvPr>
          <p:cNvSpPr>
            <a:spLocks noChangeArrowheads="1"/>
          </p:cNvSpPr>
          <p:nvPr/>
        </p:nvSpPr>
        <p:spPr bwMode="auto">
          <a:xfrm>
            <a:off x="5970165" y="1190626"/>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FF8577"/>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Limitation of each method?</a:t>
            </a:r>
            <a:endParaRPr kumimoji="0" lang="en-US" altLang="zh-CN" sz="2000" b="1" i="1" u="none" strike="noStrike" kern="1200" cap="none" spc="0" normalizeH="0" baseline="0" noProof="0" dirty="0">
              <a:ln>
                <a:noFill/>
              </a:ln>
              <a:solidFill>
                <a:srgbClr val="FF8577"/>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62" name="Oval 52">
            <a:extLst>
              <a:ext uri="{FF2B5EF4-FFF2-40B4-BE49-F238E27FC236}">
                <a16:creationId xmlns:a16="http://schemas.microsoft.com/office/drawing/2014/main" id="{F719885A-DE41-4732-B721-418471D45864}"/>
              </a:ext>
            </a:extLst>
          </p:cNvPr>
          <p:cNvSpPr/>
          <p:nvPr/>
        </p:nvSpPr>
        <p:spPr>
          <a:xfrm>
            <a:off x="5445629" y="1363546"/>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grpSp>
        <p:nvGrpSpPr>
          <p:cNvPr id="63" name="组合 1">
            <a:extLst>
              <a:ext uri="{FF2B5EF4-FFF2-40B4-BE49-F238E27FC236}">
                <a16:creationId xmlns:a16="http://schemas.microsoft.com/office/drawing/2014/main" id="{91A328DE-7421-45FD-9DDA-F979E3728637}"/>
              </a:ext>
            </a:extLst>
          </p:cNvPr>
          <p:cNvGrpSpPr>
            <a:grpSpLocks/>
          </p:cNvGrpSpPr>
          <p:nvPr/>
        </p:nvGrpSpPr>
        <p:grpSpPr bwMode="auto">
          <a:xfrm rot="5400000">
            <a:off x="6044260" y="586722"/>
            <a:ext cx="100447" cy="12195033"/>
            <a:chOff x="0" y="0"/>
            <a:chExt cx="105725" cy="721610"/>
          </a:xfrm>
        </p:grpSpPr>
        <p:sp>
          <p:nvSpPr>
            <p:cNvPr id="64" name="矩形 4">
              <a:extLst>
                <a:ext uri="{FF2B5EF4-FFF2-40B4-BE49-F238E27FC236}">
                  <a16:creationId xmlns:a16="http://schemas.microsoft.com/office/drawing/2014/main" id="{83992D40-1222-42CA-9453-852E65A53742}"/>
                </a:ext>
              </a:extLst>
            </p:cNvPr>
            <p:cNvSpPr>
              <a:spLocks noChangeArrowheads="1"/>
            </p:cNvSpPr>
            <p:nvPr/>
          </p:nvSpPr>
          <p:spPr bwMode="auto">
            <a:xfrm>
              <a:off x="0" y="0"/>
              <a:ext cx="45719" cy="721610"/>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sp>
          <p:nvSpPr>
            <p:cNvPr id="65" name="矩形 5">
              <a:extLst>
                <a:ext uri="{FF2B5EF4-FFF2-40B4-BE49-F238E27FC236}">
                  <a16:creationId xmlns:a16="http://schemas.microsoft.com/office/drawing/2014/main" id="{C013620F-E9B1-4A25-9B8A-BFB16D9A7510}"/>
                </a:ext>
              </a:extLst>
            </p:cNvPr>
            <p:cNvSpPr>
              <a:spLocks noChangeArrowheads="1"/>
            </p:cNvSpPr>
            <p:nvPr/>
          </p:nvSpPr>
          <p:spPr bwMode="auto">
            <a:xfrm>
              <a:off x="60006" y="0"/>
              <a:ext cx="45719" cy="721610"/>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8577"/>
                </a:solidFill>
                <a:effectLst/>
                <a:uLnTx/>
                <a:uFillTx/>
                <a:latin typeface="等线"/>
                <a:ea typeface="等线" panose="02010600030101010101" pitchFamily="2" charset="-122"/>
                <a:cs typeface="+mn-cs"/>
              </a:endParaRPr>
            </a:p>
          </p:txBody>
        </p:sp>
      </p:grpSp>
      <p:sp>
        <p:nvSpPr>
          <p:cNvPr id="37" name="矩形 36">
            <a:extLst>
              <a:ext uri="{FF2B5EF4-FFF2-40B4-BE49-F238E27FC236}">
                <a16:creationId xmlns:a16="http://schemas.microsoft.com/office/drawing/2014/main" id="{0045BA46-451C-429D-9CF0-6F261CD2BE19}"/>
              </a:ext>
            </a:extLst>
          </p:cNvPr>
          <p:cNvSpPr>
            <a:spLocks noChangeArrowheads="1"/>
          </p:cNvSpPr>
          <p:nvPr/>
        </p:nvSpPr>
        <p:spPr bwMode="auto">
          <a:xfrm>
            <a:off x="5501242" y="3805620"/>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FF8577"/>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Pre-processing</a:t>
            </a:r>
            <a:endParaRPr kumimoji="0" lang="en-US" altLang="zh-CN" sz="2000" b="1" i="1" u="none" strike="noStrike" kern="1200" cap="none" spc="0" normalizeH="0" baseline="0" noProof="0" dirty="0">
              <a:ln>
                <a:noFill/>
              </a:ln>
              <a:solidFill>
                <a:srgbClr val="FF8577"/>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38" name="Oval 52">
            <a:extLst>
              <a:ext uri="{FF2B5EF4-FFF2-40B4-BE49-F238E27FC236}">
                <a16:creationId xmlns:a16="http://schemas.microsoft.com/office/drawing/2014/main" id="{E7B4ADBF-6C12-4650-9EC6-4C1238806567}"/>
              </a:ext>
            </a:extLst>
          </p:cNvPr>
          <p:cNvSpPr/>
          <p:nvPr/>
        </p:nvSpPr>
        <p:spPr>
          <a:xfrm>
            <a:off x="5390016" y="2675122"/>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39" name="矩形 58">
            <a:extLst>
              <a:ext uri="{FF2B5EF4-FFF2-40B4-BE49-F238E27FC236}">
                <a16:creationId xmlns:a16="http://schemas.microsoft.com/office/drawing/2014/main" id="{C54C6243-E96E-47E1-A335-7A1538F066AD}"/>
              </a:ext>
            </a:extLst>
          </p:cNvPr>
          <p:cNvSpPr>
            <a:spLocks noChangeArrowheads="1"/>
          </p:cNvSpPr>
          <p:nvPr/>
        </p:nvSpPr>
        <p:spPr bwMode="auto">
          <a:xfrm>
            <a:off x="1549400" y="5733918"/>
            <a:ext cx="1454150" cy="410633"/>
          </a:xfrm>
          <a:prstGeom prst="rect">
            <a:avLst/>
          </a:prstGeom>
          <a:solidFill>
            <a:srgbClr val="F47264"/>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67" b="1" dirty="0">
                <a:solidFill>
                  <a:prstClr val="white"/>
                </a:solidFill>
                <a:latin typeface="等线"/>
                <a:ea typeface="等线" panose="02010600030101010101" pitchFamily="2" charset="-122"/>
                <a:cs typeface="Arial" panose="020B0604020202020204" pitchFamily="34" charset="0"/>
                <a:sym typeface="Arial" panose="020B0604020202020204" pitchFamily="34" charset="0"/>
              </a:rPr>
              <a:t>Key words:</a:t>
            </a:r>
            <a:endParaRPr kumimoji="0" lang="en-US" altLang="zh-CN" sz="1867" b="1" i="0" u="none" strike="noStrike" kern="1200" cap="none" spc="0" normalizeH="0" baseline="0" noProof="0" dirty="0">
              <a:ln>
                <a:noFill/>
              </a:ln>
              <a:solidFill>
                <a:prstClr val="white"/>
              </a:solidFill>
              <a:effectLst/>
              <a:uLnTx/>
              <a:uFillTx/>
              <a:latin typeface="微软雅黑" panose="020B0503020204020204" pitchFamily="34" charset="-122"/>
              <a:ea typeface="等线" panose="02010600030101010101" pitchFamily="2" charset="-122"/>
              <a:cs typeface="+mn-cs"/>
              <a:sym typeface="微软雅黑" panose="020B0503020204020204" pitchFamily="34" charset="-122"/>
            </a:endParaRPr>
          </a:p>
        </p:txBody>
      </p:sp>
      <p:sp>
        <p:nvSpPr>
          <p:cNvPr id="40" name="TextBox 40">
            <a:extLst>
              <a:ext uri="{FF2B5EF4-FFF2-40B4-BE49-F238E27FC236}">
                <a16:creationId xmlns:a16="http://schemas.microsoft.com/office/drawing/2014/main" id="{37F649F0-25BF-4438-8896-D2A3CF1406D7}"/>
              </a:ext>
            </a:extLst>
          </p:cNvPr>
          <p:cNvSpPr>
            <a:spLocks noChangeArrowheads="1"/>
          </p:cNvSpPr>
          <p:nvPr/>
        </p:nvSpPr>
        <p:spPr bwMode="auto">
          <a:xfrm>
            <a:off x="3362583" y="5769958"/>
            <a:ext cx="66025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email classification, spam, machine learning, text processing</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41" name="TextBox 40">
            <a:extLst>
              <a:ext uri="{FF2B5EF4-FFF2-40B4-BE49-F238E27FC236}">
                <a16:creationId xmlns:a16="http://schemas.microsoft.com/office/drawing/2014/main" id="{62A0A3EC-2164-424A-853F-13258331F60C}"/>
              </a:ext>
            </a:extLst>
          </p:cNvPr>
          <p:cNvSpPr>
            <a:spLocks noChangeArrowheads="1"/>
          </p:cNvSpPr>
          <p:nvPr/>
        </p:nvSpPr>
        <p:spPr bwMode="auto">
          <a:xfrm>
            <a:off x="949579" y="4184678"/>
            <a:ext cx="36008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 average global spam volume as percentage of total e-mail traffic over the past 5 years (45% : 55%)</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43" name="矩形 42">
            <a:extLst>
              <a:ext uri="{FF2B5EF4-FFF2-40B4-BE49-F238E27FC236}">
                <a16:creationId xmlns:a16="http://schemas.microsoft.com/office/drawing/2014/main" id="{05F5A35F-C101-4780-8057-3241E327A340}"/>
              </a:ext>
            </a:extLst>
          </p:cNvPr>
          <p:cNvSpPr>
            <a:spLocks noChangeArrowheads="1"/>
          </p:cNvSpPr>
          <p:nvPr/>
        </p:nvSpPr>
        <p:spPr bwMode="auto">
          <a:xfrm>
            <a:off x="6094483" y="2403722"/>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FF8577"/>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Dataset selection</a:t>
            </a:r>
            <a:endParaRPr kumimoji="0" lang="en-US" altLang="zh-CN" sz="2000" b="1" i="1" u="none" strike="noStrike" kern="1200" cap="none" spc="0" normalizeH="0" baseline="0" noProof="0" dirty="0">
              <a:ln>
                <a:noFill/>
              </a:ln>
              <a:solidFill>
                <a:srgbClr val="FF8577"/>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47" name="矩形 46">
            <a:extLst>
              <a:ext uri="{FF2B5EF4-FFF2-40B4-BE49-F238E27FC236}">
                <a16:creationId xmlns:a16="http://schemas.microsoft.com/office/drawing/2014/main" id="{9A2F76B5-D438-40AD-AD6C-D7C40F303BEC}"/>
              </a:ext>
            </a:extLst>
          </p:cNvPr>
          <p:cNvSpPr>
            <a:spLocks noChangeArrowheads="1"/>
          </p:cNvSpPr>
          <p:nvPr/>
        </p:nvSpPr>
        <p:spPr bwMode="auto">
          <a:xfrm>
            <a:off x="949579" y="3709257"/>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FF8577"/>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Distribution of ‘spam’ and ‘ham’</a:t>
            </a:r>
            <a:endParaRPr kumimoji="0" lang="en-US" altLang="zh-CN" sz="2000" b="1" i="1" u="none" strike="noStrike" kern="1200" cap="none" spc="0" normalizeH="0" baseline="0" noProof="0" dirty="0">
              <a:ln>
                <a:noFill/>
              </a:ln>
              <a:solidFill>
                <a:srgbClr val="FF8577"/>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sp>
        <p:nvSpPr>
          <p:cNvPr id="67" name="TextBox 40">
            <a:extLst>
              <a:ext uri="{FF2B5EF4-FFF2-40B4-BE49-F238E27FC236}">
                <a16:creationId xmlns:a16="http://schemas.microsoft.com/office/drawing/2014/main" id="{F416403B-B8DC-4412-8DAC-733765E487E5}"/>
              </a:ext>
            </a:extLst>
          </p:cNvPr>
          <p:cNvSpPr>
            <a:spLocks noChangeArrowheads="1"/>
          </p:cNvSpPr>
          <p:nvPr/>
        </p:nvSpPr>
        <p:spPr bwMode="auto">
          <a:xfrm>
            <a:off x="6094483" y="1650449"/>
            <a:ext cx="5144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Feasibility, generalizability, accuracy&gt;?</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68" name="Oval 52">
            <a:extLst>
              <a:ext uri="{FF2B5EF4-FFF2-40B4-BE49-F238E27FC236}">
                <a16:creationId xmlns:a16="http://schemas.microsoft.com/office/drawing/2014/main" id="{C9F3F580-45F9-47E2-B5A3-0B50E59B28EE}"/>
              </a:ext>
            </a:extLst>
          </p:cNvPr>
          <p:cNvSpPr/>
          <p:nvPr/>
        </p:nvSpPr>
        <p:spPr>
          <a:xfrm>
            <a:off x="717431" y="3857501"/>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69" name="Oval 52">
            <a:extLst>
              <a:ext uri="{FF2B5EF4-FFF2-40B4-BE49-F238E27FC236}">
                <a16:creationId xmlns:a16="http://schemas.microsoft.com/office/drawing/2014/main" id="{002026AC-08F8-4058-836D-55C83BCF5A3B}"/>
              </a:ext>
            </a:extLst>
          </p:cNvPr>
          <p:cNvSpPr/>
          <p:nvPr/>
        </p:nvSpPr>
        <p:spPr>
          <a:xfrm>
            <a:off x="5269094" y="3953864"/>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70" name="TextBox 40">
            <a:extLst>
              <a:ext uri="{FF2B5EF4-FFF2-40B4-BE49-F238E27FC236}">
                <a16:creationId xmlns:a16="http://schemas.microsoft.com/office/drawing/2014/main" id="{B6A7EBB6-7C6B-45B5-9F99-AA8512717313}"/>
              </a:ext>
            </a:extLst>
          </p:cNvPr>
          <p:cNvSpPr>
            <a:spLocks noChangeArrowheads="1"/>
          </p:cNvSpPr>
          <p:nvPr/>
        </p:nvSpPr>
        <p:spPr bwMode="auto">
          <a:xfrm>
            <a:off x="5501242" y="4238102"/>
            <a:ext cx="5144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Remove noisy/redundant information</a:t>
            </a:r>
            <a:endParaRPr lang="zh-CN" altLang="en-US" sz="1600" dirty="0">
              <a:solidFill>
                <a:prstClr val="white">
                  <a:lumMod val="50000"/>
                </a:prstClr>
              </a:solidFill>
              <a:latin typeface="Open Sans Light" pitchFamily="34" charset="0"/>
              <a:sym typeface="Arial" panose="020B0604020202020204" pitchFamily="34" charset="0"/>
            </a:endParaRPr>
          </a:p>
        </p:txBody>
      </p:sp>
      <p:sp>
        <p:nvSpPr>
          <p:cNvPr id="71" name="TextBox 40">
            <a:extLst>
              <a:ext uri="{FF2B5EF4-FFF2-40B4-BE49-F238E27FC236}">
                <a16:creationId xmlns:a16="http://schemas.microsoft.com/office/drawing/2014/main" id="{9EEDD660-16A1-4A67-BC20-EAD20665B38D}"/>
              </a:ext>
            </a:extLst>
          </p:cNvPr>
          <p:cNvSpPr>
            <a:spLocks noChangeArrowheads="1"/>
          </p:cNvSpPr>
          <p:nvPr/>
        </p:nvSpPr>
        <p:spPr bwMode="auto">
          <a:xfrm>
            <a:off x="5501242" y="4654173"/>
            <a:ext cx="5144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spcBef>
                <a:spcPts val="800"/>
              </a:spcBef>
            </a:pPr>
            <a:r>
              <a:rPr lang="en-US" altLang="zh-CN" sz="1600" dirty="0">
                <a:solidFill>
                  <a:prstClr val="white">
                    <a:lumMod val="50000"/>
                  </a:prstClr>
                </a:solidFill>
                <a:latin typeface="Open Sans Light" pitchFamily="34" charset="0"/>
                <a:sym typeface="Arial" panose="020B0604020202020204" pitchFamily="34" charset="0"/>
              </a:rPr>
              <a:t>Tokenizer, vectorization of words</a:t>
            </a:r>
            <a:endParaRPr lang="zh-CN" altLang="en-US" sz="1600" dirty="0">
              <a:solidFill>
                <a:prstClr val="white">
                  <a:lumMod val="50000"/>
                </a:prstClr>
              </a:solidFill>
              <a:latin typeface="Open Sans Light" pitchFamily="34" charset="0"/>
              <a:sym typeface="Arial" panose="020B0604020202020204" pitchFamily="34" charset="0"/>
            </a:endParaRPr>
          </a:p>
        </p:txBody>
      </p:sp>
      <p:pic>
        <p:nvPicPr>
          <p:cNvPr id="6" name="图片 5">
            <a:extLst>
              <a:ext uri="{FF2B5EF4-FFF2-40B4-BE49-F238E27FC236}">
                <a16:creationId xmlns:a16="http://schemas.microsoft.com/office/drawing/2014/main" id="{1D20953E-725A-4B83-B820-38CCFB627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34" y="961318"/>
            <a:ext cx="3870989" cy="2466095"/>
          </a:xfrm>
          <a:prstGeom prst="rect">
            <a:avLst/>
          </a:prstGeom>
        </p:spPr>
      </p:pic>
      <p:sp>
        <p:nvSpPr>
          <p:cNvPr id="30" name="矩形 29">
            <a:extLst>
              <a:ext uri="{FF2B5EF4-FFF2-40B4-BE49-F238E27FC236}">
                <a16:creationId xmlns:a16="http://schemas.microsoft.com/office/drawing/2014/main" id="{EC7D09EC-D6D2-4DE6-AF9B-8D8FE135F2B8}"/>
              </a:ext>
            </a:extLst>
          </p:cNvPr>
          <p:cNvSpPr>
            <a:spLocks noChangeArrowheads="1"/>
          </p:cNvSpPr>
          <p:nvPr/>
        </p:nvSpPr>
        <p:spPr bwMode="auto">
          <a:xfrm>
            <a:off x="5970165" y="5044400"/>
            <a:ext cx="5144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i="1" dirty="0">
                <a:solidFill>
                  <a:srgbClr val="FF8577"/>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Word representation</a:t>
            </a:r>
            <a:endParaRPr kumimoji="0" lang="en-US" altLang="zh-CN" sz="2000" b="1" i="1" u="none" strike="noStrike" kern="1200" cap="none" spc="0" normalizeH="0" baseline="0" noProof="0" dirty="0">
              <a:ln>
                <a:noFill/>
              </a:ln>
              <a:solidFill>
                <a:srgbClr val="FF8577"/>
              </a:solidFill>
              <a:effectLst/>
              <a:uLnTx/>
              <a:uFillTx/>
              <a:latin typeface="Calibri" panose="020F0502020204030204" pitchFamily="34" charset="0"/>
              <a:ea typeface="微软雅黑" panose="020B0503020204020204" pitchFamily="34" charset="-122"/>
              <a:cs typeface="Calibri" panose="020F0502020204030204" pitchFamily="34" charset="0"/>
              <a:sym typeface="微软雅黑" panose="020B0503020204020204" pitchFamily="34" charset="-122"/>
            </a:endParaRPr>
          </a:p>
        </p:txBody>
      </p:sp>
      <p:cxnSp>
        <p:nvCxnSpPr>
          <p:cNvPr id="9" name="直接箭头连接符 8">
            <a:extLst>
              <a:ext uri="{FF2B5EF4-FFF2-40B4-BE49-F238E27FC236}">
                <a16:creationId xmlns:a16="http://schemas.microsoft.com/office/drawing/2014/main" id="{663AC514-859D-46E9-8DC8-53151CB12ACA}"/>
              </a:ext>
            </a:extLst>
          </p:cNvPr>
          <p:cNvCxnSpPr/>
          <p:nvPr/>
        </p:nvCxnSpPr>
        <p:spPr>
          <a:xfrm>
            <a:off x="5501242" y="5244455"/>
            <a:ext cx="319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8506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C0CB"/>
        </a:solidFill>
        <a:effectLst/>
      </p:bgPr>
    </p:bg>
    <p:spTree>
      <p:nvGrpSpPr>
        <p:cNvPr id="1" name=""/>
        <p:cNvGrpSpPr/>
        <p:nvPr/>
      </p:nvGrpSpPr>
      <p:grpSpPr>
        <a:xfrm>
          <a:off x="0" y="0"/>
          <a:ext cx="0" cy="0"/>
          <a:chOff x="0" y="0"/>
          <a:chExt cx="0" cy="0"/>
        </a:xfrm>
      </p:grpSpPr>
      <p:sp>
        <p:nvSpPr>
          <p:cNvPr id="9" name="矩形 5"/>
          <p:cNvSpPr>
            <a:spLocks noChangeArrowheads="1"/>
          </p:cNvSpPr>
          <p:nvPr/>
        </p:nvSpPr>
        <p:spPr bwMode="auto">
          <a:xfrm>
            <a:off x="0" y="2889251"/>
            <a:ext cx="12192000" cy="599016"/>
          </a:xfrm>
          <a:prstGeom prst="rect">
            <a:avLst/>
          </a:prstGeom>
          <a:solidFill>
            <a:srgbClr val="1D8A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11" name="矩形 4"/>
          <p:cNvSpPr>
            <a:spLocks noChangeArrowheads="1"/>
          </p:cNvSpPr>
          <p:nvPr/>
        </p:nvSpPr>
        <p:spPr bwMode="auto">
          <a:xfrm>
            <a:off x="3054351" y="2896371"/>
            <a:ext cx="86211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mj-ea"/>
                <a:ea typeface="+mj-ea"/>
                <a:cs typeface="+mn-cs"/>
                <a:sym typeface="Arial" panose="020B0604020202020204" pitchFamily="34" charset="0"/>
              </a:rPr>
              <a:t>3 Models with Bagging</a:t>
            </a:r>
            <a:endParaRPr kumimoji="0" lang="zh-CN" altLang="en-US" sz="3200" b="0" i="0" u="none" strike="noStrike" kern="1200" cap="none" spc="0" normalizeH="0" baseline="0" noProof="0" dirty="0">
              <a:ln>
                <a:noFill/>
              </a:ln>
              <a:solidFill>
                <a:prstClr val="white"/>
              </a:solidFill>
              <a:effectLst/>
              <a:uLnTx/>
              <a:uFillTx/>
              <a:latin typeface="+mj-ea"/>
              <a:ea typeface="+mj-ea"/>
              <a:cs typeface="+mn-cs"/>
              <a:sym typeface="Arial" panose="020B0604020202020204" pitchFamily="34" charset="0"/>
            </a:endParaRPr>
          </a:p>
        </p:txBody>
      </p:sp>
      <p:sp>
        <p:nvSpPr>
          <p:cNvPr id="12" name="矩形 2"/>
          <p:cNvSpPr>
            <a:spLocks noChangeArrowheads="1"/>
          </p:cNvSpPr>
          <p:nvPr/>
        </p:nvSpPr>
        <p:spPr bwMode="auto">
          <a:xfrm>
            <a:off x="8479402" y="1862668"/>
            <a:ext cx="3196132"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5867"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rPr>
              <a:t>PART </a:t>
            </a:r>
            <a:r>
              <a:rPr lang="en-US" altLang="zh-CN" sz="5867" dirty="0">
                <a:solidFill>
                  <a:prstClr val="white"/>
                </a:solidFill>
                <a:latin typeface="Impact" panose="020B0806030902050204" pitchFamily="34" charset="0"/>
                <a:ea typeface="等线" panose="02010600030101010101" pitchFamily="2" charset="-122"/>
                <a:sym typeface="Impact" panose="020B0806030902050204" pitchFamily="34" charset="0"/>
              </a:rPr>
              <a:t>TWO</a:t>
            </a:r>
            <a:endParaRPr kumimoji="0" lang="zh-CN" altLang="en-US" sz="5867"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endParaRPr>
          </a:p>
        </p:txBody>
      </p:sp>
      <p:sp>
        <p:nvSpPr>
          <p:cNvPr id="7" name="TextBox 3">
            <a:extLst>
              <a:ext uri="{FF2B5EF4-FFF2-40B4-BE49-F238E27FC236}">
                <a16:creationId xmlns:a16="http://schemas.microsoft.com/office/drawing/2014/main" id="{50868E79-C135-418F-8802-9627CE4EAFBD}"/>
              </a:ext>
            </a:extLst>
          </p:cNvPr>
          <p:cNvSpPr>
            <a:spLocks noChangeArrowheads="1"/>
          </p:cNvSpPr>
          <p:nvPr/>
        </p:nvSpPr>
        <p:spPr bwMode="auto">
          <a:xfrm>
            <a:off x="214172" y="-1892598"/>
            <a:ext cx="4647426"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9332"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rPr>
              <a:t>2</a:t>
            </a:r>
            <a:endParaRPr kumimoji="0" lang="zh-CN" altLang="en-US" sz="69332"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sym typeface="Impact" panose="020B0806030902050204" pitchFamily="34" charset="0"/>
            </a:endParaRPr>
          </a:p>
        </p:txBody>
      </p:sp>
    </p:spTree>
    <p:extLst>
      <p:ext uri="{BB962C8B-B14F-4D97-AF65-F5344CB8AC3E}">
        <p14:creationId xmlns:p14="http://schemas.microsoft.com/office/powerpoint/2010/main" val="429130707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6" name="组合 1"/>
          <p:cNvGrpSpPr>
            <a:grpSpLocks/>
          </p:cNvGrpSpPr>
          <p:nvPr/>
        </p:nvGrpSpPr>
        <p:grpSpPr bwMode="auto">
          <a:xfrm>
            <a:off x="280988" y="0"/>
            <a:ext cx="106362" cy="720725"/>
            <a:chOff x="0" y="0"/>
            <a:chExt cx="105725" cy="721610"/>
          </a:xfrm>
        </p:grpSpPr>
        <p:sp>
          <p:nvSpPr>
            <p:cNvPr id="77"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78"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sp>
        <p:nvSpPr>
          <p:cNvPr id="79" name="TextBox 6"/>
          <p:cNvSpPr>
            <a:spLocks noChangeArrowheads="1"/>
          </p:cNvSpPr>
          <p:nvPr/>
        </p:nvSpPr>
        <p:spPr bwMode="auto">
          <a:xfrm>
            <a:off x="520700" y="161609"/>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defRPr/>
            </a:pPr>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Intro &amp; Overview</a:t>
            </a:r>
            <a:endParaRPr kumimoji="0" lang="zh-CN" altLang="en-US" sz="2000" b="0" i="0" u="none" strike="noStrike" kern="1200" cap="none" spc="0" normalizeH="0" baseline="0" noProof="0" dirty="0">
              <a:ln>
                <a:noFill/>
              </a:ln>
              <a:solidFill>
                <a:srgbClr val="262626"/>
              </a:solidFill>
              <a:effectLst/>
              <a:uLnTx/>
              <a:uFillTx/>
              <a:latin typeface="Impact" panose="020B0806030902050204" pitchFamily="34" charset="0"/>
              <a:ea typeface="微软雅黑" panose="020B0503020204020204" pitchFamily="34" charset="-122"/>
              <a:cs typeface="+mn-cs"/>
              <a:sym typeface="Impact" panose="020B0806030902050204" pitchFamily="34" charset="0"/>
            </a:endParaRPr>
          </a:p>
        </p:txBody>
      </p:sp>
      <p:sp>
        <p:nvSpPr>
          <p:cNvPr id="81" name="直接连接符 7"/>
          <p:cNvSpPr>
            <a:spLocks noChangeShapeType="1"/>
          </p:cNvSpPr>
          <p:nvPr/>
        </p:nvSpPr>
        <p:spPr bwMode="auto">
          <a:xfrm>
            <a:off x="520700" y="576829"/>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nvGrpSpPr>
          <p:cNvPr id="3" name="组合 2"/>
          <p:cNvGrpSpPr/>
          <p:nvPr/>
        </p:nvGrpSpPr>
        <p:grpSpPr>
          <a:xfrm>
            <a:off x="940448" y="2702561"/>
            <a:ext cx="634352" cy="433406"/>
            <a:chOff x="1454925" y="4758445"/>
            <a:chExt cx="487233" cy="305355"/>
          </a:xfrm>
          <a:solidFill>
            <a:schemeClr val="bg1"/>
          </a:solidFill>
        </p:grpSpPr>
        <p:sp>
          <p:nvSpPr>
            <p:cNvPr id="75" name="AutoShape 105"/>
            <p:cNvSpPr>
              <a:spLocks/>
            </p:cNvSpPr>
            <p:nvPr/>
          </p:nvSpPr>
          <p:spPr bwMode="auto">
            <a:xfrm>
              <a:off x="1454925" y="4758445"/>
              <a:ext cx="487233"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2" name="AutoShape 106"/>
            <p:cNvSpPr>
              <a:spLocks/>
            </p:cNvSpPr>
            <p:nvPr/>
          </p:nvSpPr>
          <p:spPr bwMode="auto">
            <a:xfrm>
              <a:off x="1637638" y="4850220"/>
              <a:ext cx="69247"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3" name="AutoShape 107"/>
            <p:cNvSpPr>
              <a:spLocks/>
            </p:cNvSpPr>
            <p:nvPr/>
          </p:nvSpPr>
          <p:spPr bwMode="auto">
            <a:xfrm>
              <a:off x="1591748" y="4804332"/>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sp>
        <p:nvSpPr>
          <p:cNvPr id="85" name="Oval 52"/>
          <p:cNvSpPr/>
          <p:nvPr/>
        </p:nvSpPr>
        <p:spPr>
          <a:xfrm>
            <a:off x="1585979" y="1550261"/>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grpSp>
        <p:nvGrpSpPr>
          <p:cNvPr id="94" name="组合 93"/>
          <p:cNvGrpSpPr/>
          <p:nvPr/>
        </p:nvGrpSpPr>
        <p:grpSpPr>
          <a:xfrm>
            <a:off x="601091" y="1228206"/>
            <a:ext cx="723478" cy="747732"/>
            <a:chOff x="476754" y="5477799"/>
            <a:chExt cx="848261" cy="848220"/>
          </a:xfrm>
        </p:grpSpPr>
        <p:sp>
          <p:nvSpPr>
            <p:cNvPr id="89" name="Rectangle 13"/>
            <p:cNvSpPr/>
            <p:nvPr/>
          </p:nvSpPr>
          <p:spPr>
            <a:xfrm>
              <a:off x="476754" y="5477799"/>
              <a:ext cx="848261" cy="848220"/>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lumMod val="50000"/>
                  </a:prstClr>
                </a:solidFill>
                <a:effectLst/>
                <a:uLnTx/>
                <a:uFillTx/>
                <a:latin typeface="等线"/>
                <a:ea typeface="+mn-ea"/>
                <a:cs typeface="+mn-cs"/>
              </a:endParaRPr>
            </a:p>
          </p:txBody>
        </p:sp>
        <p:grpSp>
          <p:nvGrpSpPr>
            <p:cNvPr id="90" name="组合 89"/>
            <p:cNvGrpSpPr/>
            <p:nvPr/>
          </p:nvGrpSpPr>
          <p:grpSpPr>
            <a:xfrm>
              <a:off x="619597" y="5728483"/>
              <a:ext cx="558734" cy="367173"/>
              <a:chOff x="1454925" y="4758445"/>
              <a:chExt cx="487233" cy="305355"/>
            </a:xfrm>
            <a:solidFill>
              <a:schemeClr val="bg1"/>
            </a:solidFill>
          </p:grpSpPr>
          <p:sp>
            <p:nvSpPr>
              <p:cNvPr id="91" name="AutoShape 105"/>
              <p:cNvSpPr>
                <a:spLocks/>
              </p:cNvSpPr>
              <p:nvPr/>
            </p:nvSpPr>
            <p:spPr bwMode="auto">
              <a:xfrm>
                <a:off x="1454925" y="4758445"/>
                <a:ext cx="487233"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2" name="AutoShape 106"/>
              <p:cNvSpPr>
                <a:spLocks/>
              </p:cNvSpPr>
              <p:nvPr/>
            </p:nvSpPr>
            <p:spPr bwMode="auto">
              <a:xfrm>
                <a:off x="1637638" y="4850220"/>
                <a:ext cx="69247"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3" name="AutoShape 107"/>
              <p:cNvSpPr>
                <a:spLocks/>
              </p:cNvSpPr>
              <p:nvPr/>
            </p:nvSpPr>
            <p:spPr bwMode="auto">
              <a:xfrm>
                <a:off x="1591748" y="4804332"/>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102" name="组合 101"/>
          <p:cNvGrpSpPr/>
          <p:nvPr/>
        </p:nvGrpSpPr>
        <p:grpSpPr>
          <a:xfrm>
            <a:off x="597069" y="4948412"/>
            <a:ext cx="772153" cy="790713"/>
            <a:chOff x="2105853" y="1949049"/>
            <a:chExt cx="848261" cy="848219"/>
          </a:xfrm>
        </p:grpSpPr>
        <p:sp>
          <p:nvSpPr>
            <p:cNvPr id="98" name="Rectangle 26"/>
            <p:cNvSpPr/>
            <p:nvPr/>
          </p:nvSpPr>
          <p:spPr>
            <a:xfrm>
              <a:off x="2105853" y="1949049"/>
              <a:ext cx="848261" cy="848219"/>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50000"/>
                  </a:prstClr>
                </a:solidFill>
                <a:effectLst/>
                <a:uLnTx/>
                <a:uFillTx/>
                <a:latin typeface="等线"/>
                <a:ea typeface="+mn-ea"/>
                <a:cs typeface="+mn-cs"/>
              </a:endParaRPr>
            </a:p>
          </p:txBody>
        </p:sp>
        <p:sp>
          <p:nvSpPr>
            <p:cNvPr id="99" name="Freeform 19"/>
            <p:cNvSpPr>
              <a:spLocks/>
            </p:cNvSpPr>
            <p:nvPr/>
          </p:nvSpPr>
          <p:spPr bwMode="auto">
            <a:xfrm>
              <a:off x="2190405" y="2289204"/>
              <a:ext cx="309033" cy="237067"/>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lumMod val="50000"/>
                  </a:prstClr>
                </a:solidFill>
                <a:effectLst/>
                <a:uLnTx/>
                <a:uFillTx/>
                <a:latin typeface="等线"/>
                <a:ea typeface="+mn-ea"/>
                <a:cs typeface="+mn-cs"/>
              </a:endParaRPr>
            </a:p>
          </p:txBody>
        </p:sp>
        <p:sp>
          <p:nvSpPr>
            <p:cNvPr id="100" name="Freeform 20"/>
            <p:cNvSpPr>
              <a:spLocks/>
            </p:cNvSpPr>
            <p:nvPr/>
          </p:nvSpPr>
          <p:spPr bwMode="auto">
            <a:xfrm>
              <a:off x="2554472" y="2289204"/>
              <a:ext cx="306917" cy="237067"/>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lumMod val="50000"/>
                  </a:prstClr>
                </a:solidFill>
                <a:effectLst/>
                <a:uLnTx/>
                <a:uFillTx/>
                <a:latin typeface="等线"/>
                <a:ea typeface="+mn-ea"/>
                <a:cs typeface="+mn-cs"/>
              </a:endParaRPr>
            </a:p>
          </p:txBody>
        </p:sp>
        <p:sp>
          <p:nvSpPr>
            <p:cNvPr id="101" name="Freeform 21"/>
            <p:cNvSpPr>
              <a:spLocks/>
            </p:cNvSpPr>
            <p:nvPr/>
          </p:nvSpPr>
          <p:spPr bwMode="auto">
            <a:xfrm>
              <a:off x="2404188" y="2382337"/>
              <a:ext cx="260351" cy="48684"/>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lumMod val="50000"/>
                  </a:prstClr>
                </a:solidFill>
                <a:effectLst/>
                <a:uLnTx/>
                <a:uFillTx/>
                <a:latin typeface="等线"/>
                <a:ea typeface="+mn-ea"/>
                <a:cs typeface="+mn-cs"/>
              </a:endParaRPr>
            </a:p>
          </p:txBody>
        </p:sp>
      </p:grpSp>
      <p:sp>
        <p:nvSpPr>
          <p:cNvPr id="105" name="AutoShape 116"/>
          <p:cNvSpPr>
            <a:spLocks/>
          </p:cNvSpPr>
          <p:nvPr/>
        </p:nvSpPr>
        <p:spPr bwMode="auto">
          <a:xfrm>
            <a:off x="3786764" y="2452192"/>
            <a:ext cx="60407" cy="91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prstClr val="white">
                  <a:lumMod val="50000"/>
                </a:prstClr>
              </a:solidFill>
              <a:effectLst>
                <a:outerShdw blurRad="38100" dist="38100" dir="2700000" algn="tl">
                  <a:srgbClr val="000000"/>
                </a:outerShdw>
              </a:effectLst>
              <a:uLnTx/>
              <a:uFillTx/>
              <a:latin typeface="等线"/>
              <a:ea typeface="+mn-ea"/>
              <a:cs typeface="+mn-cs"/>
            </a:endParaRPr>
          </a:p>
        </p:txBody>
      </p:sp>
      <p:sp>
        <p:nvSpPr>
          <p:cNvPr id="107" name="Rectangle 33"/>
          <p:cNvSpPr/>
          <p:nvPr/>
        </p:nvSpPr>
        <p:spPr>
          <a:xfrm>
            <a:off x="1980858" y="1164986"/>
            <a:ext cx="6947397" cy="923330"/>
          </a:xfrm>
          <a:prstGeom prst="rect">
            <a:avLst/>
          </a:prstGeom>
        </p:spPr>
        <p:txBody>
          <a:bodyPr wrap="square">
            <a:spAutoFit/>
          </a:bodyPr>
          <a:lstStyle/>
          <a:p>
            <a:pPr marL="285750" lvl="0" indent="-285750">
              <a:buFont typeface="Arial" panose="020B0604020202020204" pitchFamily="34" charset="0"/>
              <a:buChar char="•"/>
              <a:defRPr/>
            </a:pPr>
            <a:r>
              <a:rPr lang="en-US" altLang="zh-CN" b="1" dirty="0">
                <a:solidFill>
                  <a:prstClr val="white">
                    <a:lumMod val="50000"/>
                  </a:prstClr>
                </a:solidFill>
                <a:latin typeface="Open Sans Light" pitchFamily="34" charset="0"/>
                <a:ea typeface="Open Sans Light" pitchFamily="34" charset="0"/>
                <a:cs typeface="Open Sans Light" pitchFamily="34" charset="0"/>
              </a:rPr>
              <a:t>Naïve</a:t>
            </a:r>
            <a:r>
              <a:rPr lang="en-CA" altLang="zh-CN" b="1" dirty="0">
                <a:solidFill>
                  <a:prstClr val="white">
                    <a:lumMod val="50000"/>
                  </a:prstClr>
                </a:solidFill>
                <a:latin typeface="Open Sans Light" pitchFamily="34" charset="0"/>
                <a:ea typeface="Open Sans Light" pitchFamily="34" charset="0"/>
                <a:cs typeface="Open Sans Light" pitchFamily="34" charset="0"/>
              </a:rPr>
              <a:t> Bayes Method</a:t>
            </a:r>
          </a:p>
          <a:p>
            <a:pPr marL="285750" lvl="0" indent="-285750">
              <a:buFont typeface="Arial" panose="020B0604020202020204" pitchFamily="34" charset="0"/>
              <a:buChar char="•"/>
              <a:defRPr/>
            </a:pPr>
            <a:r>
              <a:rPr lang="en-CA" b="1" dirty="0">
                <a:solidFill>
                  <a:prstClr val="white">
                    <a:lumMod val="50000"/>
                  </a:prstClr>
                </a:solidFill>
                <a:latin typeface="Open Sans Light" pitchFamily="34" charset="0"/>
                <a:ea typeface="Open Sans Light" pitchFamily="34" charset="0"/>
                <a:cs typeface="Open Sans Light" pitchFamily="34" charset="0"/>
              </a:rPr>
              <a:t>K- Nearest Neighbor Method</a:t>
            </a:r>
          </a:p>
          <a:p>
            <a:pPr marL="285750" lvl="0" indent="-285750">
              <a:buFont typeface="Arial" panose="020B0604020202020204" pitchFamily="34" charset="0"/>
              <a:buChar char="•"/>
              <a:defRPr/>
            </a:pPr>
            <a:r>
              <a:rPr lang="en-CA" b="1" dirty="0">
                <a:solidFill>
                  <a:prstClr val="white">
                    <a:lumMod val="50000"/>
                  </a:prstClr>
                </a:solidFill>
                <a:latin typeface="Open Sans Light" pitchFamily="34" charset="0"/>
                <a:ea typeface="Open Sans Light" pitchFamily="34" charset="0"/>
                <a:cs typeface="Open Sans Light" pitchFamily="34" charset="0"/>
              </a:rPr>
              <a:t>Support Vector Machine</a:t>
            </a:r>
            <a:endParaRPr lang="en-US" b="1" dirty="0">
              <a:solidFill>
                <a:srgbClr val="FF0000"/>
              </a:solidFill>
              <a:latin typeface="Open Sans Light" pitchFamily="34" charset="0"/>
              <a:ea typeface="Open Sans Light" pitchFamily="34" charset="0"/>
              <a:cs typeface="Open Sans Light" pitchFamily="34" charset="0"/>
            </a:endParaRPr>
          </a:p>
        </p:txBody>
      </p:sp>
      <p:sp>
        <p:nvSpPr>
          <p:cNvPr id="32" name="Rectangle 33"/>
          <p:cNvSpPr/>
          <p:nvPr/>
        </p:nvSpPr>
        <p:spPr>
          <a:xfrm>
            <a:off x="1980858" y="4934574"/>
            <a:ext cx="6095999" cy="646331"/>
          </a:xfrm>
          <a:prstGeom prst="rect">
            <a:avLst/>
          </a:prstGeom>
        </p:spPr>
        <p:txBody>
          <a:bodyPr wrap="square">
            <a:spAutoFit/>
          </a:bodyPr>
          <a:lstStyle/>
          <a:p>
            <a:pPr lvl="0" algn="just">
              <a:defRPr/>
            </a:pPr>
            <a:r>
              <a:rPr lang="en-US" altLang="zh-CN" b="1" dirty="0">
                <a:solidFill>
                  <a:prstClr val="white">
                    <a:lumMod val="50000"/>
                  </a:prstClr>
                </a:solidFill>
                <a:latin typeface="Open Sans Light" pitchFamily="34" charset="0"/>
                <a:ea typeface="Open Sans Light" pitchFamily="34" charset="0"/>
                <a:cs typeface="Open Sans Light" pitchFamily="34" charset="0"/>
              </a:rPr>
              <a:t>Word Representation</a:t>
            </a:r>
          </a:p>
          <a:p>
            <a:pPr lvl="0" algn="just">
              <a:defRPr/>
            </a:pPr>
            <a:r>
              <a:rPr lang="en-US" altLang="zh-CN" b="1" dirty="0">
                <a:solidFill>
                  <a:prstClr val="white">
                    <a:lumMod val="50000"/>
                  </a:prstClr>
                </a:solidFill>
                <a:latin typeface="Open Sans Light" pitchFamily="34" charset="0"/>
                <a:ea typeface="Open Sans Light" pitchFamily="34" charset="0"/>
                <a:cs typeface="Open Sans Light" pitchFamily="34" charset="0"/>
              </a:rPr>
              <a:t> </a:t>
            </a:r>
            <a:endParaRPr lang="en-US" sz="1400" dirty="0">
              <a:latin typeface="Open Sans Light" pitchFamily="34" charset="0"/>
              <a:ea typeface="Open Sans Light" pitchFamily="34" charset="0"/>
              <a:cs typeface="Open Sans Light" pitchFamily="34" charset="0"/>
            </a:endParaRPr>
          </a:p>
        </p:txBody>
      </p:sp>
      <p:sp>
        <p:nvSpPr>
          <p:cNvPr id="36" name="Oval 52"/>
          <p:cNvSpPr/>
          <p:nvPr/>
        </p:nvSpPr>
        <p:spPr>
          <a:xfrm>
            <a:off x="1585980" y="2752100"/>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60" name="Oval 52"/>
          <p:cNvSpPr/>
          <p:nvPr/>
        </p:nvSpPr>
        <p:spPr>
          <a:xfrm>
            <a:off x="1702243" y="5232380"/>
            <a:ext cx="111225" cy="103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等线"/>
              <a:ea typeface="+mn-ea"/>
              <a:cs typeface="+mn-cs"/>
            </a:endParaRPr>
          </a:p>
        </p:txBody>
      </p:sp>
      <p:sp>
        <p:nvSpPr>
          <p:cNvPr id="42" name="矩形 41"/>
          <p:cNvSpPr/>
          <p:nvPr/>
        </p:nvSpPr>
        <p:spPr>
          <a:xfrm>
            <a:off x="520700" y="639882"/>
            <a:ext cx="6901403" cy="369332"/>
          </a:xfrm>
          <a:prstGeom prst="rect">
            <a:avLst/>
          </a:prstGeom>
        </p:spPr>
        <p:txBody>
          <a:bodyPr wrap="square">
            <a:spAutoFit/>
          </a:bodyPr>
          <a:lstStyle/>
          <a:p>
            <a:r>
              <a:rPr lang="en-US" altLang="zh-CN" b="1" noProof="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Three Instance Based Learning Models</a:t>
            </a:r>
            <a:endParaRPr lang="zh-CN" altLang="en-US" b="1" dirty="0">
              <a:latin typeface="Times New Roman" panose="02020603050405020304" pitchFamily="18" charset="0"/>
              <a:ea typeface="Open Sans Light" pitchFamily="34" charset="0"/>
              <a:cs typeface="Times New Roman" panose="02020603050405020304" pitchFamily="18" charset="0"/>
            </a:endParaRPr>
          </a:p>
        </p:txBody>
      </p:sp>
      <p:sp>
        <p:nvSpPr>
          <p:cNvPr id="44" name="Rectangle 33">
            <a:extLst>
              <a:ext uri="{FF2B5EF4-FFF2-40B4-BE49-F238E27FC236}">
                <a16:creationId xmlns:a16="http://schemas.microsoft.com/office/drawing/2014/main" id="{C1F84B85-D4D5-44ED-B66D-D79BC79E7FBF}"/>
              </a:ext>
            </a:extLst>
          </p:cNvPr>
          <p:cNvSpPr/>
          <p:nvPr/>
        </p:nvSpPr>
        <p:spPr>
          <a:xfrm>
            <a:off x="1980858" y="2516772"/>
            <a:ext cx="1878400" cy="371577"/>
          </a:xfrm>
          <a:prstGeom prst="rect">
            <a:avLst/>
          </a:prstGeom>
        </p:spPr>
        <p:txBody>
          <a:bodyPr wrap="square">
            <a:spAutoFit/>
          </a:bodyPr>
          <a:lstStyle/>
          <a:p>
            <a:pPr lvl="0">
              <a:lnSpc>
                <a:spcPts val="2400"/>
              </a:lnSpc>
              <a:defRPr/>
            </a:pPr>
            <a:r>
              <a:rPr lang="en-US" sz="1600" i="1" dirty="0">
                <a:solidFill>
                  <a:prstClr val="white">
                    <a:lumMod val="50000"/>
                  </a:prstClr>
                </a:solidFill>
                <a:latin typeface="Open Sans Light" pitchFamily="34" charset="0"/>
                <a:ea typeface="Open Sans Light" pitchFamily="34" charset="0"/>
                <a:cs typeface="Open Sans Light" pitchFamily="34" charset="0"/>
              </a:rPr>
              <a:t>Naïve Bayes</a:t>
            </a:r>
            <a:endParaRPr lang="en-US" sz="1400" dirty="0">
              <a:latin typeface="Open Sans Light" pitchFamily="34" charset="0"/>
              <a:ea typeface="Open Sans Light" pitchFamily="34" charset="0"/>
              <a:cs typeface="Open Sans Light" pitchFamily="34" charset="0"/>
            </a:endParaRPr>
          </a:p>
        </p:txBody>
      </p:sp>
      <p:grpSp>
        <p:nvGrpSpPr>
          <p:cNvPr id="45" name="组合 44">
            <a:extLst>
              <a:ext uri="{FF2B5EF4-FFF2-40B4-BE49-F238E27FC236}">
                <a16:creationId xmlns:a16="http://schemas.microsoft.com/office/drawing/2014/main" id="{0B254941-B38C-4D88-93E7-16D7B03DE4BE}"/>
              </a:ext>
            </a:extLst>
          </p:cNvPr>
          <p:cNvGrpSpPr/>
          <p:nvPr/>
        </p:nvGrpSpPr>
        <p:grpSpPr>
          <a:xfrm>
            <a:off x="607396" y="2497704"/>
            <a:ext cx="710868" cy="747732"/>
            <a:chOff x="5077787" y="5250686"/>
            <a:chExt cx="848261" cy="848219"/>
          </a:xfrm>
        </p:grpSpPr>
        <p:sp>
          <p:nvSpPr>
            <p:cNvPr id="46" name="Rectangle 27">
              <a:extLst>
                <a:ext uri="{FF2B5EF4-FFF2-40B4-BE49-F238E27FC236}">
                  <a16:creationId xmlns:a16="http://schemas.microsoft.com/office/drawing/2014/main" id="{37C331EC-6D15-4554-80E7-2A49405D34FD}"/>
                </a:ext>
              </a:extLst>
            </p:cNvPr>
            <p:cNvSpPr/>
            <p:nvPr/>
          </p:nvSpPr>
          <p:spPr>
            <a:xfrm>
              <a:off x="5077787" y="5250686"/>
              <a:ext cx="848261" cy="8482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47" name="Freeform 107">
              <a:extLst>
                <a:ext uri="{FF2B5EF4-FFF2-40B4-BE49-F238E27FC236}">
                  <a16:creationId xmlns:a16="http://schemas.microsoft.com/office/drawing/2014/main" id="{B9D55E1E-4A99-4460-B56B-D0BF823559A0}"/>
                </a:ext>
              </a:extLst>
            </p:cNvPr>
            <p:cNvSpPr>
              <a:spLocks noEditPoints="1"/>
            </p:cNvSpPr>
            <p:nvPr/>
          </p:nvSpPr>
          <p:spPr bwMode="auto">
            <a:xfrm>
              <a:off x="5256822" y="5460019"/>
              <a:ext cx="487421" cy="419011"/>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sp>
        <p:nvSpPr>
          <p:cNvPr id="50" name="Rectangle 33">
            <a:extLst>
              <a:ext uri="{FF2B5EF4-FFF2-40B4-BE49-F238E27FC236}">
                <a16:creationId xmlns:a16="http://schemas.microsoft.com/office/drawing/2014/main" id="{11656C7D-E211-4CE4-9972-192DB5AA0347}"/>
              </a:ext>
            </a:extLst>
          </p:cNvPr>
          <p:cNvSpPr/>
          <p:nvPr/>
        </p:nvSpPr>
        <p:spPr>
          <a:xfrm>
            <a:off x="4881125" y="2516772"/>
            <a:ext cx="4944936" cy="615553"/>
          </a:xfrm>
          <a:prstGeom prst="rect">
            <a:avLst/>
          </a:prstGeom>
        </p:spPr>
        <p:txBody>
          <a:bodyPr wrap="square">
            <a:spAutoFit/>
          </a:bodyPr>
          <a:lstStyle/>
          <a:p>
            <a:pPr lvl="0">
              <a:lnSpc>
                <a:spcPts val="2400"/>
              </a:lnSpc>
              <a:defRPr/>
            </a:pPr>
            <a:r>
              <a:rPr lang="en-US" altLang="zh-CN" sz="1600" i="1" dirty="0">
                <a:solidFill>
                  <a:prstClr val="white">
                    <a:lumMod val="50000"/>
                  </a:prstClr>
                </a:solidFill>
                <a:latin typeface="Open Sans Light" pitchFamily="34" charset="0"/>
                <a:ea typeface="Open Sans Light" pitchFamily="34" charset="0"/>
                <a:cs typeface="Open Sans Light" pitchFamily="34" charset="0"/>
              </a:rPr>
              <a:t>K-Nearest Neighbor</a:t>
            </a:r>
          </a:p>
          <a:p>
            <a:pPr lvl="0">
              <a:defRPr/>
            </a:pPr>
            <a:endParaRPr lang="en-US" sz="1400" dirty="0">
              <a:latin typeface="Open Sans Light" pitchFamily="34" charset="0"/>
              <a:ea typeface="Open Sans Light" pitchFamily="34" charset="0"/>
              <a:cs typeface="Open Sans Light" pitchFamily="34" charset="0"/>
            </a:endParaRPr>
          </a:p>
        </p:txBody>
      </p:sp>
      <p:sp>
        <p:nvSpPr>
          <p:cNvPr id="51" name="Rectangle 33">
            <a:extLst>
              <a:ext uri="{FF2B5EF4-FFF2-40B4-BE49-F238E27FC236}">
                <a16:creationId xmlns:a16="http://schemas.microsoft.com/office/drawing/2014/main" id="{F5795791-D97D-4D61-9556-081DF9951F5E}"/>
              </a:ext>
            </a:extLst>
          </p:cNvPr>
          <p:cNvSpPr/>
          <p:nvPr/>
        </p:nvSpPr>
        <p:spPr>
          <a:xfrm>
            <a:off x="7894721" y="2499505"/>
            <a:ext cx="4944936" cy="615553"/>
          </a:xfrm>
          <a:prstGeom prst="rect">
            <a:avLst/>
          </a:prstGeom>
        </p:spPr>
        <p:txBody>
          <a:bodyPr wrap="square">
            <a:spAutoFit/>
          </a:bodyPr>
          <a:lstStyle/>
          <a:p>
            <a:pPr lvl="0">
              <a:lnSpc>
                <a:spcPts val="2400"/>
              </a:lnSpc>
              <a:defRPr/>
            </a:pPr>
            <a:r>
              <a:rPr lang="en-US" altLang="zh-CN" sz="1600" i="1" dirty="0">
                <a:solidFill>
                  <a:prstClr val="white">
                    <a:lumMod val="50000"/>
                  </a:prstClr>
                </a:solidFill>
                <a:latin typeface="Open Sans Light" pitchFamily="34" charset="0"/>
                <a:ea typeface="Open Sans Light" pitchFamily="34" charset="0"/>
                <a:cs typeface="Open Sans Light" pitchFamily="34" charset="0"/>
              </a:rPr>
              <a:t>Support Vector Machine</a:t>
            </a:r>
          </a:p>
          <a:p>
            <a:pPr lvl="0">
              <a:defRPr/>
            </a:pPr>
            <a:endParaRPr lang="en-US" sz="1400" dirty="0">
              <a:latin typeface="Open Sans Light" pitchFamily="34" charset="0"/>
              <a:ea typeface="Open Sans Light" pitchFamily="34" charset="0"/>
              <a:cs typeface="Open Sans Light" pitchFamily="34" charset="0"/>
            </a:endParaRPr>
          </a:p>
        </p:txBody>
      </p:sp>
      <p:sp>
        <p:nvSpPr>
          <p:cNvPr id="57" name="Rectangle 33">
            <a:extLst>
              <a:ext uri="{FF2B5EF4-FFF2-40B4-BE49-F238E27FC236}">
                <a16:creationId xmlns:a16="http://schemas.microsoft.com/office/drawing/2014/main" id="{B74961A1-BECD-49E8-98BB-0F8C34736EE0}"/>
              </a:ext>
            </a:extLst>
          </p:cNvPr>
          <p:cNvSpPr/>
          <p:nvPr/>
        </p:nvSpPr>
        <p:spPr>
          <a:xfrm>
            <a:off x="1980858" y="5284191"/>
            <a:ext cx="7118318" cy="677430"/>
          </a:xfrm>
          <a:prstGeom prst="rect">
            <a:avLst/>
          </a:prstGeom>
        </p:spPr>
        <p:txBody>
          <a:bodyPr wrap="square">
            <a:spAutoFit/>
          </a:bodyPr>
          <a:lstStyle/>
          <a:p>
            <a:pPr lvl="0">
              <a:lnSpc>
                <a:spcPts val="2400"/>
              </a:lnSpc>
              <a:defRPr/>
            </a:pPr>
            <a:r>
              <a:rPr lang="en-US" altLang="zh-CN" sz="1600" i="1" dirty="0">
                <a:solidFill>
                  <a:prstClr val="white">
                    <a:lumMod val="50000"/>
                  </a:prstClr>
                </a:solidFill>
                <a:latin typeface="Open Sans Light" pitchFamily="34" charset="0"/>
                <a:ea typeface="Open Sans Light" pitchFamily="34" charset="0"/>
                <a:cs typeface="Open Sans Light" pitchFamily="34" charset="0"/>
              </a:rPr>
              <a:t>Bag Of Words: Way of extracting features from text </a:t>
            </a:r>
          </a:p>
          <a:p>
            <a:pPr lvl="0">
              <a:lnSpc>
                <a:spcPts val="2400"/>
              </a:lnSpc>
              <a:defRPr/>
            </a:pPr>
            <a:r>
              <a:rPr lang="en-US" altLang="zh-CN" sz="1600" i="1" dirty="0">
                <a:solidFill>
                  <a:prstClr val="white">
                    <a:lumMod val="50000"/>
                  </a:prstClr>
                </a:solidFill>
                <a:latin typeface="Open Sans Light" pitchFamily="34" charset="0"/>
                <a:ea typeface="Open Sans Light" pitchFamily="34" charset="0"/>
                <a:cs typeface="Open Sans Light" pitchFamily="34" charset="0"/>
              </a:rPr>
              <a:t>TF-IDF: Term Frequency- Inverse document frequency (weight of words/features)</a:t>
            </a:r>
          </a:p>
        </p:txBody>
      </p:sp>
      <p:grpSp>
        <p:nvGrpSpPr>
          <p:cNvPr id="58" name="组合 1">
            <a:extLst>
              <a:ext uri="{FF2B5EF4-FFF2-40B4-BE49-F238E27FC236}">
                <a16:creationId xmlns:a16="http://schemas.microsoft.com/office/drawing/2014/main" id="{7604319F-0D05-4014-A766-22D512268D03}"/>
              </a:ext>
            </a:extLst>
          </p:cNvPr>
          <p:cNvGrpSpPr>
            <a:grpSpLocks/>
          </p:cNvGrpSpPr>
          <p:nvPr/>
        </p:nvGrpSpPr>
        <p:grpSpPr bwMode="auto">
          <a:xfrm rot="5400000">
            <a:off x="6044259" y="542737"/>
            <a:ext cx="100447" cy="12195033"/>
            <a:chOff x="0" y="0"/>
            <a:chExt cx="105725" cy="721610"/>
          </a:xfrm>
        </p:grpSpPr>
        <p:sp>
          <p:nvSpPr>
            <p:cNvPr id="61" name="矩形 4">
              <a:extLst>
                <a:ext uri="{FF2B5EF4-FFF2-40B4-BE49-F238E27FC236}">
                  <a16:creationId xmlns:a16="http://schemas.microsoft.com/office/drawing/2014/main" id="{5AB04178-0816-4DF4-ABDC-0E708E990B00}"/>
                </a:ext>
              </a:extLst>
            </p:cNvPr>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62" name="矩形 5">
              <a:extLst>
                <a:ext uri="{FF2B5EF4-FFF2-40B4-BE49-F238E27FC236}">
                  <a16:creationId xmlns:a16="http://schemas.microsoft.com/office/drawing/2014/main" id="{B2DA5638-E26C-4FBC-9CD8-F4AD684BF90D}"/>
                </a:ext>
              </a:extLst>
            </p:cNvPr>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pic>
        <p:nvPicPr>
          <p:cNvPr id="4" name="Picture 3" descr="A picture containing text&#10;&#10;Description automatically generated">
            <a:extLst>
              <a:ext uri="{FF2B5EF4-FFF2-40B4-BE49-F238E27FC236}">
                <a16:creationId xmlns:a16="http://schemas.microsoft.com/office/drawing/2014/main" id="{3D0F1B8E-04B9-4BE1-A3BF-7C71FC2C4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673" y="3082694"/>
            <a:ext cx="1921220" cy="1372300"/>
          </a:xfrm>
          <a:prstGeom prst="rect">
            <a:avLst/>
          </a:prstGeom>
        </p:spPr>
      </p:pic>
      <p:pic>
        <p:nvPicPr>
          <p:cNvPr id="9" name="Picture 8" descr="Diagram, radar chart&#10;&#10;Description automatically generated">
            <a:extLst>
              <a:ext uri="{FF2B5EF4-FFF2-40B4-BE49-F238E27FC236}">
                <a16:creationId xmlns:a16="http://schemas.microsoft.com/office/drawing/2014/main" id="{D6C97734-5DD4-4C29-A8A1-24880DCB8B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3760" y="2993884"/>
            <a:ext cx="1921220" cy="1648153"/>
          </a:xfrm>
          <a:prstGeom prst="rect">
            <a:avLst/>
          </a:prstGeom>
        </p:spPr>
      </p:pic>
      <p:pic>
        <p:nvPicPr>
          <p:cNvPr id="13" name="Picture 12" descr="Chart, scatter chart&#10;&#10;Description automatically generated">
            <a:extLst>
              <a:ext uri="{FF2B5EF4-FFF2-40B4-BE49-F238E27FC236}">
                <a16:creationId xmlns:a16="http://schemas.microsoft.com/office/drawing/2014/main" id="{0C3D821C-CD08-4092-96B7-E05B72ED5A1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79376" y="2803911"/>
            <a:ext cx="2085375" cy="1804318"/>
          </a:xfrm>
          <a:prstGeom prst="rect">
            <a:avLst/>
          </a:prstGeom>
        </p:spPr>
      </p:pic>
    </p:spTree>
    <p:extLst>
      <p:ext uri="{BB962C8B-B14F-4D97-AF65-F5344CB8AC3E}">
        <p14:creationId xmlns:p14="http://schemas.microsoft.com/office/powerpoint/2010/main" val="2945811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80988" y="0"/>
            <a:ext cx="106362" cy="720725"/>
            <a:chOff x="0" y="0"/>
            <a:chExt cx="105725" cy="721610"/>
          </a:xfrm>
        </p:grpSpPr>
        <p:sp>
          <p:nvSpPr>
            <p:cNvPr id="77"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78"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sp>
        <p:nvSpPr>
          <p:cNvPr id="79" name="TextBox 6"/>
          <p:cNvSpPr>
            <a:spLocks noChangeArrowheads="1"/>
          </p:cNvSpPr>
          <p:nvPr/>
        </p:nvSpPr>
        <p:spPr bwMode="auto">
          <a:xfrm>
            <a:off x="520700" y="161609"/>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defRPr/>
            </a:pPr>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Math Work</a:t>
            </a:r>
            <a:endParaRPr kumimoji="0" lang="zh-CN" altLang="en-US" sz="2000" b="0" i="0" u="none" strike="noStrike" kern="1200" cap="none" spc="0" normalizeH="0" baseline="0" noProof="0" dirty="0">
              <a:ln>
                <a:noFill/>
              </a:ln>
              <a:solidFill>
                <a:srgbClr val="262626"/>
              </a:solidFill>
              <a:effectLst/>
              <a:uLnTx/>
              <a:uFillTx/>
              <a:latin typeface="Impact" panose="020B0806030902050204" pitchFamily="34" charset="0"/>
              <a:ea typeface="微软雅黑" panose="020B0503020204020204" pitchFamily="34" charset="-122"/>
              <a:cs typeface="+mn-cs"/>
              <a:sym typeface="Impact" panose="020B0806030902050204" pitchFamily="34" charset="0"/>
            </a:endParaRPr>
          </a:p>
        </p:txBody>
      </p:sp>
      <p:sp>
        <p:nvSpPr>
          <p:cNvPr id="81" name="直接连接符 7"/>
          <p:cNvSpPr>
            <a:spLocks noChangeShapeType="1"/>
          </p:cNvSpPr>
          <p:nvPr/>
        </p:nvSpPr>
        <p:spPr bwMode="auto">
          <a:xfrm>
            <a:off x="520700" y="576829"/>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5" name="AutoShape 116"/>
          <p:cNvSpPr>
            <a:spLocks/>
          </p:cNvSpPr>
          <p:nvPr/>
        </p:nvSpPr>
        <p:spPr bwMode="auto">
          <a:xfrm>
            <a:off x="3786764" y="2452192"/>
            <a:ext cx="60407" cy="91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prstClr val="white">
                  <a:lumMod val="50000"/>
                </a:prstClr>
              </a:solidFill>
              <a:effectLst>
                <a:outerShdw blurRad="38100" dist="38100" dir="2700000" algn="tl">
                  <a:srgbClr val="000000"/>
                </a:outerShdw>
              </a:effectLst>
              <a:uLnTx/>
              <a:uFillTx/>
              <a:latin typeface="等线"/>
              <a:ea typeface="+mn-ea"/>
              <a:cs typeface="+mn-cs"/>
            </a:endParaRPr>
          </a:p>
        </p:txBody>
      </p:sp>
      <p:sp>
        <p:nvSpPr>
          <p:cNvPr id="44" name="文本框 43">
            <a:extLst>
              <a:ext uri="{FF2B5EF4-FFF2-40B4-BE49-F238E27FC236}">
                <a16:creationId xmlns:a16="http://schemas.microsoft.com/office/drawing/2014/main" id="{1DB888BC-9D78-4153-95F5-08187E56A7C1}"/>
              </a:ext>
            </a:extLst>
          </p:cNvPr>
          <p:cNvSpPr txBox="1"/>
          <p:nvPr/>
        </p:nvSpPr>
        <p:spPr>
          <a:xfrm>
            <a:off x="520700" y="902934"/>
            <a:ext cx="10989129" cy="48058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695D46"/>
              </a:buClr>
              <a:buSzPts val="1800"/>
              <a:buFont typeface="Open Sans"/>
              <a:buNone/>
              <a:tabLst/>
              <a:defRPr/>
            </a:pPr>
            <a:r>
              <a:rPr lang="en-US" altLang="zh-CN" sz="2400" dirty="0">
                <a:solidFill>
                  <a:prstClr val="white">
                    <a:lumMod val="50000"/>
                  </a:prstClr>
                </a:solidFill>
                <a:latin typeface="Open Sans Light" pitchFamily="34" charset="0"/>
                <a:sym typeface="Open Sans"/>
              </a:rPr>
              <a:t>Mathematic Expression Of TF-IDF</a:t>
            </a:r>
          </a:p>
        </p:txBody>
      </p:sp>
      <p:grpSp>
        <p:nvGrpSpPr>
          <p:cNvPr id="57" name="组合 1">
            <a:extLst>
              <a:ext uri="{FF2B5EF4-FFF2-40B4-BE49-F238E27FC236}">
                <a16:creationId xmlns:a16="http://schemas.microsoft.com/office/drawing/2014/main" id="{4B5FB808-1788-4F44-9A43-BF6E6BC91B94}"/>
              </a:ext>
            </a:extLst>
          </p:cNvPr>
          <p:cNvGrpSpPr>
            <a:grpSpLocks/>
          </p:cNvGrpSpPr>
          <p:nvPr/>
        </p:nvGrpSpPr>
        <p:grpSpPr bwMode="auto">
          <a:xfrm rot="5400000">
            <a:off x="6044259" y="542737"/>
            <a:ext cx="100447" cy="12195033"/>
            <a:chOff x="0" y="0"/>
            <a:chExt cx="105725" cy="721610"/>
          </a:xfrm>
        </p:grpSpPr>
        <p:sp>
          <p:nvSpPr>
            <p:cNvPr id="58" name="矩形 4">
              <a:extLst>
                <a:ext uri="{FF2B5EF4-FFF2-40B4-BE49-F238E27FC236}">
                  <a16:creationId xmlns:a16="http://schemas.microsoft.com/office/drawing/2014/main" id="{3179DD69-1C52-416A-8C0C-149F8BD28E5B}"/>
                </a:ext>
              </a:extLst>
            </p:cNvPr>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61" name="矩形 5">
              <a:extLst>
                <a:ext uri="{FF2B5EF4-FFF2-40B4-BE49-F238E27FC236}">
                  <a16:creationId xmlns:a16="http://schemas.microsoft.com/office/drawing/2014/main" id="{B01D94DD-E971-491E-8223-878BE6160A79}"/>
                </a:ext>
              </a:extLst>
            </p:cNvPr>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pic>
        <p:nvPicPr>
          <p:cNvPr id="19" name="Picture 18" descr="Text, letter&#10;&#10;Description automatically generated">
            <a:extLst>
              <a:ext uri="{FF2B5EF4-FFF2-40B4-BE49-F238E27FC236}">
                <a16:creationId xmlns:a16="http://schemas.microsoft.com/office/drawing/2014/main" id="{755E6A1D-5633-4FF1-8474-2528E0358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65" y="1397087"/>
            <a:ext cx="10497058" cy="4656932"/>
          </a:xfrm>
          <a:prstGeom prst="rect">
            <a:avLst/>
          </a:prstGeom>
        </p:spPr>
      </p:pic>
    </p:spTree>
    <p:extLst>
      <p:ext uri="{BB962C8B-B14F-4D97-AF65-F5344CB8AC3E}">
        <p14:creationId xmlns:p14="http://schemas.microsoft.com/office/powerpoint/2010/main" val="86880337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80988" y="0"/>
            <a:ext cx="106362" cy="720725"/>
            <a:chOff x="0" y="0"/>
            <a:chExt cx="105725" cy="721610"/>
          </a:xfrm>
        </p:grpSpPr>
        <p:sp>
          <p:nvSpPr>
            <p:cNvPr id="77"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78"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sp>
        <p:nvSpPr>
          <p:cNvPr id="79" name="TextBox 6"/>
          <p:cNvSpPr>
            <a:spLocks noChangeArrowheads="1"/>
          </p:cNvSpPr>
          <p:nvPr/>
        </p:nvSpPr>
        <p:spPr bwMode="auto">
          <a:xfrm>
            <a:off x="520700" y="161609"/>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defRPr/>
            </a:pPr>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Results</a:t>
            </a:r>
            <a:endParaRPr kumimoji="0" lang="zh-CN" altLang="en-US" sz="2000" b="0" i="0" u="none" strike="noStrike" kern="1200" cap="none" spc="0" normalizeH="0" baseline="0" noProof="0" dirty="0">
              <a:ln>
                <a:noFill/>
              </a:ln>
              <a:solidFill>
                <a:srgbClr val="262626"/>
              </a:solidFill>
              <a:effectLst/>
              <a:uLnTx/>
              <a:uFillTx/>
              <a:latin typeface="Impact" panose="020B0806030902050204" pitchFamily="34" charset="0"/>
              <a:ea typeface="微软雅黑" panose="020B0503020204020204" pitchFamily="34" charset="-122"/>
              <a:cs typeface="+mn-cs"/>
              <a:sym typeface="Impact" panose="020B0806030902050204" pitchFamily="34" charset="0"/>
            </a:endParaRPr>
          </a:p>
        </p:txBody>
      </p:sp>
      <p:sp>
        <p:nvSpPr>
          <p:cNvPr id="81" name="直接连接符 7"/>
          <p:cNvSpPr>
            <a:spLocks noChangeShapeType="1"/>
          </p:cNvSpPr>
          <p:nvPr/>
        </p:nvSpPr>
        <p:spPr bwMode="auto">
          <a:xfrm>
            <a:off x="520700" y="576829"/>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5" name="AutoShape 116"/>
          <p:cNvSpPr>
            <a:spLocks/>
          </p:cNvSpPr>
          <p:nvPr/>
        </p:nvSpPr>
        <p:spPr bwMode="auto">
          <a:xfrm>
            <a:off x="3786764" y="2452192"/>
            <a:ext cx="60407" cy="91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prstClr val="white">
                  <a:lumMod val="50000"/>
                </a:prstClr>
              </a:solidFill>
              <a:effectLst>
                <a:outerShdw blurRad="38100" dist="38100" dir="2700000" algn="tl">
                  <a:srgbClr val="000000"/>
                </a:outerShdw>
              </a:effectLst>
              <a:uLnTx/>
              <a:uFillTx/>
              <a:latin typeface="等线"/>
              <a:ea typeface="+mn-ea"/>
              <a:cs typeface="+mn-cs"/>
            </a:endParaRPr>
          </a:p>
        </p:txBody>
      </p:sp>
      <p:sp>
        <p:nvSpPr>
          <p:cNvPr id="44" name="文本框 43">
            <a:extLst>
              <a:ext uri="{FF2B5EF4-FFF2-40B4-BE49-F238E27FC236}">
                <a16:creationId xmlns:a16="http://schemas.microsoft.com/office/drawing/2014/main" id="{1DB888BC-9D78-4153-95F5-08187E56A7C1}"/>
              </a:ext>
            </a:extLst>
          </p:cNvPr>
          <p:cNvSpPr txBox="1"/>
          <p:nvPr/>
        </p:nvSpPr>
        <p:spPr>
          <a:xfrm>
            <a:off x="520700" y="902934"/>
            <a:ext cx="10989129" cy="48058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695D46"/>
              </a:buClr>
              <a:buSzPts val="1800"/>
              <a:buFont typeface="Open Sans"/>
              <a:buNone/>
              <a:tabLst/>
              <a:defRPr/>
            </a:pPr>
            <a:r>
              <a:rPr lang="en-US" altLang="zh-CN" sz="2400" dirty="0">
                <a:solidFill>
                  <a:prstClr val="white">
                    <a:lumMod val="50000"/>
                  </a:prstClr>
                </a:solidFill>
                <a:latin typeface="Open Sans Light" pitchFamily="34" charset="0"/>
                <a:sym typeface="Open Sans"/>
              </a:rPr>
              <a:t>Precision and Confusion Matrix for The Three Models</a:t>
            </a:r>
          </a:p>
        </p:txBody>
      </p:sp>
      <p:sp>
        <p:nvSpPr>
          <p:cNvPr id="45" name="Rectangle 33">
            <a:extLst>
              <a:ext uri="{FF2B5EF4-FFF2-40B4-BE49-F238E27FC236}">
                <a16:creationId xmlns:a16="http://schemas.microsoft.com/office/drawing/2014/main" id="{FB705180-A973-4EDC-AEE8-2F30133E763D}"/>
              </a:ext>
            </a:extLst>
          </p:cNvPr>
          <p:cNvSpPr/>
          <p:nvPr/>
        </p:nvSpPr>
        <p:spPr>
          <a:xfrm>
            <a:off x="520699" y="3609502"/>
            <a:ext cx="8660040" cy="375424"/>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dirty="0">
                <a:solidFill>
                  <a:prstClr val="white">
                    <a:lumMod val="50000"/>
                  </a:prstClr>
                </a:solidFill>
                <a:latin typeface="Open Sans Light" pitchFamily="34" charset="0"/>
                <a:ea typeface="Open Sans Light" pitchFamily="34" charset="0"/>
                <a:cs typeface="Open Sans Light" pitchFamily="34" charset="0"/>
              </a:rPr>
              <a:t>KNN</a:t>
            </a:r>
            <a:endParaRPr lang="en-US" sz="1600" dirty="0">
              <a:latin typeface="Open Sans Light" pitchFamily="34" charset="0"/>
              <a:ea typeface="Open Sans Light" pitchFamily="34" charset="0"/>
              <a:cs typeface="Open Sans Light" pitchFamily="34" charset="0"/>
            </a:endParaRPr>
          </a:p>
        </p:txBody>
      </p:sp>
      <p:grpSp>
        <p:nvGrpSpPr>
          <p:cNvPr id="57" name="组合 1">
            <a:extLst>
              <a:ext uri="{FF2B5EF4-FFF2-40B4-BE49-F238E27FC236}">
                <a16:creationId xmlns:a16="http://schemas.microsoft.com/office/drawing/2014/main" id="{4B5FB808-1788-4F44-9A43-BF6E6BC91B94}"/>
              </a:ext>
            </a:extLst>
          </p:cNvPr>
          <p:cNvGrpSpPr>
            <a:grpSpLocks/>
          </p:cNvGrpSpPr>
          <p:nvPr/>
        </p:nvGrpSpPr>
        <p:grpSpPr bwMode="auto">
          <a:xfrm rot="5400000">
            <a:off x="6044259" y="542737"/>
            <a:ext cx="100447" cy="12195033"/>
            <a:chOff x="0" y="0"/>
            <a:chExt cx="105725" cy="721610"/>
          </a:xfrm>
        </p:grpSpPr>
        <p:sp>
          <p:nvSpPr>
            <p:cNvPr id="58" name="矩形 4">
              <a:extLst>
                <a:ext uri="{FF2B5EF4-FFF2-40B4-BE49-F238E27FC236}">
                  <a16:creationId xmlns:a16="http://schemas.microsoft.com/office/drawing/2014/main" id="{3179DD69-1C52-416A-8C0C-149F8BD28E5B}"/>
                </a:ext>
              </a:extLst>
            </p:cNvPr>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61" name="矩形 5">
              <a:extLst>
                <a:ext uri="{FF2B5EF4-FFF2-40B4-BE49-F238E27FC236}">
                  <a16:creationId xmlns:a16="http://schemas.microsoft.com/office/drawing/2014/main" id="{B01D94DD-E971-491E-8223-878BE6160A79}"/>
                </a:ext>
              </a:extLst>
            </p:cNvPr>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pic>
        <p:nvPicPr>
          <p:cNvPr id="25" name="Picture 24">
            <a:extLst>
              <a:ext uri="{FF2B5EF4-FFF2-40B4-BE49-F238E27FC236}">
                <a16:creationId xmlns:a16="http://schemas.microsoft.com/office/drawing/2014/main" id="{8F9A4E55-D3A4-4C1F-9EDE-B8BE24F4A3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0699" y="1756363"/>
            <a:ext cx="4675244" cy="1819482"/>
          </a:xfrm>
          <a:prstGeom prst="rect">
            <a:avLst/>
          </a:prstGeom>
          <a:noFill/>
          <a:ln>
            <a:noFill/>
          </a:ln>
        </p:spPr>
      </p:pic>
      <p:sp>
        <p:nvSpPr>
          <p:cNvPr id="26" name="Rectangle 33">
            <a:extLst>
              <a:ext uri="{FF2B5EF4-FFF2-40B4-BE49-F238E27FC236}">
                <a16:creationId xmlns:a16="http://schemas.microsoft.com/office/drawing/2014/main" id="{30CAD6DA-C13E-4E09-A7D9-84AC9D7293F5}"/>
              </a:ext>
            </a:extLst>
          </p:cNvPr>
          <p:cNvSpPr/>
          <p:nvPr/>
        </p:nvSpPr>
        <p:spPr>
          <a:xfrm>
            <a:off x="520700" y="1361351"/>
            <a:ext cx="3266064" cy="375424"/>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dirty="0">
                <a:solidFill>
                  <a:prstClr val="white">
                    <a:lumMod val="50000"/>
                  </a:prstClr>
                </a:solidFill>
                <a:latin typeface="Open Sans Light" pitchFamily="34" charset="0"/>
                <a:ea typeface="Open Sans Light" pitchFamily="34" charset="0"/>
                <a:cs typeface="Open Sans Light" pitchFamily="34" charset="0"/>
              </a:rPr>
              <a:t>Naïve Bayesian</a:t>
            </a:r>
            <a:endParaRPr lang="en-US" sz="1600" dirty="0">
              <a:latin typeface="Open Sans Light" pitchFamily="34" charset="0"/>
              <a:ea typeface="Open Sans Light" pitchFamily="34" charset="0"/>
              <a:cs typeface="Open Sans Light" pitchFamily="34" charset="0"/>
            </a:endParaRPr>
          </a:p>
        </p:txBody>
      </p:sp>
      <p:pic>
        <p:nvPicPr>
          <p:cNvPr id="27" name="Picture 26">
            <a:extLst>
              <a:ext uri="{FF2B5EF4-FFF2-40B4-BE49-F238E27FC236}">
                <a16:creationId xmlns:a16="http://schemas.microsoft.com/office/drawing/2014/main" id="{EF371794-5AF4-40D5-8ABE-6AE0435F218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0699" y="3906236"/>
            <a:ext cx="4686002" cy="2232364"/>
          </a:xfrm>
          <a:prstGeom prst="rect">
            <a:avLst/>
          </a:prstGeom>
          <a:noFill/>
          <a:ln>
            <a:noFill/>
          </a:ln>
        </p:spPr>
      </p:pic>
      <p:sp>
        <p:nvSpPr>
          <p:cNvPr id="29" name="Rectangle 33">
            <a:extLst>
              <a:ext uri="{FF2B5EF4-FFF2-40B4-BE49-F238E27FC236}">
                <a16:creationId xmlns:a16="http://schemas.microsoft.com/office/drawing/2014/main" id="{D8D7AA2B-E7E2-4BAB-A0A5-9DA1B330C8CC}"/>
              </a:ext>
            </a:extLst>
          </p:cNvPr>
          <p:cNvSpPr/>
          <p:nvPr/>
        </p:nvSpPr>
        <p:spPr>
          <a:xfrm>
            <a:off x="5592276" y="1895441"/>
            <a:ext cx="1824467" cy="375424"/>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dirty="0">
                <a:solidFill>
                  <a:prstClr val="white">
                    <a:lumMod val="50000"/>
                  </a:prstClr>
                </a:solidFill>
                <a:latin typeface="Open Sans Light" pitchFamily="34" charset="0"/>
                <a:ea typeface="Open Sans Light" pitchFamily="34" charset="0"/>
                <a:cs typeface="Open Sans Light" pitchFamily="34" charset="0"/>
              </a:rPr>
              <a:t>SVM</a:t>
            </a:r>
            <a:endParaRPr lang="en-US" sz="1600" dirty="0">
              <a:latin typeface="Open Sans Light" pitchFamily="34" charset="0"/>
              <a:ea typeface="Open Sans Light" pitchFamily="34" charset="0"/>
              <a:cs typeface="Open Sans Light" pitchFamily="34" charset="0"/>
            </a:endParaRPr>
          </a:p>
        </p:txBody>
      </p:sp>
      <p:pic>
        <p:nvPicPr>
          <p:cNvPr id="30" name="图片 1">
            <a:extLst>
              <a:ext uri="{FF2B5EF4-FFF2-40B4-BE49-F238E27FC236}">
                <a16:creationId xmlns:a16="http://schemas.microsoft.com/office/drawing/2014/main" id="{BE1EB331-824A-4F27-8F40-B6224824908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46295" y="2284437"/>
            <a:ext cx="4608830" cy="1945005"/>
          </a:xfrm>
          <a:prstGeom prst="rect">
            <a:avLst/>
          </a:prstGeom>
          <a:noFill/>
        </p:spPr>
      </p:pic>
      <p:sp>
        <p:nvSpPr>
          <p:cNvPr id="31" name="文本框 43">
            <a:extLst>
              <a:ext uri="{FF2B5EF4-FFF2-40B4-BE49-F238E27FC236}">
                <a16:creationId xmlns:a16="http://schemas.microsoft.com/office/drawing/2014/main" id="{A7AE9F1F-51A0-4DD5-A62D-F825C277724A}"/>
              </a:ext>
            </a:extLst>
          </p:cNvPr>
          <p:cNvSpPr txBox="1"/>
          <p:nvPr/>
        </p:nvSpPr>
        <p:spPr>
          <a:xfrm>
            <a:off x="5433359" y="4929154"/>
            <a:ext cx="10989129" cy="48058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695D46"/>
              </a:buClr>
              <a:buSzPts val="1800"/>
              <a:buFont typeface="Open Sans"/>
              <a:buNone/>
              <a:tabLst/>
              <a:defRPr/>
            </a:pPr>
            <a:r>
              <a:rPr lang="en-US" altLang="zh-CN" sz="2400" dirty="0">
                <a:solidFill>
                  <a:schemeClr val="accent2"/>
                </a:solidFill>
                <a:latin typeface="Open Sans Light" pitchFamily="34" charset="0"/>
                <a:sym typeface="Open Sans"/>
              </a:rPr>
              <a:t>KNN has a very poor performance!</a:t>
            </a:r>
          </a:p>
        </p:txBody>
      </p:sp>
    </p:spTree>
    <p:extLst>
      <p:ext uri="{BB962C8B-B14F-4D97-AF65-F5344CB8AC3E}">
        <p14:creationId xmlns:p14="http://schemas.microsoft.com/office/powerpoint/2010/main" val="416793078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80988" y="0"/>
            <a:ext cx="106362" cy="720725"/>
            <a:chOff x="0" y="0"/>
            <a:chExt cx="105725" cy="721610"/>
          </a:xfrm>
        </p:grpSpPr>
        <p:sp>
          <p:nvSpPr>
            <p:cNvPr id="77"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78"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sp>
        <p:nvSpPr>
          <p:cNvPr id="79" name="TextBox 6"/>
          <p:cNvSpPr>
            <a:spLocks noChangeArrowheads="1"/>
          </p:cNvSpPr>
          <p:nvPr/>
        </p:nvSpPr>
        <p:spPr bwMode="auto">
          <a:xfrm>
            <a:off x="520700" y="161609"/>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defRPr/>
            </a:pPr>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How To Improve Performance</a:t>
            </a:r>
            <a:endParaRPr kumimoji="0" lang="zh-CN" altLang="en-US" sz="2000" b="0" i="0" u="none" strike="noStrike" kern="1200" cap="none" spc="0" normalizeH="0" baseline="0" noProof="0" dirty="0">
              <a:ln>
                <a:noFill/>
              </a:ln>
              <a:solidFill>
                <a:srgbClr val="262626"/>
              </a:solidFill>
              <a:effectLst/>
              <a:uLnTx/>
              <a:uFillTx/>
              <a:latin typeface="Impact" panose="020B0806030902050204" pitchFamily="34" charset="0"/>
              <a:ea typeface="微软雅黑" panose="020B0503020204020204" pitchFamily="34" charset="-122"/>
              <a:cs typeface="+mn-cs"/>
              <a:sym typeface="Impact" panose="020B0806030902050204" pitchFamily="34" charset="0"/>
            </a:endParaRPr>
          </a:p>
        </p:txBody>
      </p:sp>
      <p:sp>
        <p:nvSpPr>
          <p:cNvPr id="81" name="直接连接符 7"/>
          <p:cNvSpPr>
            <a:spLocks noChangeShapeType="1"/>
          </p:cNvSpPr>
          <p:nvPr/>
        </p:nvSpPr>
        <p:spPr bwMode="auto">
          <a:xfrm>
            <a:off x="520700" y="576829"/>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5" name="AutoShape 116"/>
          <p:cNvSpPr>
            <a:spLocks/>
          </p:cNvSpPr>
          <p:nvPr/>
        </p:nvSpPr>
        <p:spPr bwMode="auto">
          <a:xfrm>
            <a:off x="3786764" y="2452192"/>
            <a:ext cx="60407" cy="91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prstClr val="white">
                  <a:lumMod val="50000"/>
                </a:prstClr>
              </a:solidFill>
              <a:effectLst>
                <a:outerShdw blurRad="38100" dist="38100" dir="2700000" algn="tl">
                  <a:srgbClr val="000000"/>
                </a:outerShdw>
              </a:effectLst>
              <a:uLnTx/>
              <a:uFillTx/>
              <a:latin typeface="等线"/>
              <a:ea typeface="+mn-ea"/>
              <a:cs typeface="+mn-cs"/>
            </a:endParaRPr>
          </a:p>
        </p:txBody>
      </p:sp>
      <p:sp>
        <p:nvSpPr>
          <p:cNvPr id="44" name="文本框 43">
            <a:extLst>
              <a:ext uri="{FF2B5EF4-FFF2-40B4-BE49-F238E27FC236}">
                <a16:creationId xmlns:a16="http://schemas.microsoft.com/office/drawing/2014/main" id="{1DB888BC-9D78-4153-95F5-08187E56A7C1}"/>
              </a:ext>
            </a:extLst>
          </p:cNvPr>
          <p:cNvSpPr txBox="1"/>
          <p:nvPr/>
        </p:nvSpPr>
        <p:spPr>
          <a:xfrm>
            <a:off x="520700" y="902934"/>
            <a:ext cx="10989129" cy="48058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695D46"/>
              </a:buClr>
              <a:buSzPts val="1800"/>
              <a:buFont typeface="Open Sans"/>
              <a:buNone/>
              <a:tabLst/>
              <a:defRPr/>
            </a:pPr>
            <a:r>
              <a:rPr lang="en-US" altLang="zh-CN" sz="2400" dirty="0">
                <a:solidFill>
                  <a:prstClr val="white">
                    <a:lumMod val="50000"/>
                  </a:prstClr>
                </a:solidFill>
                <a:latin typeface="Open Sans Light" pitchFamily="34" charset="0"/>
                <a:sym typeface="Open Sans"/>
              </a:rPr>
              <a:t>1.Vary the size of data sets</a:t>
            </a:r>
          </a:p>
        </p:txBody>
      </p:sp>
      <p:sp>
        <p:nvSpPr>
          <p:cNvPr id="45" name="Rectangle 33">
            <a:extLst>
              <a:ext uri="{FF2B5EF4-FFF2-40B4-BE49-F238E27FC236}">
                <a16:creationId xmlns:a16="http://schemas.microsoft.com/office/drawing/2014/main" id="{FB705180-A973-4EDC-AEE8-2F30133E763D}"/>
              </a:ext>
            </a:extLst>
          </p:cNvPr>
          <p:cNvSpPr/>
          <p:nvPr/>
        </p:nvSpPr>
        <p:spPr>
          <a:xfrm>
            <a:off x="520699" y="3609502"/>
            <a:ext cx="8660040" cy="375424"/>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dirty="0">
                <a:solidFill>
                  <a:prstClr val="white">
                    <a:lumMod val="50000"/>
                  </a:prstClr>
                </a:solidFill>
                <a:latin typeface="Open Sans Light" pitchFamily="34" charset="0"/>
                <a:ea typeface="Open Sans Light" pitchFamily="34" charset="0"/>
                <a:cs typeface="Open Sans Light" pitchFamily="34" charset="0"/>
              </a:rPr>
              <a:t>KNN</a:t>
            </a:r>
            <a:endParaRPr lang="en-US" sz="1600" dirty="0">
              <a:latin typeface="Open Sans Light" pitchFamily="34" charset="0"/>
              <a:ea typeface="Open Sans Light" pitchFamily="34" charset="0"/>
              <a:cs typeface="Open Sans Light" pitchFamily="34" charset="0"/>
            </a:endParaRPr>
          </a:p>
        </p:txBody>
      </p:sp>
      <p:grpSp>
        <p:nvGrpSpPr>
          <p:cNvPr id="57" name="组合 1">
            <a:extLst>
              <a:ext uri="{FF2B5EF4-FFF2-40B4-BE49-F238E27FC236}">
                <a16:creationId xmlns:a16="http://schemas.microsoft.com/office/drawing/2014/main" id="{4B5FB808-1788-4F44-9A43-BF6E6BC91B94}"/>
              </a:ext>
            </a:extLst>
          </p:cNvPr>
          <p:cNvGrpSpPr>
            <a:grpSpLocks/>
          </p:cNvGrpSpPr>
          <p:nvPr/>
        </p:nvGrpSpPr>
        <p:grpSpPr bwMode="auto">
          <a:xfrm rot="5400000">
            <a:off x="6044259" y="542737"/>
            <a:ext cx="100447" cy="12195033"/>
            <a:chOff x="0" y="0"/>
            <a:chExt cx="105725" cy="721610"/>
          </a:xfrm>
        </p:grpSpPr>
        <p:sp>
          <p:nvSpPr>
            <p:cNvPr id="58" name="矩形 4">
              <a:extLst>
                <a:ext uri="{FF2B5EF4-FFF2-40B4-BE49-F238E27FC236}">
                  <a16:creationId xmlns:a16="http://schemas.microsoft.com/office/drawing/2014/main" id="{3179DD69-1C52-416A-8C0C-149F8BD28E5B}"/>
                </a:ext>
              </a:extLst>
            </p:cNvPr>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61" name="矩形 5">
              <a:extLst>
                <a:ext uri="{FF2B5EF4-FFF2-40B4-BE49-F238E27FC236}">
                  <a16:creationId xmlns:a16="http://schemas.microsoft.com/office/drawing/2014/main" id="{B01D94DD-E971-491E-8223-878BE6160A79}"/>
                </a:ext>
              </a:extLst>
            </p:cNvPr>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grpSp>
      <p:sp>
        <p:nvSpPr>
          <p:cNvPr id="26" name="Rectangle 33">
            <a:extLst>
              <a:ext uri="{FF2B5EF4-FFF2-40B4-BE49-F238E27FC236}">
                <a16:creationId xmlns:a16="http://schemas.microsoft.com/office/drawing/2014/main" id="{30CAD6DA-C13E-4E09-A7D9-84AC9D7293F5}"/>
              </a:ext>
            </a:extLst>
          </p:cNvPr>
          <p:cNvSpPr/>
          <p:nvPr/>
        </p:nvSpPr>
        <p:spPr>
          <a:xfrm>
            <a:off x="520700" y="1361351"/>
            <a:ext cx="3266064" cy="375424"/>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dirty="0">
                <a:solidFill>
                  <a:prstClr val="white">
                    <a:lumMod val="50000"/>
                  </a:prstClr>
                </a:solidFill>
                <a:latin typeface="Open Sans Light" pitchFamily="34" charset="0"/>
                <a:ea typeface="Open Sans Light" pitchFamily="34" charset="0"/>
                <a:cs typeface="Open Sans Light" pitchFamily="34" charset="0"/>
              </a:rPr>
              <a:t>Naïve Bayesian</a:t>
            </a:r>
            <a:endParaRPr lang="en-US" sz="1600" dirty="0">
              <a:latin typeface="Open Sans Light" pitchFamily="34" charset="0"/>
              <a:ea typeface="Open Sans Light" pitchFamily="34" charset="0"/>
              <a:cs typeface="Open Sans Light" pitchFamily="34" charset="0"/>
            </a:endParaRPr>
          </a:p>
        </p:txBody>
      </p:sp>
      <p:sp>
        <p:nvSpPr>
          <p:cNvPr id="29" name="Rectangle 33">
            <a:extLst>
              <a:ext uri="{FF2B5EF4-FFF2-40B4-BE49-F238E27FC236}">
                <a16:creationId xmlns:a16="http://schemas.microsoft.com/office/drawing/2014/main" id="{D8D7AA2B-E7E2-4BAB-A0A5-9DA1B330C8CC}"/>
              </a:ext>
            </a:extLst>
          </p:cNvPr>
          <p:cNvSpPr/>
          <p:nvPr/>
        </p:nvSpPr>
        <p:spPr>
          <a:xfrm>
            <a:off x="5592276" y="1895441"/>
            <a:ext cx="1824467" cy="375424"/>
          </a:xfrm>
          <a:prstGeom prst="rect">
            <a:avLst/>
          </a:prstGeom>
        </p:spPr>
        <p:txBody>
          <a:bodyPr wrap="square">
            <a:spAutoFit/>
          </a:bodyPr>
          <a:lstStyle/>
          <a:p>
            <a:pPr marL="285750" lvl="0" indent="-285750">
              <a:lnSpc>
                <a:spcPts val="2400"/>
              </a:lnSpc>
              <a:buFont typeface="Arial" panose="020B0604020202020204" pitchFamily="34" charset="0"/>
              <a:buChar char="•"/>
              <a:defRPr/>
            </a:pPr>
            <a:r>
              <a:rPr lang="en-US" altLang="zh-CN" dirty="0">
                <a:solidFill>
                  <a:prstClr val="white">
                    <a:lumMod val="50000"/>
                  </a:prstClr>
                </a:solidFill>
                <a:latin typeface="Open Sans Light" pitchFamily="34" charset="0"/>
                <a:ea typeface="Open Sans Light" pitchFamily="34" charset="0"/>
                <a:cs typeface="Open Sans Light" pitchFamily="34" charset="0"/>
              </a:rPr>
              <a:t>SVM</a:t>
            </a:r>
            <a:endParaRPr lang="en-US" sz="1600" dirty="0">
              <a:latin typeface="Open Sans Light" pitchFamily="34" charset="0"/>
              <a:ea typeface="Open Sans Light" pitchFamily="34" charset="0"/>
              <a:cs typeface="Open Sans Light" pitchFamily="34" charset="0"/>
            </a:endParaRPr>
          </a:p>
        </p:txBody>
      </p:sp>
      <p:sp>
        <p:nvSpPr>
          <p:cNvPr id="31" name="文本框 43">
            <a:extLst>
              <a:ext uri="{FF2B5EF4-FFF2-40B4-BE49-F238E27FC236}">
                <a16:creationId xmlns:a16="http://schemas.microsoft.com/office/drawing/2014/main" id="{A7AE9F1F-51A0-4DD5-A62D-F825C277724A}"/>
              </a:ext>
            </a:extLst>
          </p:cNvPr>
          <p:cNvSpPr txBox="1"/>
          <p:nvPr/>
        </p:nvSpPr>
        <p:spPr>
          <a:xfrm>
            <a:off x="5433359" y="4929154"/>
            <a:ext cx="10989129" cy="48058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695D46"/>
              </a:buClr>
              <a:buSzPts val="1800"/>
              <a:buFont typeface="Open Sans"/>
              <a:buNone/>
              <a:tabLst/>
              <a:defRPr/>
            </a:pPr>
            <a:r>
              <a:rPr lang="en-US" altLang="zh-CN" sz="2400" dirty="0">
                <a:solidFill>
                  <a:schemeClr val="accent2"/>
                </a:solidFill>
                <a:latin typeface="Open Sans Light" pitchFamily="34" charset="0"/>
                <a:sym typeface="Open Sans"/>
              </a:rPr>
              <a:t>Performance of KNN has improved a lot!</a:t>
            </a:r>
          </a:p>
        </p:txBody>
      </p:sp>
      <p:pic>
        <p:nvPicPr>
          <p:cNvPr id="19" name="Picture 18">
            <a:extLst>
              <a:ext uri="{FF2B5EF4-FFF2-40B4-BE49-F238E27FC236}">
                <a16:creationId xmlns:a16="http://schemas.microsoft.com/office/drawing/2014/main" id="{F74E414A-ED32-4851-A271-91F24470D10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743" y="1641977"/>
            <a:ext cx="5274310" cy="1943735"/>
          </a:xfrm>
          <a:prstGeom prst="rect">
            <a:avLst/>
          </a:prstGeom>
          <a:noFill/>
          <a:ln>
            <a:noFill/>
          </a:ln>
        </p:spPr>
      </p:pic>
      <p:pic>
        <p:nvPicPr>
          <p:cNvPr id="20" name="Picture 19">
            <a:extLst>
              <a:ext uri="{FF2B5EF4-FFF2-40B4-BE49-F238E27FC236}">
                <a16:creationId xmlns:a16="http://schemas.microsoft.com/office/drawing/2014/main" id="{FB6D293A-E5EE-475B-A22D-B9452ED433D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7662" y="3984926"/>
            <a:ext cx="5208270" cy="2084705"/>
          </a:xfrm>
          <a:prstGeom prst="rect">
            <a:avLst/>
          </a:prstGeom>
          <a:noFill/>
          <a:ln>
            <a:noFill/>
          </a:ln>
        </p:spPr>
      </p:pic>
      <p:pic>
        <p:nvPicPr>
          <p:cNvPr id="21" name="Picture 20">
            <a:extLst>
              <a:ext uri="{FF2B5EF4-FFF2-40B4-BE49-F238E27FC236}">
                <a16:creationId xmlns:a16="http://schemas.microsoft.com/office/drawing/2014/main" id="{82C9A469-6622-4622-BC6F-2CD0FCAB06D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508959" y="2268375"/>
            <a:ext cx="4864735" cy="1960245"/>
          </a:xfrm>
          <a:prstGeom prst="rect">
            <a:avLst/>
          </a:prstGeom>
          <a:noFill/>
          <a:ln>
            <a:noFill/>
          </a:ln>
        </p:spPr>
      </p:pic>
    </p:spTree>
    <p:extLst>
      <p:ext uri="{BB962C8B-B14F-4D97-AF65-F5344CB8AC3E}">
        <p14:creationId xmlns:p14="http://schemas.microsoft.com/office/powerpoint/2010/main" val="75765821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10.xml><?xml version="1.0" encoding="utf-8"?>
<a:theme xmlns:a="http://schemas.openxmlformats.org/drawingml/2006/main" name="1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主要事件</Template>
  <TotalTime>2618</TotalTime>
  <Words>3141</Words>
  <Application>Microsoft Office PowerPoint</Application>
  <PresentationFormat>宽屏</PresentationFormat>
  <Paragraphs>269</Paragraphs>
  <Slides>23</Slides>
  <Notes>23</Notes>
  <HiddenSlides>0</HiddenSlides>
  <MMClips>0</MMClips>
  <ScaleCrop>false</ScaleCrop>
  <HeadingPairs>
    <vt:vector size="6" baseType="variant">
      <vt:variant>
        <vt:lpstr>已用的字体</vt:lpstr>
      </vt:variant>
      <vt:variant>
        <vt:i4>15</vt:i4>
      </vt:variant>
      <vt:variant>
        <vt:lpstr>主题</vt:lpstr>
      </vt:variant>
      <vt:variant>
        <vt:i4>10</vt:i4>
      </vt:variant>
      <vt:variant>
        <vt:lpstr>幻灯片标题</vt:lpstr>
      </vt:variant>
      <vt:variant>
        <vt:i4>23</vt:i4>
      </vt:variant>
    </vt:vector>
  </HeadingPairs>
  <TitlesOfParts>
    <vt:vector size="48" baseType="lpstr">
      <vt:lpstr>Helvetica Neue</vt:lpstr>
      <vt:lpstr>Open Sans</vt:lpstr>
      <vt:lpstr>Open Sans Light</vt:lpstr>
      <vt:lpstr>DengXian</vt:lpstr>
      <vt:lpstr>DengXian</vt:lpstr>
      <vt:lpstr>等线 Light</vt:lpstr>
      <vt:lpstr>微软雅黑</vt:lpstr>
      <vt:lpstr>Arial</vt:lpstr>
      <vt:lpstr>Arial</vt:lpstr>
      <vt:lpstr>Calibri</vt:lpstr>
      <vt:lpstr>Cambria Math</vt:lpstr>
      <vt:lpstr>Century Schoolbook</vt:lpstr>
      <vt:lpstr>Impact</vt:lpstr>
      <vt:lpstr>Times New Roman</vt:lpstr>
      <vt:lpstr>Wingdings 2</vt:lpstr>
      <vt:lpstr>View</vt:lpstr>
      <vt:lpstr>Office 主题​​</vt:lpstr>
      <vt:lpstr>1_Office 主题​​</vt:lpstr>
      <vt:lpstr>2_Office 主题​​</vt:lpstr>
      <vt:lpstr>4_Office 主题​​</vt:lpstr>
      <vt:lpstr>6_Office 主题​​</vt:lpstr>
      <vt:lpstr>8_Office 主题​​</vt:lpstr>
      <vt:lpstr>9_Office 主题​​</vt:lpstr>
      <vt:lpstr>10_Office 主题​​</vt:lpstr>
      <vt:lpstr>11_Office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BCA Winfred Tai</dc:creator>
  <cp:lastModifiedBy>Zhenghan Tai</cp:lastModifiedBy>
  <cp:revision>356</cp:revision>
  <dcterms:created xsi:type="dcterms:W3CDTF">2017-10-31T15:28:49Z</dcterms:created>
  <dcterms:modified xsi:type="dcterms:W3CDTF">2021-04-22T02:59:52Z</dcterms:modified>
</cp:coreProperties>
</file>