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Advent Pro" panose="020B0604020202020204" charset="0"/>
      <p:regular r:id="rId15"/>
      <p:bold r:id="rId16"/>
      <p:italic r:id="rId17"/>
      <p:boldItalic r:id="rId18"/>
    </p:embeddedFont>
    <p:embeddedFont>
      <p:font typeface="Anaheim" panose="020B0604020202020204" charset="0"/>
      <p:regular r:id="rId19"/>
      <p:bold r:id="rId20"/>
    </p:embeddedFont>
    <p:embeddedFont>
      <p:font typeface="Assistant" pitchFamily="2" charset="-79"/>
      <p:regular r:id="rId21"/>
      <p:bold r:id="rId22"/>
    </p:embeddedFont>
    <p:embeddedFont>
      <p:font typeface="Bebas Neue" panose="020B0606020202050201" pitchFamily="34" charset="0"/>
      <p:regular r:id="rId23"/>
    </p:embeddedFont>
    <p:embeddedFont>
      <p:font typeface="Nunito Light" pitchFamily="2" charset="0"/>
      <p:regular r:id="rId24"/>
    </p:embeddedFont>
    <p:embeddedFont>
      <p:font typeface="PT Sans" panose="020B0503020203020204" pitchFamily="34" charset="0"/>
      <p:regular r:id="rId25"/>
      <p:bold r:id="rId26"/>
      <p:italic r:id="rId27"/>
      <p:boldItalic r:id="rId28"/>
    </p:embeddedFont>
    <p:embeddedFont>
      <p:font typeface="Raleway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8e41d02e9c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8e41d02e9c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eef718fd4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eef718fd4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58925" y="859200"/>
            <a:ext cx="6426300" cy="29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358838" y="3808500"/>
            <a:ext cx="6426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7250" y="-6901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713225" y="36535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662150" y="237057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1988400" y="1728450"/>
            <a:ext cx="5167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1988400" y="2773650"/>
            <a:ext cx="5167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7250" y="-6901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713225" y="36535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662150" y="237057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0297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0758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1" y="140297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4" y="30758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49" y="140297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49" y="30758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0000" y="1854202"/>
            <a:ext cx="2305500" cy="7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8"/>
          </p:nvPr>
        </p:nvSpPr>
        <p:spPr>
          <a:xfrm>
            <a:off x="3419274" y="1854200"/>
            <a:ext cx="2305500" cy="7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9"/>
          </p:nvPr>
        </p:nvSpPr>
        <p:spPr>
          <a:xfrm>
            <a:off x="6118550" y="1854200"/>
            <a:ext cx="2305500" cy="7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3"/>
          </p:nvPr>
        </p:nvSpPr>
        <p:spPr>
          <a:xfrm>
            <a:off x="720000" y="3527200"/>
            <a:ext cx="2305500" cy="7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4"/>
          </p:nvPr>
        </p:nvSpPr>
        <p:spPr>
          <a:xfrm>
            <a:off x="3419275" y="3527200"/>
            <a:ext cx="2305500" cy="7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5"/>
          </p:nvPr>
        </p:nvSpPr>
        <p:spPr>
          <a:xfrm>
            <a:off x="6118550" y="3527200"/>
            <a:ext cx="2305500" cy="7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463" y="-30075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>
            <a:off x="-446250" y="36535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8206138" y="1492400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3052375" y="3100300"/>
            <a:ext cx="53784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1578475" y="1126425"/>
            <a:ext cx="68523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>
            <a:off x="3771963" y="-6456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>
            <a:off x="-12" y="26620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7975875" y="365352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4653875" y="1485275"/>
            <a:ext cx="3519600" cy="111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4653875" y="2897725"/>
            <a:ext cx="35196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>
            <a:spLocks noGrp="1"/>
          </p:cNvSpPr>
          <p:nvPr>
            <p:ph type="pic" idx="2"/>
          </p:nvPr>
        </p:nvSpPr>
        <p:spPr>
          <a:xfrm flipH="1">
            <a:off x="970512" y="1012925"/>
            <a:ext cx="3117600" cy="311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08" name="Google Shape;108;p15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-237250" y="31666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8173463" y="3242550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720000" y="1637550"/>
            <a:ext cx="35979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720000" y="2700750"/>
            <a:ext cx="35979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662150" y="79980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713225" y="36535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7250" y="-6901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7250" y="-6901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713225" y="365352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1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237250" y="36535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rot="10800000" flipH="1">
            <a:off x="449100" y="-4700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 rot="10800000" flipH="1">
            <a:off x="7662150" y="-25097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4911372" y="2463900"/>
            <a:ext cx="3054900" cy="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2"/>
          </p:nvPr>
        </p:nvSpPr>
        <p:spPr>
          <a:xfrm>
            <a:off x="1177697" y="2463900"/>
            <a:ext cx="3054900" cy="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1177698" y="1905000"/>
            <a:ext cx="3054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"/>
          </p:nvPr>
        </p:nvSpPr>
        <p:spPr>
          <a:xfrm>
            <a:off x="4911403" y="1905000"/>
            <a:ext cx="3054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26975" y="-4626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199600" y="36535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735525" y="44502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4947753" y="1898050"/>
            <a:ext cx="30408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2"/>
          </p:nvPr>
        </p:nvSpPr>
        <p:spPr>
          <a:xfrm>
            <a:off x="1155450" y="1898050"/>
            <a:ext cx="30408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-465850" y="376425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8322550" y="14899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7480300" y="-96977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1"/>
          </p:nvPr>
        </p:nvSpPr>
        <p:spPr>
          <a:xfrm>
            <a:off x="720059" y="1734240"/>
            <a:ext cx="6874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2"/>
          </p:nvPr>
        </p:nvSpPr>
        <p:spPr>
          <a:xfrm>
            <a:off x="719992" y="2841520"/>
            <a:ext cx="6874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3"/>
          </p:nvPr>
        </p:nvSpPr>
        <p:spPr>
          <a:xfrm>
            <a:off x="719925" y="3948800"/>
            <a:ext cx="6874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4"/>
          </p:nvPr>
        </p:nvSpPr>
        <p:spPr>
          <a:xfrm>
            <a:off x="720059" y="1371125"/>
            <a:ext cx="6874200" cy="3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5"/>
          </p:nvPr>
        </p:nvSpPr>
        <p:spPr>
          <a:xfrm>
            <a:off x="720002" y="2478398"/>
            <a:ext cx="6874200" cy="3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6"/>
          </p:nvPr>
        </p:nvSpPr>
        <p:spPr>
          <a:xfrm>
            <a:off x="719925" y="3585672"/>
            <a:ext cx="6874200" cy="3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 rot="10800000" flipH="1">
            <a:off x="-1187725" y="15845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rot="10800000" flipH="1">
            <a:off x="3919650" y="-9211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7997825" y="3714000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924250" y="2208525"/>
            <a:ext cx="3539700" cy="15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924250" y="1012925"/>
            <a:ext cx="1277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 flipH="1">
            <a:off x="5008825" y="1012925"/>
            <a:ext cx="3117600" cy="311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20" name="Google Shape;20;p3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 flipH="1">
            <a:off x="-770650" y="-1437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flipH="1">
            <a:off x="5365475" y="365352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subTitle" idx="1"/>
          </p:nvPr>
        </p:nvSpPr>
        <p:spPr>
          <a:xfrm>
            <a:off x="1253225" y="1685400"/>
            <a:ext cx="28110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ubTitle" idx="2"/>
          </p:nvPr>
        </p:nvSpPr>
        <p:spPr>
          <a:xfrm>
            <a:off x="5079776" y="1685400"/>
            <a:ext cx="28110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3"/>
          </p:nvPr>
        </p:nvSpPr>
        <p:spPr>
          <a:xfrm>
            <a:off x="1253225" y="3345975"/>
            <a:ext cx="28110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4"/>
          </p:nvPr>
        </p:nvSpPr>
        <p:spPr>
          <a:xfrm>
            <a:off x="5079776" y="3345975"/>
            <a:ext cx="28110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5"/>
          </p:nvPr>
        </p:nvSpPr>
        <p:spPr>
          <a:xfrm>
            <a:off x="1253224" y="13158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6"/>
          </p:nvPr>
        </p:nvSpPr>
        <p:spPr>
          <a:xfrm>
            <a:off x="1253224" y="29765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7"/>
          </p:nvPr>
        </p:nvSpPr>
        <p:spPr>
          <a:xfrm>
            <a:off x="5079749" y="13158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8"/>
          </p:nvPr>
        </p:nvSpPr>
        <p:spPr>
          <a:xfrm>
            <a:off x="5079749" y="29765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51700" y="7993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6142725" y="43992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948300" y="98382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720000" y="1930253"/>
            <a:ext cx="21564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2"/>
          </p:nvPr>
        </p:nvSpPr>
        <p:spPr>
          <a:xfrm>
            <a:off x="3493800" y="1930253"/>
            <a:ext cx="21564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3"/>
          </p:nvPr>
        </p:nvSpPr>
        <p:spPr>
          <a:xfrm>
            <a:off x="720000" y="3506475"/>
            <a:ext cx="21564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4"/>
          </p:nvPr>
        </p:nvSpPr>
        <p:spPr>
          <a:xfrm>
            <a:off x="3493800" y="3506475"/>
            <a:ext cx="21564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5"/>
          </p:nvPr>
        </p:nvSpPr>
        <p:spPr>
          <a:xfrm>
            <a:off x="6267600" y="1930253"/>
            <a:ext cx="21564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6"/>
          </p:nvPr>
        </p:nvSpPr>
        <p:spPr>
          <a:xfrm>
            <a:off x="6267600" y="3506475"/>
            <a:ext cx="21564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7"/>
          </p:nvPr>
        </p:nvSpPr>
        <p:spPr>
          <a:xfrm>
            <a:off x="720000" y="1556375"/>
            <a:ext cx="2156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8"/>
          </p:nvPr>
        </p:nvSpPr>
        <p:spPr>
          <a:xfrm>
            <a:off x="3493800" y="1556375"/>
            <a:ext cx="2156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9"/>
          </p:nvPr>
        </p:nvSpPr>
        <p:spPr>
          <a:xfrm>
            <a:off x="6267600" y="1556375"/>
            <a:ext cx="2156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13"/>
          </p:nvPr>
        </p:nvSpPr>
        <p:spPr>
          <a:xfrm>
            <a:off x="720000" y="3129377"/>
            <a:ext cx="2156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14"/>
          </p:nvPr>
        </p:nvSpPr>
        <p:spPr>
          <a:xfrm>
            <a:off x="3493800" y="3129377"/>
            <a:ext cx="2156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subTitle" idx="15"/>
          </p:nvPr>
        </p:nvSpPr>
        <p:spPr>
          <a:xfrm>
            <a:off x="6267600" y="3129377"/>
            <a:ext cx="2156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8424000" y="12688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-901000" y="380025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3050" y="-96872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>
            <a:spLocks noGrp="1"/>
          </p:cNvSpPr>
          <p:nvPr>
            <p:ph type="title" hasCustomPrompt="1"/>
          </p:nvPr>
        </p:nvSpPr>
        <p:spPr>
          <a:xfrm>
            <a:off x="713225" y="618400"/>
            <a:ext cx="3872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3"/>
          <p:cNvSpPr txBox="1">
            <a:spLocks noGrp="1"/>
          </p:cNvSpPr>
          <p:nvPr>
            <p:ph type="subTitle" idx="1"/>
          </p:nvPr>
        </p:nvSpPr>
        <p:spPr>
          <a:xfrm>
            <a:off x="713225" y="1354366"/>
            <a:ext cx="38724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title" idx="2" hasCustomPrompt="1"/>
          </p:nvPr>
        </p:nvSpPr>
        <p:spPr>
          <a:xfrm>
            <a:off x="2635800" y="1970661"/>
            <a:ext cx="3872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23"/>
          <p:cNvSpPr txBox="1">
            <a:spLocks noGrp="1"/>
          </p:cNvSpPr>
          <p:nvPr>
            <p:ph type="subTitle" idx="3"/>
          </p:nvPr>
        </p:nvSpPr>
        <p:spPr>
          <a:xfrm>
            <a:off x="2635800" y="2706632"/>
            <a:ext cx="38724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title" idx="4" hasCustomPrompt="1"/>
          </p:nvPr>
        </p:nvSpPr>
        <p:spPr>
          <a:xfrm>
            <a:off x="4558375" y="3322922"/>
            <a:ext cx="3872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23"/>
          <p:cNvSpPr txBox="1">
            <a:spLocks noGrp="1"/>
          </p:cNvSpPr>
          <p:nvPr>
            <p:ph type="subTitle" idx="5"/>
          </p:nvPr>
        </p:nvSpPr>
        <p:spPr>
          <a:xfrm>
            <a:off x="4558375" y="4058898"/>
            <a:ext cx="38724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50" y="299280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5365125" y="-80910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075150" y="1091850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-772950" y="40049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>
            <a:off x="8203800" y="206300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50" y="-126212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-1180950" y="10177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>
            <a:off x="415200" y="-112015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1200" y="3718550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812950" y="434495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>
            <a:off x="4479200" y="-136145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775" y="1508750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 txBox="1">
            <a:spLocks noGrp="1"/>
          </p:cNvSpPr>
          <p:nvPr>
            <p:ph type="title"/>
          </p:nvPr>
        </p:nvSpPr>
        <p:spPr>
          <a:xfrm>
            <a:off x="2347938" y="8385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7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sz="1000" b="1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6">
            <a:alphaModFix amt="86000"/>
          </a:blip>
          <a:stretch>
            <a:fillRect/>
          </a:stretch>
        </p:blipFill>
        <p:spPr>
          <a:xfrm>
            <a:off x="1143738" y="-31180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>
          <a:blip r:embed="rId6">
            <a:alphaModFix amt="25000"/>
          </a:blip>
          <a:stretch>
            <a:fillRect/>
          </a:stretch>
        </p:blipFill>
        <p:spPr>
          <a:xfrm>
            <a:off x="-92800" y="20861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6377425" y="4743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6">
            <a:alphaModFix amt="75000"/>
          </a:blip>
          <a:stretch>
            <a:fillRect/>
          </a:stretch>
        </p:blipFill>
        <p:spPr>
          <a:xfrm>
            <a:off x="7865813" y="342297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51700" y="7993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8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6142725" y="43992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8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948300" y="98382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812950" y="434495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>
            <a:off x="4479200" y="-136145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775" y="1508750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>
            <a:off x="7556588" y="-68520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3621513" y="42216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-996650" y="69562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5055246" y="36952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2"/>
          </p:nvPr>
        </p:nvSpPr>
        <p:spPr>
          <a:xfrm>
            <a:off x="1583154" y="36952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3"/>
          </p:nvPr>
        </p:nvSpPr>
        <p:spPr>
          <a:xfrm>
            <a:off x="5055246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4"/>
          </p:nvPr>
        </p:nvSpPr>
        <p:spPr>
          <a:xfrm>
            <a:off x="1583154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36" name="Google Shape;3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275" y="-6901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5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867600" y="31225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-746900" y="1665100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575" y="-4109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-1064775" y="19540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6"/>
          <p:cNvPicPr preferRelativeResize="0"/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>
            <a:off x="6862050" y="410152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1820550"/>
            <a:ext cx="2429700" cy="15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4136100" y="1329600"/>
            <a:ext cx="4294800" cy="24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AutoNum type="arabicPeriod"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49" name="Google Shape;49;p7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-859550" y="322950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>
            <a:off x="2600588" y="-74915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7643500" y="3592050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768500" y="1709850"/>
            <a:ext cx="56070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55" name="Google Shape;55;p8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>
            <a:off x="-81612" y="-91650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8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619500" y="35922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6392100" y="1662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7953863" y="2703050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2380650" y="1441675"/>
            <a:ext cx="4382700" cy="118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2380650" y="2784625"/>
            <a:ext cx="43827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63" name="Google Shape;63;p9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>
            <a:off x="974988" y="1724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-143600" y="207342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9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6377425" y="474375"/>
            <a:ext cx="1900950" cy="19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7785088" y="2784625"/>
            <a:ext cx="190095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dvent Pro"/>
              <a:buNone/>
              <a:defRPr sz="30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dvent Pro"/>
              <a:buNone/>
              <a:defRPr sz="35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dvent Pro"/>
              <a:buNone/>
              <a:defRPr sz="35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dvent Pro"/>
              <a:buNone/>
              <a:defRPr sz="35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dvent Pro"/>
              <a:buNone/>
              <a:defRPr sz="35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dvent Pro"/>
              <a:buNone/>
              <a:defRPr sz="35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dvent Pro"/>
              <a:buNone/>
              <a:defRPr sz="35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dvent Pro"/>
              <a:buNone/>
              <a:defRPr sz="35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dvent Pro"/>
              <a:buNone/>
              <a:defRPr sz="35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>
            <a:spLocks noGrp="1"/>
          </p:cNvSpPr>
          <p:nvPr>
            <p:ph type="ctrTitle"/>
          </p:nvPr>
        </p:nvSpPr>
        <p:spPr>
          <a:xfrm>
            <a:off x="675775" y="634575"/>
            <a:ext cx="6947400" cy="131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Natural Language Processing Project</a:t>
            </a:r>
            <a:endParaRPr sz="4300"/>
          </a:p>
        </p:txBody>
      </p:sp>
      <p:sp>
        <p:nvSpPr>
          <p:cNvPr id="241" name="Google Shape;241;p30"/>
          <p:cNvSpPr txBox="1">
            <a:spLocks noGrp="1"/>
          </p:cNvSpPr>
          <p:nvPr>
            <p:ph type="subTitle" idx="1"/>
          </p:nvPr>
        </p:nvSpPr>
        <p:spPr>
          <a:xfrm>
            <a:off x="2739200" y="1974225"/>
            <a:ext cx="31806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Sentiment Analysis of Tweets Using NLP</a:t>
            </a:r>
            <a:endParaRPr sz="2600"/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250" y="3093425"/>
            <a:ext cx="4072750" cy="20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93425"/>
            <a:ext cx="3954449" cy="20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 … </a:t>
            </a:r>
            <a:endParaRPr/>
          </a:p>
        </p:txBody>
      </p:sp>
      <p:sp>
        <p:nvSpPr>
          <p:cNvPr id="294" name="Google Shape;294;p38"/>
          <p:cNvSpPr txBox="1"/>
          <p:nvPr/>
        </p:nvSpPr>
        <p:spPr>
          <a:xfrm>
            <a:off x="791850" y="1149225"/>
            <a:ext cx="7119600" cy="3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</a:rPr>
              <a:t>Evaluation Metrics:</a:t>
            </a:r>
            <a:endParaRPr sz="1700" b="1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Accuracy: Proportion of correctly classified tweets.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Precision, Recall, F1-Score: Metrics to evaluate the performance of the model in detail.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Confusion Matrix: Visual representation of the model's performance.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</a:rPr>
              <a:t>Cross-Validation:</a:t>
            </a:r>
            <a:endParaRPr sz="1700" b="1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K-Fold Cross-Validation: Ensuring the model's robustness by training and validating on different data splits.</a:t>
            </a:r>
            <a:endParaRPr sz="1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and Recommendations</a:t>
            </a:r>
            <a:endParaRPr/>
          </a:p>
        </p:txBody>
      </p:sp>
      <p:sp>
        <p:nvSpPr>
          <p:cNvPr id="300" name="Google Shape;300;p39"/>
          <p:cNvSpPr txBox="1"/>
          <p:nvPr/>
        </p:nvSpPr>
        <p:spPr>
          <a:xfrm>
            <a:off x="721775" y="1037100"/>
            <a:ext cx="7540200" cy="3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Actionable Insights:</a:t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ssistant"/>
              <a:buChar char="●"/>
            </a:pPr>
            <a:r>
              <a:rPr lang="en" sz="1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Product Improvement: Areas where customers expressed dissatisfaction, suggesting potential improvements.</a:t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ssistant"/>
              <a:buChar char="●"/>
            </a:pPr>
            <a:r>
              <a:rPr lang="en" sz="1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Marketing Strategy: Insights into how customers perceive marketing campaigns.</a:t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ssistant"/>
              <a:buChar char="●"/>
            </a:pPr>
            <a:r>
              <a:rPr lang="en" sz="1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Customer Support: Identifying common customer concerns that can be addressed through better support.</a:t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Recommendations:</a:t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ssistant"/>
              <a:buChar char="●"/>
            </a:pPr>
            <a:r>
              <a:rPr lang="en" sz="1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Tailoring advertising strategies based on sentiment analysis.</a:t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ssistant"/>
              <a:buChar char="●"/>
            </a:pPr>
            <a:r>
              <a:rPr lang="en" sz="1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Enhancing product features that received positive feedback.</a:t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ssistant"/>
              <a:buChar char="●"/>
            </a:pPr>
            <a:r>
              <a:rPr lang="en" sz="1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Addressing common issues to improve customer satisfaction.</a:t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/>
        </p:nvSpPr>
        <p:spPr>
          <a:xfrm>
            <a:off x="1317400" y="861925"/>
            <a:ext cx="6222600" cy="3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The End</a:t>
            </a:r>
            <a:endParaRPr sz="4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Thank You!</a:t>
            </a:r>
            <a:endParaRPr sz="4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720000" y="508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</p:txBody>
      </p:sp>
      <p:sp>
        <p:nvSpPr>
          <p:cNvPr id="249" name="Google Shape;249;p31"/>
          <p:cNvSpPr txBox="1"/>
          <p:nvPr/>
        </p:nvSpPr>
        <p:spPr>
          <a:xfrm>
            <a:off x="446775" y="1836025"/>
            <a:ext cx="5118002" cy="3095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ssistant"/>
              <a:buChar char="●"/>
            </a:pPr>
            <a:r>
              <a:rPr lang="en" sz="19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Role of social media in capturing user sentiments.</a:t>
            </a:r>
            <a:endParaRPr sz="1900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ssistant"/>
              <a:buChar char="●"/>
            </a:pPr>
            <a:r>
              <a:rPr lang="en" sz="19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Use of machine learning and NLP to categorize sentiments.</a:t>
            </a:r>
            <a:endParaRPr sz="1900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ssistant"/>
              <a:buChar char="●"/>
            </a:pPr>
            <a:r>
              <a:rPr lang="en" sz="19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Objective: Analyze sentiments towards Apple and Google products from Twitter data.</a:t>
            </a:r>
            <a:endParaRPr sz="1900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0" name="Google Shape;250;p31"/>
          <p:cNvSpPr txBox="1"/>
          <p:nvPr/>
        </p:nvSpPr>
        <p:spPr>
          <a:xfrm>
            <a:off x="868925" y="1093175"/>
            <a:ext cx="21723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Overview</a:t>
            </a:r>
            <a:endParaRPr sz="1900"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F54242-FA52-E9F6-6AC1-BE754E8D3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010" y="2841171"/>
            <a:ext cx="3921990" cy="23023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</p:txBody>
      </p:sp>
      <p:sp>
        <p:nvSpPr>
          <p:cNvPr id="256" name="Google Shape;256;p32"/>
          <p:cNvSpPr txBox="1"/>
          <p:nvPr/>
        </p:nvSpPr>
        <p:spPr>
          <a:xfrm>
            <a:off x="530400" y="1017725"/>
            <a:ext cx="5185200" cy="3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Objective:</a:t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- Collect Twitter data related to Apple and Google product reviews.</a:t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- Preprocess and perform sentiment analysis.</a:t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- Derive insights to optimize product assortment and align with customer preferences.</a:t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257" name="Google Shape;2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600" y="1732100"/>
            <a:ext cx="3428400" cy="2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>
            <a:spLocks noGrp="1"/>
          </p:cNvSpPr>
          <p:nvPr>
            <p:ph type="title"/>
          </p:nvPr>
        </p:nvSpPr>
        <p:spPr>
          <a:xfrm>
            <a:off x="2443700" y="539575"/>
            <a:ext cx="3813900" cy="7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Business Understanding</a:t>
            </a:r>
            <a:endParaRPr sz="3000"/>
          </a:p>
        </p:txBody>
      </p:sp>
      <p:sp>
        <p:nvSpPr>
          <p:cNvPr id="263" name="Google Shape;263;p33"/>
          <p:cNvSpPr txBox="1">
            <a:spLocks noGrp="1"/>
          </p:cNvSpPr>
          <p:nvPr>
            <p:ph type="subTitle" idx="1"/>
          </p:nvPr>
        </p:nvSpPr>
        <p:spPr>
          <a:xfrm>
            <a:off x="1272250" y="1348100"/>
            <a:ext cx="6337800" cy="3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Challenges: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- Lack of systematic methods for sentiment analysis on platforms like Twitter.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- Need for data-driven stocking decisions.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Project aims: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Enhance understanding of customer opinions to improve stocking decisions and customer satisfaction.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406925" y="-90125"/>
            <a:ext cx="1900950" cy="190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4"/>
          <p:cNvSpPr txBox="1"/>
          <p:nvPr/>
        </p:nvSpPr>
        <p:spPr>
          <a:xfrm>
            <a:off x="1920075" y="496000"/>
            <a:ext cx="41835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Business Understanding</a:t>
            </a:r>
            <a:endParaRPr sz="3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0" name="Google Shape;270;p34"/>
          <p:cNvSpPr txBox="1"/>
          <p:nvPr/>
        </p:nvSpPr>
        <p:spPr>
          <a:xfrm>
            <a:off x="882950" y="1373475"/>
            <a:ext cx="70425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Business Problem:</a:t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- Ensure a positive customer experience by accurately predicting sentiment.</a:t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- Importance of correctly classifying sentiments to avoid misinterpreting customer feedback.</a:t>
            </a:r>
            <a:endParaRPr sz="19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>
            <a:spLocks noGrp="1"/>
          </p:cNvSpPr>
          <p:nvPr>
            <p:ph type="title"/>
          </p:nvPr>
        </p:nvSpPr>
        <p:spPr>
          <a:xfrm>
            <a:off x="720000" y="424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5"/>
          <p:cNvSpPr txBox="1"/>
          <p:nvPr/>
        </p:nvSpPr>
        <p:spPr>
          <a:xfrm>
            <a:off x="847900" y="996700"/>
            <a:ext cx="7301700" cy="395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 dirty="0">
                <a:solidFill>
                  <a:schemeClr val="dk1"/>
                </a:solidFill>
              </a:rPr>
              <a:t>Data Cleaning:</a:t>
            </a:r>
            <a:endParaRPr sz="1600" b="1" dirty="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Removing Duplicates: Ensuring each tweet is unique.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Handling Missing Values: Strategies for dealing with incomplete data.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 dirty="0">
                <a:solidFill>
                  <a:schemeClr val="dk1"/>
                </a:solidFill>
              </a:rPr>
              <a:t>Text Preprocessing:</a:t>
            </a:r>
            <a:endParaRPr sz="1600" b="1" dirty="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Tokenization: Breaking down text into individual words or tokens.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Stop-word Removal: Eliminating common words that do not contribute to sentiment (e.g., "and," "the").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Lemmatization/Stemming: Reducing words to their base or root form.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 dirty="0">
                <a:solidFill>
                  <a:schemeClr val="dk1"/>
                </a:solidFill>
              </a:rPr>
              <a:t>Data Transformation:</a:t>
            </a:r>
            <a:endParaRPr sz="1600" b="1" dirty="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Converting text to lowercase.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Removing special characters and URLs.</a:t>
            </a:r>
            <a:endParaRPr sz="1600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813641-F5A7-8B80-19FF-E4966070C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34" y="339634"/>
            <a:ext cx="8127111" cy="43239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DF7512-59CB-D61C-82EB-613923A6F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309098"/>
            <a:ext cx="8203474" cy="433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1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 and Evaluation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7"/>
          <p:cNvSpPr txBox="1"/>
          <p:nvPr/>
        </p:nvSpPr>
        <p:spPr>
          <a:xfrm>
            <a:off x="756800" y="1065150"/>
            <a:ext cx="7238700" cy="3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</a:rPr>
              <a:t>Model Training:</a:t>
            </a:r>
            <a:endParaRPr sz="1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Splitting Data: Dividing data into training and test sets.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Feature Extraction: Converting text into numerical features using techniques like TF-IDF or word embeddings.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Training Process: Details on model training, including parameters and iterations.</a:t>
            </a:r>
            <a:endParaRPr sz="2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Strategies for Marketing by Slidesgo">
  <a:themeElements>
    <a:clrScheme name="Simple Light">
      <a:dk1>
        <a:srgbClr val="CAFFFF"/>
      </a:dk1>
      <a:lt1>
        <a:srgbClr val="03193F"/>
      </a:lt1>
      <a:dk2>
        <a:srgbClr val="6096A2"/>
      </a:dk2>
      <a:lt2>
        <a:srgbClr val="77BCC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CA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419</Words>
  <Application>Microsoft Office PowerPoint</Application>
  <PresentationFormat>On-screen Show (16:9)</PresentationFormat>
  <Paragraphs>71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Raleway</vt:lpstr>
      <vt:lpstr>Bebas Neue</vt:lpstr>
      <vt:lpstr>Assistant</vt:lpstr>
      <vt:lpstr>PT Sans</vt:lpstr>
      <vt:lpstr>Nunito Light</vt:lpstr>
      <vt:lpstr>Advent Pro</vt:lpstr>
      <vt:lpstr>Anaheim</vt:lpstr>
      <vt:lpstr>Data Science Strategies for Marketing by Slidesgo</vt:lpstr>
      <vt:lpstr>Natural Language Processing Project</vt:lpstr>
      <vt:lpstr>Business Understanding</vt:lpstr>
      <vt:lpstr>Business Understanding</vt:lpstr>
      <vt:lpstr>Business Understanding</vt:lpstr>
      <vt:lpstr>PowerPoint Presentation</vt:lpstr>
      <vt:lpstr>Data Preprocessing </vt:lpstr>
      <vt:lpstr>PowerPoint Presentation</vt:lpstr>
      <vt:lpstr>PowerPoint Presentation</vt:lpstr>
      <vt:lpstr>Model Training and Evaluation </vt:lpstr>
      <vt:lpstr>Cont … </vt:lpstr>
      <vt:lpstr>Insights and 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Julius Czar</dc:creator>
  <cp:lastModifiedBy>Julius Czar</cp:lastModifiedBy>
  <cp:revision>1</cp:revision>
  <dcterms:modified xsi:type="dcterms:W3CDTF">2024-07-30T22:47:45Z</dcterms:modified>
</cp:coreProperties>
</file>