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Anaheim"/>
      <p:regular r:id="rId20"/>
      <p:bold r:id="rId21"/>
    </p:embeddedFont>
    <p:embeddedFont>
      <p:font typeface="Assistant"/>
      <p:regular r:id="rId22"/>
      <p:bold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Advent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Assistant-regular.fntdata"/><Relationship Id="rId21" Type="http://schemas.openxmlformats.org/officeDocument/2006/relationships/font" Target="fonts/Anaheim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Assistan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-italic.fntdata"/><Relationship Id="rId30" Type="http://schemas.openxmlformats.org/officeDocument/2006/relationships/font" Target="fonts/Advent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dvent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e41d02e9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e41d02e9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ef718fd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ef718fd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58838" y="3808500"/>
            <a:ext cx="6426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988400" y="1728450"/>
            <a:ext cx="5167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988400" y="2773650"/>
            <a:ext cx="5167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720000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720000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3419271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3419274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6118549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6118549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1854202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419274" y="1854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6118550" y="1854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20000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3419275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118550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463" y="-3007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446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206138" y="14924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78475" y="1126425"/>
            <a:ext cx="6852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3771963" y="-645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-12" y="2662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9758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4653875" y="1485275"/>
            <a:ext cx="3519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4653875" y="2897725"/>
            <a:ext cx="3519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>
            <p:ph idx="2" type="pic"/>
          </p:nvPr>
        </p:nvSpPr>
        <p:spPr>
          <a:xfrm flipH="1">
            <a:off x="970512" y="1012925"/>
            <a:ext cx="3117600" cy="311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8" name="Google Shape;108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37250" y="3166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8173463" y="3242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799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237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 rot="10800000">
            <a:off x="449100" y="-470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10800000">
            <a:off x="7662150" y="-250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4911372" y="2463900"/>
            <a:ext cx="30549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177697" y="2463900"/>
            <a:ext cx="30549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177698" y="1905000"/>
            <a:ext cx="305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11403" y="1905000"/>
            <a:ext cx="305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6975" y="-462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9960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735525" y="4450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4947753" y="1898050"/>
            <a:ext cx="30408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2" type="subTitle"/>
          </p:nvPr>
        </p:nvSpPr>
        <p:spPr>
          <a:xfrm>
            <a:off x="1155450" y="1898050"/>
            <a:ext cx="30408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-465850" y="3764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322550" y="1489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7480300" y="-9697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720059" y="173424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2" type="subTitle"/>
          </p:nvPr>
        </p:nvSpPr>
        <p:spPr>
          <a:xfrm>
            <a:off x="719992" y="284152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3" type="subTitle"/>
          </p:nvPr>
        </p:nvSpPr>
        <p:spPr>
          <a:xfrm>
            <a:off x="719925" y="394880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4" type="subTitle"/>
          </p:nvPr>
        </p:nvSpPr>
        <p:spPr>
          <a:xfrm>
            <a:off x="720059" y="1371125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720002" y="2478398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6" type="subTitle"/>
          </p:nvPr>
        </p:nvSpPr>
        <p:spPr>
          <a:xfrm>
            <a:off x="719925" y="3585672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10800000">
            <a:off x="-1187725" y="15845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 rot="10800000">
            <a:off x="3919650" y="-921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997825" y="37140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24250" y="2208525"/>
            <a:ext cx="35397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924250" y="1012925"/>
            <a:ext cx="1277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 flipH="1">
            <a:off x="5008825" y="1012925"/>
            <a:ext cx="3117600" cy="311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0" name="Google Shape;20;p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>
            <a:off x="-770650" y="-1437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53654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1253225" y="1685400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2" type="subTitle"/>
          </p:nvPr>
        </p:nvSpPr>
        <p:spPr>
          <a:xfrm>
            <a:off x="5079776" y="1685400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1253225" y="3345975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4" type="subTitle"/>
          </p:nvPr>
        </p:nvSpPr>
        <p:spPr>
          <a:xfrm>
            <a:off x="5079776" y="3345975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5" type="subTitle"/>
          </p:nvPr>
        </p:nvSpPr>
        <p:spPr>
          <a:xfrm>
            <a:off x="1253224" y="1315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6" type="subTitle"/>
          </p:nvPr>
        </p:nvSpPr>
        <p:spPr>
          <a:xfrm>
            <a:off x="1253224" y="2976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7" type="subTitle"/>
          </p:nvPr>
        </p:nvSpPr>
        <p:spPr>
          <a:xfrm>
            <a:off x="5079749" y="1315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8" type="subTitle"/>
          </p:nvPr>
        </p:nvSpPr>
        <p:spPr>
          <a:xfrm>
            <a:off x="5079749" y="2976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7200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2" type="subTitle"/>
          </p:nvPr>
        </p:nvSpPr>
        <p:spPr>
          <a:xfrm>
            <a:off x="34938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3" type="subTitle"/>
          </p:nvPr>
        </p:nvSpPr>
        <p:spPr>
          <a:xfrm>
            <a:off x="7200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4" type="subTitle"/>
          </p:nvPr>
        </p:nvSpPr>
        <p:spPr>
          <a:xfrm>
            <a:off x="34938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62676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2676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7" type="subTitle"/>
          </p:nvPr>
        </p:nvSpPr>
        <p:spPr>
          <a:xfrm>
            <a:off x="7200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8" type="subTitle"/>
          </p:nvPr>
        </p:nvSpPr>
        <p:spPr>
          <a:xfrm>
            <a:off x="34938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9" type="subTitle"/>
          </p:nvPr>
        </p:nvSpPr>
        <p:spPr>
          <a:xfrm>
            <a:off x="62676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3" type="subTitle"/>
          </p:nvPr>
        </p:nvSpPr>
        <p:spPr>
          <a:xfrm>
            <a:off x="7200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4" type="subTitle"/>
          </p:nvPr>
        </p:nvSpPr>
        <p:spPr>
          <a:xfrm>
            <a:off x="34938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5" type="subTitle"/>
          </p:nvPr>
        </p:nvSpPr>
        <p:spPr>
          <a:xfrm>
            <a:off x="62676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424000" y="12688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901000" y="3800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50" y="-9687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713225" y="618400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713225" y="1354366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2635800" y="1970661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2635800" y="2706632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558375" y="3322922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558375" y="4058898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0" y="2992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365125" y="-8091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075150" y="10918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772950" y="40049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8203800" y="20630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50" y="-12621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180950" y="10177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15200" y="-1120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200" y="3718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>
            <a:off x="1143738" y="-311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 amt="25000"/>
          </a:blip>
          <a:stretch>
            <a:fillRect/>
          </a:stretch>
        </p:blipFill>
        <p:spPr>
          <a:xfrm>
            <a:off x="-92800" y="2086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6">
            <a:alphaModFix amt="75000"/>
          </a:blip>
          <a:stretch>
            <a:fillRect/>
          </a:stretch>
        </p:blipFill>
        <p:spPr>
          <a:xfrm>
            <a:off x="7865813" y="3422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7556588" y="-6852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621513" y="4221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996650" y="695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055246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58315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75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67600" y="3122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746900" y="16651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575" y="-410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064775" y="1954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6862050" y="4101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820550"/>
            <a:ext cx="24297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136100" y="1329600"/>
            <a:ext cx="42948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859550" y="32295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2600588" y="-749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643500" y="3592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68500" y="1709850"/>
            <a:ext cx="56070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-81612" y="-916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19500" y="3592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92100" y="1662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953863" y="2703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2380650" y="1441675"/>
            <a:ext cx="43827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380650" y="2784625"/>
            <a:ext cx="4382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974988" y="1724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43600" y="20734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785088" y="2784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dvent Pro"/>
              <a:buNone/>
              <a:defRPr b="1" sz="30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ctrTitle"/>
          </p:nvPr>
        </p:nvSpPr>
        <p:spPr>
          <a:xfrm>
            <a:off x="675775" y="634575"/>
            <a:ext cx="69474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Natural Language Processing Project</a:t>
            </a:r>
            <a:endParaRPr sz="4300"/>
          </a:p>
        </p:txBody>
      </p:sp>
      <p:sp>
        <p:nvSpPr>
          <p:cNvPr id="241" name="Google Shape;241;p30"/>
          <p:cNvSpPr txBox="1"/>
          <p:nvPr>
            <p:ph idx="1" type="subTitle"/>
          </p:nvPr>
        </p:nvSpPr>
        <p:spPr>
          <a:xfrm>
            <a:off x="2739200" y="1974225"/>
            <a:ext cx="31806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Sentiment Analysis of Tweets Using NLP</a:t>
            </a:r>
            <a:endParaRPr sz="26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0" y="3093425"/>
            <a:ext cx="4072750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3425"/>
            <a:ext cx="3954449" cy="20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721775" y="1037100"/>
            <a:ext cx="75402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Actionable Insights: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Product Improvement: Areas where customers expressed dissatisfaction, suggesting potential improvements.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Marketing Strategy: Insights into how customers perceive marketing campaigns.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Customer Support: Identifying common customer concerns that can be addressed through better support.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Recommendations: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Tailoring advertising strategies based on sentiment analysis.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Enhancing product features that received positive feedback.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Addressing common issues to improve customer satisfaction.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1317400" y="861925"/>
            <a:ext cx="62226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End</a:t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Thank You!</a:t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720000" y="508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903975" y="2032175"/>
            <a:ext cx="6699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Role of social media in capturing user sentiments.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 of machine learning and NLP to categorize sentiments.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Objective: Analyze sentiments towards Apple and Google products from Twitter data.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68925" y="1093175"/>
            <a:ext cx="2172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Overview</a:t>
            </a:r>
            <a:endParaRPr b="1"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530400" y="1017725"/>
            <a:ext cx="51852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Objective: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Collect Twitter data related to Apple and Google product reviews.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Preprocess and perform sentiment analysis.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Derive insights to optimize product assortment and align with customer preferences.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600" y="1732100"/>
            <a:ext cx="3428400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2443700" y="539575"/>
            <a:ext cx="38139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Understanding</a:t>
            </a:r>
            <a:endParaRPr sz="3000"/>
          </a:p>
        </p:txBody>
      </p:sp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1272250" y="1348100"/>
            <a:ext cx="63378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Challenges: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Lack of systematic methods for sentiment analysis on platforms like Twitter.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Need for data-driven stocking decisions.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Project aims: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Enhance understanding of customer opinions to improve stocking decisions and customer satisfaction.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06925" y="-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920075" y="496000"/>
            <a:ext cx="4183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Business Understanding</a:t>
            </a:r>
            <a:endParaRPr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882950" y="1373475"/>
            <a:ext cx="70425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Business Problem: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Ensure a positive customer experience by accurately predicting sentiment.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Importance of correctly classifying sentiments to avoid misinterpreting customer feedback.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720000" y="42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847900" y="1163250"/>
            <a:ext cx="73017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 Cleaning: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Removing Duplicates: Ensuring each tweet is unique.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Handling Missing Values: Strategies for dealing with incomplete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Text Preprocessing: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Tokenization: Breaking down text into individual words or tokens.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Stop-word Removal: Eliminating common words that do not contribute to sentiment (e.g., "and," "the").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Lemmatization/Stemming: Reducing words to their base or root form.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 Transformation: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Converting text to lowercase.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Removing special characters and URLs.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/>
        </p:nvSpPr>
        <p:spPr>
          <a:xfrm>
            <a:off x="2403575" y="203225"/>
            <a:ext cx="3230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Sentiment Analysis</a:t>
            </a:r>
            <a:endParaRPr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25" y="848125"/>
            <a:ext cx="6698224" cy="39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756800" y="1065150"/>
            <a:ext cx="723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Model Training: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Splitting Data: Dividing data into training and test sets.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Feature Extraction: Converting text into numerical features using techniques like TF-IDF or word embeddings.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Training Process: Details on model training, including parameters and iterations.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… 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791850" y="1149225"/>
            <a:ext cx="71196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Evaluation Metrics: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Accuracy: Proportion of correctly classified tweets.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Precision, Recall, F1-Score: Metrics to evaluate the performance of the model in detail.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Confusion Matrix: Visual representation of the model's performance.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Cross-Validation: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K-Fold Cross-Validation: Ensuring the model's robustness by training and validating on different data splits.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Strategies for Marketing by Slidesgo">
  <a:themeElements>
    <a:clrScheme name="Simple Light">
      <a:dk1>
        <a:srgbClr val="CAFFFF"/>
      </a:dk1>
      <a:lt1>
        <a:srgbClr val="03193F"/>
      </a:lt1>
      <a:dk2>
        <a:srgbClr val="6096A2"/>
      </a:dk2>
      <a:lt2>
        <a:srgbClr val="77BCC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CA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