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4" r:id="rId2"/>
    <p:sldId id="256" r:id="rId3"/>
    <p:sldId id="258" r:id="rId4"/>
    <p:sldId id="260" r:id="rId5"/>
    <p:sldId id="259" r:id="rId6"/>
    <p:sldId id="279" r:id="rId7"/>
    <p:sldId id="262" r:id="rId8"/>
    <p:sldId id="280" r:id="rId9"/>
    <p:sldId id="263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65" r:id="rId21"/>
    <p:sldId id="276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4991" autoAdjust="0"/>
  </p:normalViewPr>
  <p:slideViewPr>
    <p:cSldViewPr snapToGrid="0">
      <p:cViewPr>
        <p:scale>
          <a:sx n="50" d="100"/>
          <a:sy n="50" d="100"/>
        </p:scale>
        <p:origin x="1416" y="-18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FF7B7-D182-49A6-9013-17E1A52FAA50}" type="datetimeFigureOut">
              <a:rPr lang="th-TH" smtClean="0"/>
              <a:t>26/01/63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188CB-147F-4EA3-A96D-B040A1F213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5249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ส่วนประกอบ</a:t>
            </a:r>
            <a:r>
              <a:rPr lang="th-TH" baseline="0" dirty="0" smtClean="0"/>
              <a:t> 5 ส่วนดังนี้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Header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Grid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Toolbox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Output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Debugger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188CB-147F-4EA3-A96D-B040A1F21361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3399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การใส่ข้อความ</a:t>
            </a:r>
          </a:p>
          <a:p>
            <a:r>
              <a:rPr lang="th-TH" dirty="0" smtClean="0"/>
              <a:t>ดับเบิ้ลคลิกสัญลักษณ์ที่ต้องการ</a:t>
            </a:r>
            <a:r>
              <a:rPr lang="th-TH" baseline="0" dirty="0" smtClean="0"/>
              <a:t> จากนั้นใส่ข้อความ </a:t>
            </a:r>
            <a:r>
              <a:rPr lang="en-US" baseline="0" dirty="0" smtClean="0"/>
              <a:t>(</a:t>
            </a:r>
            <a:r>
              <a:rPr lang="th-TH" baseline="0" dirty="0" smtClean="0"/>
              <a:t>เส้นขอบสัญลักษณ์จะเปลี่ยนเป็นเส้นประ</a:t>
            </a:r>
            <a:r>
              <a:rPr lang="en-US" baseline="0" dirty="0" smtClean="0"/>
              <a:t>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188CB-147F-4EA3-A96D-B040A1F21361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40184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ย่อขยาย</a:t>
            </a:r>
          </a:p>
          <a:p>
            <a:r>
              <a:rPr lang="th-TH" dirty="0" smtClean="0"/>
              <a:t>คลิกเลือกสัญลักษณ์ที่ต้องการ</a:t>
            </a:r>
            <a:r>
              <a:rPr lang="th-TH" baseline="0" dirty="0" smtClean="0"/>
              <a:t> และชี้เมาส์ไปที่จุดสำหรับย่อขยายด้านซ้ายและด้านขวา</a:t>
            </a:r>
            <a:endParaRPr lang="th-T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188CB-147F-4EA3-A96D-B040A1F21361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70166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เปลี่ยนสัญลักษณ์</a:t>
            </a:r>
          </a:p>
          <a:p>
            <a:r>
              <a:rPr lang="th-TH" dirty="0" smtClean="0"/>
              <a:t>คลิกเลือกสัญลักษณ์ที่ต้องการ</a:t>
            </a:r>
            <a:r>
              <a:rPr lang="th-TH" baseline="0" dirty="0" smtClean="0"/>
              <a:t> จะมีไอคอนสัญลักษณ์อื่น ๆ ให้คลิกเลือกเพื่อเปลี่ยนสัญลักษณ์ได้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188CB-147F-4EA3-A96D-B040A1F21361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7517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เชื่อมเส้นระหว่างสัญลักษณ์</a:t>
            </a:r>
          </a:p>
          <a:p>
            <a:r>
              <a:rPr lang="th-TH" dirty="0" smtClean="0"/>
              <a:t>ชี้เมาส์ไปที่สัญลักษณ์ต้นทางจะมีจุดเชื่อมแสดงแต่ละด้าน</a:t>
            </a:r>
            <a:r>
              <a:rPr lang="th-TH" baseline="0" dirty="0" smtClean="0"/>
              <a:t> ให้คลิกลากจากจุดที่ต้องการไปที่จุดเชื่อมสัญลักษณ์ปลายทาง </a:t>
            </a:r>
          </a:p>
          <a:p>
            <a:r>
              <a:rPr lang="en-US" baseline="0" dirty="0" smtClean="0"/>
              <a:t>(</a:t>
            </a:r>
            <a:r>
              <a:rPr lang="th-TH" baseline="0" dirty="0" smtClean="0"/>
              <a:t>หากต้องการเปลี่ยนเส้นทางหรือลากไปในจุดที่ไม่ต้องการ สามารถเลือกลากใหม่ได้ โดยไม่ต้องลบเส้นเก่าออก</a:t>
            </a:r>
            <a:r>
              <a:rPr lang="en-US" baseline="0" dirty="0" smtClean="0"/>
              <a:t>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188CB-147F-4EA3-A96D-B040A1F21361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2200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การลบ </a:t>
            </a:r>
          </a:p>
          <a:p>
            <a:r>
              <a:rPr lang="th-TH" dirty="0" smtClean="0"/>
              <a:t>เริ่มจากเลือกสัญลักษณ์ที่ต้องการ</a:t>
            </a:r>
            <a:r>
              <a:rPr lang="th-TH" baseline="0" dirty="0" smtClean="0"/>
              <a:t> ให้เกิดเส้นประ จากนั้นทำการลบโดย</a:t>
            </a:r>
            <a:endParaRPr lang="th-TH" dirty="0" smtClean="0"/>
          </a:p>
          <a:p>
            <a:r>
              <a:rPr lang="th-TH" dirty="0" smtClean="0"/>
              <a:t>การลบสัญลักษณ์มี</a:t>
            </a:r>
            <a:r>
              <a:rPr lang="th-TH" baseline="0" dirty="0" smtClean="0"/>
              <a:t> </a:t>
            </a:r>
            <a:r>
              <a:rPr lang="th-TH" dirty="0" smtClean="0"/>
              <a:t>2</a:t>
            </a:r>
            <a:r>
              <a:rPr lang="th-TH" baseline="0" dirty="0" smtClean="0"/>
              <a:t> วิธี</a:t>
            </a:r>
          </a:p>
          <a:p>
            <a:pPr marL="342900" indent="-342900">
              <a:buAutoNum type="arabicPeriod"/>
            </a:pPr>
            <a:r>
              <a:rPr lang="th-TH" baseline="0" dirty="0" smtClean="0"/>
              <a:t>ลบจากการคลิกที่ไอคอนถังขยะ</a:t>
            </a:r>
          </a:p>
          <a:p>
            <a:pPr marL="342900" indent="-342900">
              <a:buAutoNum type="arabicPeriod"/>
            </a:pPr>
            <a:r>
              <a:rPr lang="th-TH" baseline="0" dirty="0" smtClean="0"/>
              <a:t>ลบจากการกดปุ่ม </a:t>
            </a:r>
            <a:r>
              <a:rPr lang="en-US" baseline="0" dirty="0" smtClean="0"/>
              <a:t>Delete </a:t>
            </a:r>
            <a:r>
              <a:rPr lang="th-TH" baseline="0" dirty="0" smtClean="0"/>
              <a:t>ที่คีย์บอร์ด</a:t>
            </a:r>
          </a:p>
          <a:p>
            <a:pPr marL="0" indent="0">
              <a:buNone/>
            </a:pPr>
            <a:r>
              <a:rPr lang="th-TH" baseline="0" dirty="0" smtClean="0"/>
              <a:t>เมื่อสัญลักษณ์ที่ต้องการลบมีเส้นเชื่อมระหว่างสัญลักษณ์ เส้นจะถูกลบไปด้วย</a:t>
            </a:r>
            <a:endParaRPr lang="th-TH" dirty="0" smtClean="0"/>
          </a:p>
          <a:p>
            <a:r>
              <a:rPr lang="th-TH" dirty="0" smtClean="0"/>
              <a:t>การลบเส้น</a:t>
            </a:r>
          </a:p>
          <a:p>
            <a:pPr marL="0" indent="0">
              <a:buNone/>
            </a:pPr>
            <a:r>
              <a:rPr lang="th-TH" dirty="0" smtClean="0"/>
              <a:t>เริ่มจากเลือกเส้นที่ต้องการ</a:t>
            </a:r>
            <a:r>
              <a:rPr lang="th-TH" baseline="0" dirty="0" smtClean="0"/>
              <a:t> ให้เกิดเส้นประ จากนั้นทำการลบโดยกดปุ่ม </a:t>
            </a:r>
            <a:r>
              <a:rPr lang="en-US" baseline="0" dirty="0" smtClean="0"/>
              <a:t>Delete </a:t>
            </a:r>
            <a:r>
              <a:rPr lang="th-TH" baseline="0" dirty="0" smtClean="0"/>
              <a:t>ที่คีย์บอร์ด</a:t>
            </a:r>
            <a:endParaRPr lang="th-T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188CB-147F-4EA3-A96D-B040A1F21361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2676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การเชื่อมเส้นของสัญลักษณ์ตัดสินใจ</a:t>
            </a:r>
          </a:p>
          <a:p>
            <a:r>
              <a:rPr lang="th-TH" dirty="0" smtClean="0"/>
              <a:t>หากลากเส้นเชื่อมระหว่างสัญลักษณ์เส้นแรกจะเป็น</a:t>
            </a:r>
            <a:r>
              <a:rPr lang="th-TH" baseline="0" dirty="0" smtClean="0"/>
              <a:t> </a:t>
            </a:r>
            <a:r>
              <a:rPr lang="en-US" baseline="0" dirty="0" smtClean="0"/>
              <a:t>True </a:t>
            </a:r>
            <a:r>
              <a:rPr lang="th-TH" baseline="0" dirty="0" smtClean="0"/>
              <a:t>เสมอ และเส้นที่สองจะเป็น </a:t>
            </a:r>
            <a:r>
              <a:rPr lang="en-US" baseline="0" dirty="0" smtClean="0"/>
              <a:t>False</a:t>
            </a:r>
            <a:endParaRPr lang="th-T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188CB-147F-4EA3-A96D-B040A1F21361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5394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สลับเส้นเชื่อมของสัญลักษณ์ตัดสินใจ</a:t>
            </a:r>
          </a:p>
          <a:p>
            <a:r>
              <a:rPr lang="th-TH" dirty="0" smtClean="0"/>
              <a:t>คลิกเลือกสัญลักษณ์ตันสินใจ</a:t>
            </a:r>
            <a:r>
              <a:rPr lang="th-TH" baseline="0" dirty="0" smtClean="0"/>
              <a:t> ให้เกิดเส้นประแล้วคลิกที่ไอคอนสลับ จากนั้นเส้นระหว่าง </a:t>
            </a:r>
            <a:r>
              <a:rPr lang="en-US" baseline="0" dirty="0" smtClean="0"/>
              <a:t>True </a:t>
            </a:r>
            <a:r>
              <a:rPr lang="th-TH" baseline="0" dirty="0" smtClean="0"/>
              <a:t>กับ </a:t>
            </a:r>
            <a:r>
              <a:rPr lang="en-US" baseline="0" dirty="0" smtClean="0"/>
              <a:t>False </a:t>
            </a:r>
            <a:r>
              <a:rPr lang="th-TH" baseline="0" dirty="0" smtClean="0"/>
              <a:t>จะสลับฝั่งกัน 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188CB-147F-4EA3-A96D-B040A1F21361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6828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th-TH" dirty="0" smtClean="0"/>
          </a:p>
          <a:p>
            <a:r>
              <a:rPr lang="th-TH" dirty="0" smtClean="0"/>
              <a:t>สำหรับประกาศตัวแปร</a:t>
            </a:r>
          </a:p>
          <a:p>
            <a:r>
              <a:rPr lang="en-US" dirty="0" smtClean="0"/>
              <a:t>operand = </a:t>
            </a:r>
            <a:r>
              <a:rPr lang="th-TH" dirty="0" smtClean="0"/>
              <a:t>ตัวอักษรและตัวเลข เช่น </a:t>
            </a:r>
            <a:r>
              <a:rPr lang="en-US" dirty="0" err="1" smtClean="0"/>
              <a:t>i</a:t>
            </a:r>
            <a:r>
              <a:rPr lang="en-US" dirty="0" smtClean="0"/>
              <a:t> , num </a:t>
            </a:r>
            <a:r>
              <a:rPr lang="en-US" dirty="0" smtClean="0"/>
              <a:t>,</a:t>
            </a:r>
            <a:r>
              <a:rPr lang="th-TH" dirty="0" smtClean="0"/>
              <a:t> 10 </a:t>
            </a:r>
            <a:r>
              <a:rPr lang="th-TH" dirty="0" smtClean="0"/>
              <a:t>เป็นต้น</a:t>
            </a:r>
          </a:p>
          <a:p>
            <a:r>
              <a:rPr lang="en-US" dirty="0" smtClean="0"/>
              <a:t>operator = </a:t>
            </a:r>
            <a:r>
              <a:rPr lang="th-TH" dirty="0" smtClean="0"/>
              <a:t>เครื่องหมายต่าง ๆ เช่น + </a:t>
            </a:r>
            <a:r>
              <a:rPr lang="en-US" dirty="0" smtClean="0"/>
              <a:t>,</a:t>
            </a:r>
            <a:r>
              <a:rPr lang="th-TH" dirty="0" smtClean="0"/>
              <a:t>-</a:t>
            </a:r>
            <a:r>
              <a:rPr lang="en-US" dirty="0" smtClean="0"/>
              <a:t>,</a:t>
            </a:r>
            <a:r>
              <a:rPr lang="th-TH" dirty="0" smtClean="0"/>
              <a:t> *</a:t>
            </a:r>
            <a:r>
              <a:rPr lang="en-US" dirty="0" smtClean="0"/>
              <a:t>,</a:t>
            </a:r>
            <a:r>
              <a:rPr lang="th-TH" dirty="0" smtClean="0"/>
              <a:t> / </a:t>
            </a:r>
            <a:r>
              <a:rPr lang="en-US" dirty="0" smtClean="0"/>
              <a:t>, </a:t>
            </a:r>
            <a:r>
              <a:rPr lang="th-TH" dirty="0" smtClean="0"/>
              <a:t>() เป็นต้น</a:t>
            </a:r>
          </a:p>
          <a:p>
            <a:r>
              <a:rPr lang="th-TH" dirty="0" smtClean="0"/>
              <a:t>โดยรูปแบบ</a:t>
            </a:r>
            <a:r>
              <a:rPr lang="th-TH" baseline="0" dirty="0" smtClean="0"/>
              <a:t> </a:t>
            </a:r>
          </a:p>
          <a:p>
            <a:r>
              <a:rPr lang="th-TH" baseline="0" dirty="0" smtClean="0"/>
              <a:t>	</a:t>
            </a:r>
            <a:r>
              <a:rPr lang="en-US" baseline="0" dirty="0" smtClean="0"/>
              <a:t>operand + operator + operand </a:t>
            </a:r>
          </a:p>
          <a:p>
            <a:r>
              <a:rPr lang="th-TH" baseline="0" dirty="0" smtClean="0"/>
              <a:t>มีหลักเกณฑ์การตั้งชื่อคือ ขึ้นต้นด้วย </a:t>
            </a:r>
            <a:r>
              <a:rPr lang="en-US" baseline="0" dirty="0" smtClean="0"/>
              <a:t>a-z </a:t>
            </a:r>
            <a:r>
              <a:rPr lang="en-US" baseline="0" dirty="0" err="1" smtClean="0"/>
              <a:t>A-Z</a:t>
            </a:r>
            <a:r>
              <a:rPr lang="en-US" baseline="0" dirty="0" smtClean="0"/>
              <a:t> $ _ </a:t>
            </a:r>
            <a:r>
              <a:rPr lang="th-TH" baseline="0" dirty="0" smtClean="0"/>
              <a:t>ตามด้วย </a:t>
            </a:r>
            <a:r>
              <a:rPr lang="en-US" baseline="0" dirty="0" smtClean="0"/>
              <a:t>a-z </a:t>
            </a:r>
            <a:r>
              <a:rPr lang="en-US" baseline="0" dirty="0" err="1" smtClean="0"/>
              <a:t>A-Z</a:t>
            </a:r>
            <a:r>
              <a:rPr lang="en-US" baseline="0" dirty="0" smtClean="0"/>
              <a:t> $ _ 0-9</a:t>
            </a:r>
          </a:p>
          <a:p>
            <a:endParaRPr lang="th-TH" baseline="0" dirty="0" smtClean="0"/>
          </a:p>
          <a:p>
            <a:r>
              <a:rPr lang="th-TH" baseline="0" dirty="0" smtClean="0"/>
              <a:t>ประกาศได้ 3 ชนิดได้แก่</a:t>
            </a:r>
          </a:p>
          <a:p>
            <a:r>
              <a:rPr lang="th-TH" baseline="0" dirty="0" smtClean="0"/>
              <a:t>ตัวเลข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th-TH" baseline="0" dirty="0" smtClean="0"/>
              <a:t>หรือ </a:t>
            </a:r>
            <a:r>
              <a:rPr lang="en-US" baseline="0" dirty="0" smtClean="0"/>
              <a:t>Double</a:t>
            </a:r>
          </a:p>
          <a:p>
            <a:r>
              <a:rPr lang="th-TH" baseline="0" dirty="0" smtClean="0"/>
              <a:t>ตัวอักษร</a:t>
            </a:r>
            <a:r>
              <a:rPr lang="en-US" baseline="0" dirty="0" smtClean="0"/>
              <a:t>String </a:t>
            </a:r>
            <a:r>
              <a:rPr lang="th-TH" baseline="0" dirty="0" smtClean="0"/>
              <a:t>จะใส่ </a:t>
            </a:r>
            <a:r>
              <a:rPr lang="en-US" baseline="0" dirty="0" smtClean="0"/>
              <a:t>“” </a:t>
            </a:r>
            <a:r>
              <a:rPr lang="th-TH" baseline="0" dirty="0" smtClean="0"/>
              <a:t>หรือ </a:t>
            </a:r>
            <a:r>
              <a:rPr lang="en-US" baseline="0" dirty="0" smtClean="0"/>
              <a:t>‘’ </a:t>
            </a:r>
            <a:r>
              <a:rPr lang="th-TH" baseline="0" dirty="0" smtClean="0"/>
              <a:t>ก็ได้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188CB-147F-4EA3-A96D-B040A1F21361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4684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th-TH" dirty="0" smtClean="0"/>
          </a:p>
          <a:p>
            <a:r>
              <a:rPr lang="th-TH" dirty="0" smtClean="0"/>
              <a:t>สำหรับประมวลผล</a:t>
            </a:r>
          </a:p>
          <a:p>
            <a:r>
              <a:rPr lang="th-TH" dirty="0" smtClean="0"/>
              <a:t>โดยรูปแบบ</a:t>
            </a:r>
            <a:r>
              <a:rPr lang="th-TH" baseline="0" dirty="0" smtClean="0"/>
              <a:t> </a:t>
            </a:r>
          </a:p>
          <a:p>
            <a:r>
              <a:rPr lang="th-TH" baseline="0" dirty="0" smtClean="0"/>
              <a:t>	</a:t>
            </a:r>
            <a:r>
              <a:rPr lang="en-US" baseline="0" dirty="0" smtClean="0"/>
              <a:t>operand + operator + operand ……+operand</a:t>
            </a:r>
          </a:p>
          <a:p>
            <a:endParaRPr lang="en-US" baseline="0" dirty="0" smtClean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188CB-147F-4EA3-A96D-B040A1F21361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531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188CB-147F-4EA3-A96D-B040A1F21361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19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th-TH" dirty="0" smtClean="0"/>
          </a:p>
          <a:p>
            <a:r>
              <a:rPr lang="en-US" dirty="0" smtClean="0"/>
              <a:t>-File</a:t>
            </a:r>
            <a:r>
              <a:rPr lang="en-US" baseline="0" dirty="0" smtClean="0"/>
              <a:t> </a:t>
            </a:r>
            <a:r>
              <a:rPr lang="th-TH" baseline="0" dirty="0" smtClean="0"/>
              <a:t>สำหรับจัดการไฟล์งาน</a:t>
            </a:r>
          </a:p>
          <a:p>
            <a:r>
              <a:rPr lang="en-US" baseline="0" dirty="0" smtClean="0"/>
              <a:t>Save </a:t>
            </a:r>
            <a:r>
              <a:rPr lang="th-TH" baseline="0" dirty="0" smtClean="0"/>
              <a:t>สำหรับบันทึกงานหน้าปัจจุบันที่เปิดอยู่</a:t>
            </a:r>
          </a:p>
          <a:p>
            <a:r>
              <a:rPr lang="en-US" baseline="0" dirty="0" smtClean="0"/>
              <a:t>Save ALL </a:t>
            </a:r>
            <a:r>
              <a:rPr lang="th-TH" baseline="0" dirty="0" smtClean="0"/>
              <a:t>สำหรับบันทึกงานทุกหน้าที่มีทั้งหมด</a:t>
            </a:r>
          </a:p>
          <a:p>
            <a:r>
              <a:rPr lang="en-US" baseline="0" dirty="0" smtClean="0"/>
              <a:t>Open </a:t>
            </a:r>
            <a:r>
              <a:rPr lang="th-TH" baseline="0" dirty="0" smtClean="0"/>
              <a:t>สำหรับเปิดไฟล์งานที่ได้ออกแบบไว้แล้ว นามสกุล .</a:t>
            </a:r>
            <a:r>
              <a:rPr lang="en-US" baseline="0" dirty="0" err="1" smtClean="0"/>
              <a:t>fdc</a:t>
            </a:r>
            <a:endParaRPr lang="en-US" baseline="0" dirty="0" smtClean="0"/>
          </a:p>
          <a:p>
            <a:pPr marL="285750" indent="-285750">
              <a:buFontTx/>
              <a:buChar char="-"/>
            </a:pPr>
            <a:r>
              <a:rPr lang="en-US" baseline="0" dirty="0" smtClean="0"/>
              <a:t>Theme </a:t>
            </a:r>
            <a:endParaRPr lang="th-TH" baseline="0" dirty="0" smtClean="0"/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Credit 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Help </a:t>
            </a:r>
            <a:r>
              <a:rPr lang="th-TH" baseline="0" dirty="0" smtClean="0"/>
              <a:t>สำหรับแสดงคู่มือการใช้งานเบื้องต้น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188CB-147F-4EA3-A96D-B040A1F21361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116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ปุ่ม</a:t>
            </a:r>
            <a:r>
              <a:rPr lang="th-TH" baseline="0" dirty="0" smtClean="0"/>
              <a:t> </a:t>
            </a:r>
          </a:p>
          <a:p>
            <a:r>
              <a:rPr lang="th-TH" baseline="0" dirty="0" smtClean="0"/>
              <a:t>-</a:t>
            </a:r>
            <a:r>
              <a:rPr lang="en-US" baseline="0" dirty="0" smtClean="0"/>
              <a:t>Run </a:t>
            </a:r>
            <a:r>
              <a:rPr lang="th-TH" baseline="0" dirty="0" smtClean="0"/>
              <a:t>สำหรับคอมไพล์โปรแกรมเมื่อออกแบบผังงานเสร็จแล้ว </a:t>
            </a:r>
            <a:r>
              <a:rPr lang="en-US" baseline="0" dirty="0" smtClean="0"/>
              <a:t>(</a:t>
            </a:r>
            <a:r>
              <a:rPr lang="th-TH" baseline="0" dirty="0" smtClean="0"/>
              <a:t>หากจะคอมไพล์เบื้องต้นผ่านจำเป็นต้องมี </a:t>
            </a:r>
            <a:r>
              <a:rPr lang="en-US" baseline="0" dirty="0" smtClean="0"/>
              <a:t>Start </a:t>
            </a:r>
            <a:r>
              <a:rPr lang="th-TH" baseline="0" dirty="0" smtClean="0"/>
              <a:t>และ </a:t>
            </a:r>
            <a:r>
              <a:rPr lang="en-US" baseline="0" dirty="0" smtClean="0"/>
              <a:t>End</a:t>
            </a:r>
            <a:r>
              <a:rPr lang="en-US" baseline="0" dirty="0" smtClean="0"/>
              <a:t>)</a:t>
            </a:r>
          </a:p>
          <a:p>
            <a:r>
              <a:rPr lang="th-TH" dirty="0" smtClean="0"/>
              <a:t>ปุ่ม</a:t>
            </a:r>
            <a:r>
              <a:rPr lang="th-TH" baseline="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Debug </a:t>
            </a:r>
            <a:r>
              <a:rPr lang="th-TH" baseline="0" dirty="0" smtClean="0"/>
              <a:t>เมื่อคอมไพล์ผ่านแล้ว สามารถเลือกปุ่มนี้ สำหรับแสดงขั้นตอนการทำงานของผังงานได้</a:t>
            </a:r>
          </a:p>
          <a:p>
            <a:pPr marL="0" indent="0">
              <a:buFontTx/>
              <a:buNone/>
            </a:pPr>
            <a:r>
              <a:rPr lang="th-TH" baseline="0" dirty="0" smtClean="0"/>
              <a:t>- </a:t>
            </a:r>
            <a:r>
              <a:rPr lang="en-US" baseline="0" dirty="0" smtClean="0"/>
              <a:t>Pseudocode </a:t>
            </a:r>
            <a:r>
              <a:rPr lang="th-TH" baseline="0" dirty="0" smtClean="0"/>
              <a:t>สำหรับดูรหัสเทียมของผังงานที่ออกแบบไว้</a:t>
            </a:r>
            <a:endParaRPr lang="th-TH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188CB-147F-4EA3-A96D-B040A1F21361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543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โดยเมื่อ </a:t>
            </a:r>
            <a:r>
              <a:rPr lang="en-US" baseline="0" dirty="0" smtClean="0"/>
              <a:t>Debug </a:t>
            </a:r>
            <a:r>
              <a:rPr lang="th-TH" baseline="0" dirty="0" smtClean="0"/>
              <a:t>แล้วจะปรากฏปุ่มเพิ่มสำหรับการทำงานดังนี้</a:t>
            </a:r>
          </a:p>
          <a:p>
            <a:r>
              <a:rPr lang="en-US" baseline="0" dirty="0" smtClean="0"/>
              <a:t>Stop </a:t>
            </a:r>
            <a:r>
              <a:rPr lang="th-TH" baseline="0" dirty="0" smtClean="0"/>
              <a:t>สำหรับหยุด</a:t>
            </a:r>
            <a:endParaRPr lang="en-US" baseline="0" dirty="0" smtClean="0"/>
          </a:p>
          <a:p>
            <a:r>
              <a:rPr lang="en-US" baseline="0" dirty="0" smtClean="0"/>
              <a:t>Next  </a:t>
            </a:r>
            <a:r>
              <a:rPr lang="th-TH" baseline="0" dirty="0" smtClean="0"/>
              <a:t>สำหรับไปขั้นตอนการทำงานถัดไป โดยจะแสดงในส่วน </a:t>
            </a:r>
            <a:r>
              <a:rPr lang="en-US" baseline="0" dirty="0" smtClean="0"/>
              <a:t>Debugger </a:t>
            </a:r>
            <a:r>
              <a:rPr lang="th-TH" baseline="0" dirty="0" smtClean="0"/>
              <a:t>ทีละบรรทัด </a:t>
            </a:r>
            <a:endParaRPr lang="en-US" baseline="0" dirty="0" smtClean="0"/>
          </a:p>
          <a:p>
            <a:r>
              <a:rPr lang="en-US" baseline="0" dirty="0" smtClean="0"/>
              <a:t>Refresh </a:t>
            </a:r>
            <a:r>
              <a:rPr lang="th-TH" baseline="0" dirty="0" smtClean="0"/>
              <a:t>สำหรับเริ่มต้นการตรวจสอบใหม่ตั้งแต่ </a:t>
            </a:r>
            <a:r>
              <a:rPr lang="en-US" baseline="0" dirty="0" smtClean="0"/>
              <a:t>Start</a:t>
            </a:r>
          </a:p>
          <a:p>
            <a:r>
              <a:rPr lang="en-US" baseline="0" dirty="0" smtClean="0"/>
              <a:t>Skip </a:t>
            </a:r>
            <a:r>
              <a:rPr lang="th-TH" baseline="0" dirty="0" smtClean="0"/>
              <a:t>สำหรับกดข้ามหรือต้องการออกจากการทำซ้ำ เมื่อกำลังอยู่ในขั้นตอนการทำงานแบบทำซ้ำ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188CB-147F-4EA3-A96D-B040A1F21361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4858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r>
              <a:rPr lang="en-US" baseline="0" dirty="0" smtClean="0"/>
              <a:t> </a:t>
            </a:r>
            <a:r>
              <a:rPr lang="th-TH" baseline="0" dirty="0" smtClean="0"/>
              <a:t>เป็นพื้นที่สำหรับออกแบบผังงาน สำหรับวางสัญลักษณ์และเชื่อมสัญลักษณ์ โดยมีส่วนหัวมีชื่องานหน้าปัจจุบันที่เปิดอยู่ หรือมีหน้าอื่น ๆ โดยสามารถแก้ไขชื่องาน หรือเพิ่มหน้าได้ จากการกดไอคอนบวกหรือเพิ่ม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188CB-147F-4EA3-A96D-B040A1F21361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3914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ToolBox</a:t>
            </a:r>
            <a:endParaRPr lang="en-US" dirty="0" smtClean="0"/>
          </a:p>
          <a:p>
            <a:r>
              <a:rPr lang="th-TH" dirty="0" smtClean="0"/>
              <a:t>ประกอบด้วยสัญลักษณ์ดังนี้</a:t>
            </a:r>
          </a:p>
          <a:p>
            <a:r>
              <a:rPr lang="en-US" dirty="0" smtClean="0"/>
              <a:t>End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Process</a:t>
            </a:r>
          </a:p>
          <a:p>
            <a:r>
              <a:rPr lang="en-US" baseline="0" dirty="0" smtClean="0"/>
              <a:t>Input</a:t>
            </a:r>
          </a:p>
          <a:p>
            <a:r>
              <a:rPr lang="en-US" baseline="0" dirty="0" err="1" smtClean="0"/>
              <a:t>Discion</a:t>
            </a:r>
            <a:endParaRPr lang="en-US" baseline="0" dirty="0" smtClean="0"/>
          </a:p>
          <a:p>
            <a:r>
              <a:rPr lang="en-US" dirty="0" smtClean="0"/>
              <a:t>Display</a:t>
            </a:r>
          </a:p>
          <a:p>
            <a:endParaRPr lang="en-US" dirty="0" smtClean="0"/>
          </a:p>
          <a:p>
            <a:r>
              <a:rPr lang="en-US" dirty="0" smtClean="0"/>
              <a:t>Output </a:t>
            </a:r>
          </a:p>
          <a:p>
            <a:r>
              <a:rPr lang="th-TH" dirty="0" smtClean="0"/>
              <a:t>สำหรับแสดงผลลัพธ์สุดท้าย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188CB-147F-4EA3-A96D-B040A1F21361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696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Debugger </a:t>
            </a:r>
            <a:endParaRPr lang="th-TH" dirty="0" smtClean="0"/>
          </a:p>
          <a:p>
            <a:pPr marL="0" indent="0">
              <a:buFontTx/>
              <a:buNone/>
            </a:pPr>
            <a:r>
              <a:rPr lang="th-TH" baseline="0" dirty="0" smtClean="0"/>
              <a:t>โดยเมื่อกดจะแสดงที่ส่วน </a:t>
            </a:r>
            <a:r>
              <a:rPr lang="en-US" baseline="0" dirty="0" smtClean="0"/>
              <a:t>Debugger </a:t>
            </a:r>
            <a:r>
              <a:rPr lang="th-TH" baseline="0" dirty="0" smtClean="0"/>
              <a:t>โดยประกอบด้วย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Action </a:t>
            </a:r>
            <a:r>
              <a:rPr lang="th-TH" baseline="0" dirty="0" smtClean="0"/>
              <a:t>จะแสดงประเภทของสัญลักษณ์ผังงาน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Variable </a:t>
            </a:r>
            <a:r>
              <a:rPr lang="th-TH" baseline="0" dirty="0" smtClean="0"/>
              <a:t>จะแสดงชื่อตัวแปรที่ประกาศไว้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Value </a:t>
            </a:r>
            <a:r>
              <a:rPr lang="th-TH" baseline="0" dirty="0" smtClean="0"/>
              <a:t>จะแสดงค่าของตัวแปรที่ประกาศไว้ ณ ขณะนั้น</a:t>
            </a:r>
            <a:endParaRPr lang="en-US" baseline="0" dirty="0" smtClean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188CB-147F-4EA3-A96D-B040A1F21361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9086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เพิ่มสัญลักษณ์</a:t>
            </a:r>
          </a:p>
          <a:p>
            <a:pPr marL="342900" indent="-342900">
              <a:buAutoNum type="arabicPeriod"/>
            </a:pPr>
            <a:r>
              <a:rPr lang="th-TH" baseline="0" dirty="0" smtClean="0"/>
              <a:t>ลาก-วาง</a:t>
            </a:r>
          </a:p>
          <a:p>
            <a:pPr marL="342900" indent="-342900">
              <a:buAutoNum type="arabicPeriod"/>
            </a:pPr>
            <a:r>
              <a:rPr lang="th-TH" baseline="0" dirty="0" smtClean="0"/>
              <a:t>เพิ่มจากลูกศรสัญลักษณ์ก่อนหน้า โดยกำหนดสัญลักษณ์เริ่มต้นคือสัญลักษณ์ประมวลผล </a:t>
            </a:r>
            <a:r>
              <a:rPr lang="en-US" baseline="0" dirty="0" smtClean="0"/>
              <a:t>(Process)</a:t>
            </a:r>
            <a:endParaRPr lang="th-TH" baseline="0" dirty="0" smtClean="0"/>
          </a:p>
          <a:p>
            <a:pPr marL="342900" indent="-342900">
              <a:buAutoNum type="arabicPeriod"/>
            </a:pPr>
            <a:endParaRPr lang="th-TH" baseline="0" dirty="0" smtClean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188CB-147F-4EA3-A96D-B040A1F21361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6385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เพิ่มสัญลักษณ์</a:t>
            </a:r>
          </a:p>
          <a:p>
            <a:pPr marL="342900" indent="-342900">
              <a:buAutoNum type="arabicPeriod"/>
            </a:pPr>
            <a:r>
              <a:rPr lang="th-TH" baseline="0" dirty="0" smtClean="0"/>
              <a:t>ลาก-วาง</a:t>
            </a:r>
          </a:p>
          <a:p>
            <a:pPr marL="342900" indent="-342900">
              <a:buAutoNum type="arabicPeriod"/>
            </a:pPr>
            <a:r>
              <a:rPr lang="th-TH" baseline="0" dirty="0" smtClean="0"/>
              <a:t>เพิ่มจากลูกศรสัญลักษณ์ก่อนหน้า โดยกำหนดสัญลักษณ์เริ่มต้นคือสัญลักษณ์ประมวลผล </a:t>
            </a:r>
            <a:r>
              <a:rPr lang="en-US" baseline="0" dirty="0" smtClean="0"/>
              <a:t>(Process)</a:t>
            </a:r>
            <a:endParaRPr lang="th-TH" baseline="0" dirty="0" smtClean="0"/>
          </a:p>
          <a:p>
            <a:pPr marL="342900" indent="-342900">
              <a:buAutoNum type="arabicPeriod"/>
            </a:pPr>
            <a:endParaRPr lang="th-TH" baseline="0" dirty="0" smtClean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188CB-147F-4EA3-A96D-B040A1F21361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2000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B0B3-AEB3-437E-9013-62CE808F8429}" type="datetimeFigureOut">
              <a:rPr lang="th-TH" smtClean="0"/>
              <a:t>26/01/63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861B-8351-40EC-8231-6132DB4D5D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8358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B0B3-AEB3-437E-9013-62CE808F8429}" type="datetimeFigureOut">
              <a:rPr lang="th-TH" smtClean="0"/>
              <a:t>26/01/63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861B-8351-40EC-8231-6132DB4D5D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988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B0B3-AEB3-437E-9013-62CE808F8429}" type="datetimeFigureOut">
              <a:rPr lang="th-TH" smtClean="0"/>
              <a:t>26/01/63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861B-8351-40EC-8231-6132DB4D5D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772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B0B3-AEB3-437E-9013-62CE808F8429}" type="datetimeFigureOut">
              <a:rPr lang="th-TH" smtClean="0"/>
              <a:t>26/01/63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861B-8351-40EC-8231-6132DB4D5D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8150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B0B3-AEB3-437E-9013-62CE808F8429}" type="datetimeFigureOut">
              <a:rPr lang="th-TH" smtClean="0"/>
              <a:t>26/01/63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861B-8351-40EC-8231-6132DB4D5D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6597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B0B3-AEB3-437E-9013-62CE808F8429}" type="datetimeFigureOut">
              <a:rPr lang="th-TH" smtClean="0"/>
              <a:t>26/01/63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861B-8351-40EC-8231-6132DB4D5D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459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B0B3-AEB3-437E-9013-62CE808F8429}" type="datetimeFigureOut">
              <a:rPr lang="th-TH" smtClean="0"/>
              <a:t>26/01/63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861B-8351-40EC-8231-6132DB4D5D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501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B0B3-AEB3-437E-9013-62CE808F8429}" type="datetimeFigureOut">
              <a:rPr lang="th-TH" smtClean="0"/>
              <a:t>26/01/63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861B-8351-40EC-8231-6132DB4D5D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566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B0B3-AEB3-437E-9013-62CE808F8429}" type="datetimeFigureOut">
              <a:rPr lang="th-TH" smtClean="0"/>
              <a:t>26/01/63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861B-8351-40EC-8231-6132DB4D5D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790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B0B3-AEB3-437E-9013-62CE808F8429}" type="datetimeFigureOut">
              <a:rPr lang="th-TH" smtClean="0"/>
              <a:t>26/01/63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861B-8351-40EC-8231-6132DB4D5D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359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B0B3-AEB3-437E-9013-62CE808F8429}" type="datetimeFigureOut">
              <a:rPr lang="th-TH" smtClean="0"/>
              <a:t>26/01/63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861B-8351-40EC-8231-6132DB4D5D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390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B0B3-AEB3-437E-9013-62CE808F8429}" type="datetimeFigureOut">
              <a:rPr lang="th-TH" smtClean="0"/>
              <a:t>26/01/63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C861B-8351-40EC-8231-6132DB4D5D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605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JPG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0686" y="2278743"/>
            <a:ext cx="2154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</a:t>
            </a:r>
            <a:endParaRPr lang="th-T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53" y="3196856"/>
            <a:ext cx="11401425" cy="2590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55290" y="5087963"/>
            <a:ext cx="112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rgbClr val="FF0000"/>
                </a:solidFill>
              </a:rPr>
              <a:t>ชื่อรูปที่ใช้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417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 flipH="1">
            <a:off x="5340983" y="5507265"/>
            <a:ext cx="95848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1</a:t>
            </a:r>
            <a:endParaRPr lang="th-TH" dirty="0"/>
          </a:p>
        </p:txBody>
      </p:sp>
      <p:grpSp>
        <p:nvGrpSpPr>
          <p:cNvPr id="4" name="Group 3"/>
          <p:cNvGrpSpPr/>
          <p:nvPr/>
        </p:nvGrpSpPr>
        <p:grpSpPr>
          <a:xfrm>
            <a:off x="1314451" y="1758948"/>
            <a:ext cx="9692782" cy="2880000"/>
            <a:chOff x="1214711" y="2082798"/>
            <a:chExt cx="9411521" cy="265391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19" t="15130" r="36482" b="35935"/>
            <a:stretch/>
          </p:blipFill>
          <p:spPr>
            <a:xfrm>
              <a:off x="1214711" y="2082798"/>
              <a:ext cx="3933670" cy="265391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618" t="14669" r="39106" b="44531"/>
            <a:stretch/>
          </p:blipFill>
          <p:spPr>
            <a:xfrm>
              <a:off x="6492071" y="2107098"/>
              <a:ext cx="4134161" cy="2605318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5204875" y="3115457"/>
              <a:ext cx="1230702" cy="540000"/>
            </a:xfrm>
            <a:prstGeom prst="rightArrow">
              <a:avLst>
                <a:gd name="adj1" fmla="val 37250"/>
                <a:gd name="adj2" fmla="val 5637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221198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flipH="1">
            <a:off x="5340984" y="5678715"/>
            <a:ext cx="95848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2</a:t>
            </a:r>
            <a:endParaRPr lang="th-TH" dirty="0"/>
          </a:p>
        </p:txBody>
      </p:sp>
      <p:grpSp>
        <p:nvGrpSpPr>
          <p:cNvPr id="2" name="Group 1"/>
          <p:cNvGrpSpPr/>
          <p:nvPr/>
        </p:nvGrpSpPr>
        <p:grpSpPr>
          <a:xfrm>
            <a:off x="1022344" y="2347591"/>
            <a:ext cx="10254313" cy="2247900"/>
            <a:chOff x="1098544" y="2271391"/>
            <a:chExt cx="10254313" cy="22479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7057" y="2271391"/>
              <a:ext cx="4495800" cy="22479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672" t="14686" r="39112" b="52685"/>
            <a:stretch/>
          </p:blipFill>
          <p:spPr>
            <a:xfrm>
              <a:off x="1098544" y="2297130"/>
              <a:ext cx="4318640" cy="2196422"/>
            </a:xfrm>
            <a:prstGeom prst="rect">
              <a:avLst/>
            </a:prstGeom>
          </p:spPr>
        </p:pic>
        <p:sp>
          <p:nvSpPr>
            <p:cNvPr id="5" name="Right Arrow 4"/>
            <p:cNvSpPr/>
            <p:nvPr/>
          </p:nvSpPr>
          <p:spPr>
            <a:xfrm>
              <a:off x="5503380" y="3102340"/>
              <a:ext cx="1267481" cy="586002"/>
            </a:xfrm>
            <a:prstGeom prst="rightArrow">
              <a:avLst>
                <a:gd name="adj1" fmla="val 37250"/>
                <a:gd name="adj2" fmla="val 5637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1277435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31689" y="2278742"/>
            <a:ext cx="10263576" cy="2830217"/>
            <a:chOff x="831689" y="2278742"/>
            <a:chExt cx="10263576" cy="283021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l="35670" t="22089" r="36393" b="47483"/>
            <a:stretch/>
          </p:blipFill>
          <p:spPr>
            <a:xfrm>
              <a:off x="6473372" y="2278742"/>
              <a:ext cx="4621893" cy="283021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l="38588" t="22181" r="36403" b="47981"/>
            <a:stretch/>
          </p:blipFill>
          <p:spPr>
            <a:xfrm>
              <a:off x="831689" y="2278742"/>
              <a:ext cx="4219280" cy="2830217"/>
            </a:xfrm>
            <a:prstGeom prst="rect">
              <a:avLst/>
            </a:prstGeom>
          </p:spPr>
        </p:pic>
        <p:sp>
          <p:nvSpPr>
            <p:cNvPr id="4" name="Right Arrow 3"/>
            <p:cNvSpPr/>
            <p:nvPr/>
          </p:nvSpPr>
          <p:spPr>
            <a:xfrm>
              <a:off x="5128430" y="3400849"/>
              <a:ext cx="1267481" cy="586002"/>
            </a:xfrm>
            <a:prstGeom prst="rightArrow">
              <a:avLst>
                <a:gd name="adj1" fmla="val 37250"/>
                <a:gd name="adj2" fmla="val 5637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164743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80780" y="2554490"/>
            <a:ext cx="11097601" cy="2278720"/>
            <a:chOff x="580780" y="2554490"/>
            <a:chExt cx="11097601" cy="227872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l="1" r="429" b="1348"/>
            <a:stretch/>
          </p:blipFill>
          <p:spPr>
            <a:xfrm>
              <a:off x="580780" y="2591346"/>
              <a:ext cx="4795300" cy="220500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r="737" b="2381"/>
            <a:stretch/>
          </p:blipFill>
          <p:spPr>
            <a:xfrm>
              <a:off x="6788881" y="2554490"/>
              <a:ext cx="4889500" cy="2278720"/>
            </a:xfrm>
            <a:prstGeom prst="rect">
              <a:avLst/>
            </a:prstGeom>
          </p:spPr>
        </p:pic>
        <p:sp>
          <p:nvSpPr>
            <p:cNvPr id="4" name="Right Arrow 3"/>
            <p:cNvSpPr/>
            <p:nvPr/>
          </p:nvSpPr>
          <p:spPr>
            <a:xfrm>
              <a:off x="5448740" y="3400849"/>
              <a:ext cx="1267481" cy="586002"/>
            </a:xfrm>
            <a:prstGeom prst="rightArrow">
              <a:avLst>
                <a:gd name="adj1" fmla="val 37250"/>
                <a:gd name="adj2" fmla="val 5637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266176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39621" y="2626045"/>
            <a:ext cx="10847958" cy="2593655"/>
            <a:chOff x="439621" y="2626045"/>
            <a:chExt cx="10847958" cy="259365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1" r="914"/>
            <a:stretch/>
          </p:blipFill>
          <p:spPr>
            <a:xfrm>
              <a:off x="7013122" y="2626045"/>
              <a:ext cx="4274457" cy="2593655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439621" y="2626045"/>
              <a:ext cx="6494681" cy="2581036"/>
              <a:chOff x="439621" y="2626045"/>
              <a:chExt cx="6494681" cy="2581036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r="535" b="1768"/>
              <a:stretch/>
            </p:blipFill>
            <p:spPr>
              <a:xfrm>
                <a:off x="439621" y="2626045"/>
                <a:ext cx="5148380" cy="2581036"/>
              </a:xfrm>
              <a:prstGeom prst="rect">
                <a:avLst/>
              </a:prstGeom>
            </p:spPr>
          </p:pic>
          <p:sp>
            <p:nvSpPr>
              <p:cNvPr id="4" name="Right Arrow 3"/>
              <p:cNvSpPr/>
              <p:nvPr/>
            </p:nvSpPr>
            <p:spPr>
              <a:xfrm>
                <a:off x="5666821" y="3623562"/>
                <a:ext cx="1267481" cy="586002"/>
              </a:xfrm>
              <a:prstGeom prst="rightArrow">
                <a:avLst>
                  <a:gd name="adj1" fmla="val 37250"/>
                  <a:gd name="adj2" fmla="val 5637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665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2648" y="2129898"/>
            <a:ext cx="11268001" cy="2989943"/>
            <a:chOff x="203098" y="2110848"/>
            <a:chExt cx="11268001" cy="298994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l="35877" t="22420" r="36409" b="47801"/>
            <a:stretch/>
          </p:blipFill>
          <p:spPr>
            <a:xfrm>
              <a:off x="6521727" y="2110848"/>
              <a:ext cx="4949372" cy="298994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7" b="970"/>
            <a:stretch/>
          </p:blipFill>
          <p:spPr>
            <a:xfrm>
              <a:off x="203098" y="2139877"/>
              <a:ext cx="4925332" cy="2960914"/>
            </a:xfrm>
            <a:prstGeom prst="rect">
              <a:avLst/>
            </a:prstGeom>
          </p:spPr>
        </p:pic>
        <p:sp>
          <p:nvSpPr>
            <p:cNvPr id="4" name="Right Arrow 3"/>
            <p:cNvSpPr/>
            <p:nvPr/>
          </p:nvSpPr>
          <p:spPr>
            <a:xfrm>
              <a:off x="5191338" y="3327333"/>
              <a:ext cx="1267481" cy="586002"/>
            </a:xfrm>
            <a:prstGeom prst="rightArrow">
              <a:avLst>
                <a:gd name="adj1" fmla="val 37250"/>
                <a:gd name="adj2" fmla="val 5637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356553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4784763" y="5335815"/>
            <a:ext cx="210484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ลบสัญลักษณ์</a:t>
            </a:r>
            <a:endParaRPr lang="th-TH" dirty="0"/>
          </a:p>
        </p:txBody>
      </p:sp>
      <p:grpSp>
        <p:nvGrpSpPr>
          <p:cNvPr id="6" name="Group 5"/>
          <p:cNvGrpSpPr/>
          <p:nvPr/>
        </p:nvGrpSpPr>
        <p:grpSpPr>
          <a:xfrm>
            <a:off x="522865" y="2201634"/>
            <a:ext cx="11185624" cy="2467431"/>
            <a:chOff x="237115" y="2220684"/>
            <a:chExt cx="11185624" cy="246743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" t="1700" r="1064" b="2259"/>
            <a:stretch/>
          </p:blipFill>
          <p:spPr>
            <a:xfrm>
              <a:off x="237115" y="2220686"/>
              <a:ext cx="4891315" cy="246742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" t="1700" r="1361" b="2259"/>
            <a:stretch/>
          </p:blipFill>
          <p:spPr>
            <a:xfrm>
              <a:off x="6545939" y="2220684"/>
              <a:ext cx="4876800" cy="2467429"/>
            </a:xfrm>
            <a:prstGeom prst="rect">
              <a:avLst/>
            </a:prstGeom>
          </p:spPr>
        </p:pic>
        <p:sp>
          <p:nvSpPr>
            <p:cNvPr id="5" name="Right Arrow 4"/>
            <p:cNvSpPr/>
            <p:nvPr/>
          </p:nvSpPr>
          <p:spPr>
            <a:xfrm>
              <a:off x="5203444" y="3161398"/>
              <a:ext cx="1267481" cy="586002"/>
            </a:xfrm>
            <a:prstGeom prst="rightArrow">
              <a:avLst>
                <a:gd name="adj1" fmla="val 37250"/>
                <a:gd name="adj2" fmla="val 5637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232399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4874712" y="5623662"/>
            <a:ext cx="210484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ลบเส้น</a:t>
            </a:r>
            <a:endParaRPr lang="th-TH" dirty="0"/>
          </a:p>
        </p:txBody>
      </p:sp>
      <p:grpSp>
        <p:nvGrpSpPr>
          <p:cNvPr id="6" name="Group 5"/>
          <p:cNvGrpSpPr/>
          <p:nvPr/>
        </p:nvGrpSpPr>
        <p:grpSpPr>
          <a:xfrm>
            <a:off x="613258" y="2149929"/>
            <a:ext cx="10513451" cy="2745921"/>
            <a:chOff x="752947" y="2245179"/>
            <a:chExt cx="10513451" cy="274592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2" t="1161" r="838" b="2289"/>
            <a:stretch/>
          </p:blipFill>
          <p:spPr>
            <a:xfrm>
              <a:off x="752947" y="2245179"/>
              <a:ext cx="4521816" cy="271607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1" t="1161" r="798" b="1229"/>
            <a:stretch/>
          </p:blipFill>
          <p:spPr>
            <a:xfrm>
              <a:off x="6699812" y="2245179"/>
              <a:ext cx="4566586" cy="2745921"/>
            </a:xfrm>
            <a:prstGeom prst="rect">
              <a:avLst/>
            </a:prstGeom>
          </p:spPr>
        </p:pic>
        <p:sp>
          <p:nvSpPr>
            <p:cNvPr id="5" name="Right Arrow 4"/>
            <p:cNvSpPr/>
            <p:nvPr/>
          </p:nvSpPr>
          <p:spPr>
            <a:xfrm>
              <a:off x="5353547" y="3325138"/>
              <a:ext cx="1267481" cy="586002"/>
            </a:xfrm>
            <a:prstGeom prst="rightArrow">
              <a:avLst>
                <a:gd name="adj1" fmla="val 37250"/>
                <a:gd name="adj2" fmla="val 5637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4059810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90339" y="1024165"/>
            <a:ext cx="10671427" cy="4564835"/>
            <a:chOff x="233139" y="1157515"/>
            <a:chExt cx="10671427" cy="456483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0" t="2124" r="1644" b="5310"/>
            <a:stretch/>
          </p:blipFill>
          <p:spPr>
            <a:xfrm>
              <a:off x="233139" y="1157515"/>
              <a:ext cx="6942859" cy="2160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3" t="2419" r="678" b="21968"/>
            <a:stretch/>
          </p:blipFill>
          <p:spPr>
            <a:xfrm>
              <a:off x="3447430" y="3562350"/>
              <a:ext cx="7457136" cy="2160000"/>
            </a:xfrm>
            <a:prstGeom prst="rect">
              <a:avLst/>
            </a:prstGeom>
          </p:spPr>
        </p:pic>
      </p:grpSp>
      <p:sp>
        <p:nvSpPr>
          <p:cNvPr id="5" name="Bent Arrow 4"/>
          <p:cNvSpPr/>
          <p:nvPr/>
        </p:nvSpPr>
        <p:spPr>
          <a:xfrm rot="5400000">
            <a:off x="7983763" y="1876926"/>
            <a:ext cx="1430564" cy="1428750"/>
          </a:xfrm>
          <a:prstGeom prst="bentArrow">
            <a:avLst>
              <a:gd name="adj1" fmla="val 9447"/>
              <a:gd name="adj2" fmla="val 17667"/>
              <a:gd name="adj3" fmla="val 25000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405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11199" y="885370"/>
            <a:ext cx="10174515" cy="4412344"/>
            <a:chOff x="711199" y="885370"/>
            <a:chExt cx="10174515" cy="4412344"/>
          </a:xfrm>
        </p:grpSpPr>
        <p:grpSp>
          <p:nvGrpSpPr>
            <p:cNvPr id="3" name="Group 2"/>
            <p:cNvGrpSpPr/>
            <p:nvPr/>
          </p:nvGrpSpPr>
          <p:grpSpPr>
            <a:xfrm>
              <a:off x="711199" y="885370"/>
              <a:ext cx="10174515" cy="4412344"/>
              <a:chOff x="711199" y="885370"/>
              <a:chExt cx="10174515" cy="4412344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" t="1461" r="1244" b="3031"/>
              <a:stretch/>
            </p:blipFill>
            <p:spPr>
              <a:xfrm>
                <a:off x="711199" y="885370"/>
                <a:ext cx="7387771" cy="2133601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9" t="2029" r="799" b="2375"/>
              <a:stretch/>
            </p:blipFill>
            <p:spPr>
              <a:xfrm>
                <a:off x="3715657" y="3207657"/>
                <a:ext cx="7170057" cy="2090057"/>
              </a:xfrm>
              <a:prstGeom prst="rect">
                <a:avLst/>
              </a:prstGeom>
            </p:spPr>
          </p:pic>
        </p:grpSp>
        <p:sp>
          <p:nvSpPr>
            <p:cNvPr id="5" name="Bent Arrow 4"/>
            <p:cNvSpPr/>
            <p:nvPr/>
          </p:nvSpPr>
          <p:spPr>
            <a:xfrm rot="5400000">
              <a:off x="8307613" y="1589314"/>
              <a:ext cx="1430564" cy="1428750"/>
            </a:xfrm>
            <a:prstGeom prst="bentArrow">
              <a:avLst>
                <a:gd name="adj1" fmla="val 9447"/>
                <a:gd name="adj2" fmla="val 17667"/>
                <a:gd name="adj3" fmla="val 25000"/>
                <a:gd name="adj4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392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071125" y="1156055"/>
            <a:ext cx="9981862" cy="4500904"/>
            <a:chOff x="943534" y="688223"/>
            <a:chExt cx="10141572" cy="4603980"/>
          </a:xfrm>
        </p:grpSpPr>
        <p:grpSp>
          <p:nvGrpSpPr>
            <p:cNvPr id="16" name="Group 15"/>
            <p:cNvGrpSpPr/>
            <p:nvPr/>
          </p:nvGrpSpPr>
          <p:grpSpPr>
            <a:xfrm>
              <a:off x="943534" y="689145"/>
              <a:ext cx="10141572" cy="4603058"/>
              <a:chOff x="981634" y="672349"/>
              <a:chExt cx="10141572" cy="460305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634" y="672352"/>
                <a:ext cx="10141572" cy="4603055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 flipH="1" flipV="1">
                <a:off x="981635" y="672349"/>
                <a:ext cx="10058400" cy="45653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981635" y="933450"/>
                <a:ext cx="10058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657475" y="933450"/>
                <a:ext cx="0" cy="43042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3550" y="933450"/>
                <a:ext cx="0" cy="43042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657475" y="4105275"/>
                <a:ext cx="66960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5638800" y="2971800"/>
              <a:ext cx="65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th-TH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00486" y="688223"/>
              <a:ext cx="0" cy="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dirty="0" smtClean="0">
                  <a:solidFill>
                    <a:srgbClr val="527DEB"/>
                  </a:solidFill>
                  <a:sym typeface="Wingdings 2" panose="05020102010507070707" pitchFamily="18" charset="2"/>
                </a:rPr>
                <a:t></a:t>
              </a:r>
              <a:endParaRPr lang="th-TH" dirty="0">
                <a:solidFill>
                  <a:srgbClr val="527DEB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09993" y="4457429"/>
              <a:ext cx="542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dirty="0" smtClean="0">
                  <a:solidFill>
                    <a:srgbClr val="527DEB"/>
                  </a:solidFill>
                  <a:sym typeface="Wingdings 2" panose="05020102010507070707" pitchFamily="18" charset="2"/>
                </a:rPr>
                <a:t></a:t>
              </a:r>
              <a:endParaRPr lang="th-TH" dirty="0">
                <a:solidFill>
                  <a:srgbClr val="527DEB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3035" y="4493314"/>
              <a:ext cx="542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dirty="0" smtClean="0">
                  <a:solidFill>
                    <a:srgbClr val="527DEB"/>
                  </a:solidFill>
                  <a:sym typeface="Wingdings 2" panose="05020102010507070707" pitchFamily="18" charset="2"/>
                </a:rPr>
                <a:t></a:t>
              </a:r>
              <a:endParaRPr lang="th-TH" dirty="0">
                <a:solidFill>
                  <a:srgbClr val="527DEB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53036" y="2510134"/>
              <a:ext cx="542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dirty="0">
                  <a:solidFill>
                    <a:srgbClr val="527DEB"/>
                  </a:solidFill>
                  <a:sym typeface="Wingdings 2" panose="05020102010507070707" pitchFamily="18" charset="2"/>
                </a:rPr>
                <a:t></a:t>
              </a:r>
              <a:endParaRPr lang="th-TH" dirty="0">
                <a:solidFill>
                  <a:srgbClr val="527DEB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987113" y="4457428"/>
              <a:ext cx="542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dirty="0" smtClean="0">
                  <a:solidFill>
                    <a:srgbClr val="527DEB"/>
                  </a:solidFill>
                  <a:sym typeface="Wingdings 2" panose="05020102010507070707" pitchFamily="18" charset="2"/>
                </a:rPr>
                <a:t></a:t>
              </a:r>
              <a:endParaRPr lang="th-TH" dirty="0">
                <a:solidFill>
                  <a:srgbClr val="527DE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9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1657" y="2133599"/>
            <a:ext cx="253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Writing Basics</a:t>
            </a:r>
            <a:endParaRPr lang="th-TH" dirty="0"/>
          </a:p>
        </p:txBody>
      </p:sp>
      <p:grpSp>
        <p:nvGrpSpPr>
          <p:cNvPr id="66" name="Group 65"/>
          <p:cNvGrpSpPr/>
          <p:nvPr/>
        </p:nvGrpSpPr>
        <p:grpSpPr>
          <a:xfrm>
            <a:off x="2686050" y="2860945"/>
            <a:ext cx="3048000" cy="2483264"/>
            <a:chOff x="2686050" y="2860945"/>
            <a:chExt cx="3048000" cy="2483264"/>
          </a:xfrm>
        </p:grpSpPr>
        <p:sp>
          <p:nvSpPr>
            <p:cNvPr id="3" name="TextBox 2"/>
            <p:cNvSpPr txBox="1"/>
            <p:nvPr/>
          </p:nvSpPr>
          <p:spPr>
            <a:xfrm>
              <a:off x="2686050" y="3886200"/>
              <a:ext cx="304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otal = num + 50</a:t>
              </a:r>
              <a:endParaRPr lang="th-TH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629671" y="3213571"/>
              <a:ext cx="999477" cy="724060"/>
              <a:chOff x="3629671" y="3213571"/>
              <a:chExt cx="999477" cy="724060"/>
            </a:xfrm>
          </p:grpSpPr>
          <p:cxnSp>
            <p:nvCxnSpPr>
              <p:cNvPr id="20" name="Elbow Connector 19"/>
              <p:cNvCxnSpPr/>
              <p:nvPr/>
            </p:nvCxnSpPr>
            <p:spPr>
              <a:xfrm rot="16200000" flipH="1">
                <a:off x="4030809" y="3316433"/>
                <a:ext cx="701201" cy="495477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/>
              <p:nvPr/>
            </p:nvCxnSpPr>
            <p:spPr>
              <a:xfrm rot="10800000" flipV="1">
                <a:off x="3629671" y="3568548"/>
                <a:ext cx="504000" cy="369083"/>
              </a:xfrm>
              <a:prstGeom prst="bentConnector3">
                <a:avLst>
                  <a:gd name="adj1" fmla="val 9921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3539272" y="2860945"/>
              <a:ext cx="1188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</a:rPr>
                <a:t>operator </a:t>
              </a:r>
              <a:endParaRPr lang="th-TH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3164114" y="4318953"/>
              <a:ext cx="1799772" cy="656907"/>
              <a:chOff x="3164114" y="4318953"/>
              <a:chExt cx="1799772" cy="656907"/>
            </a:xfrm>
          </p:grpSpPr>
          <p:cxnSp>
            <p:nvCxnSpPr>
              <p:cNvPr id="43" name="Elbow Connector 42"/>
              <p:cNvCxnSpPr/>
              <p:nvPr/>
            </p:nvCxnSpPr>
            <p:spPr>
              <a:xfrm flipV="1">
                <a:off x="4093031" y="4356266"/>
                <a:ext cx="870855" cy="405933"/>
              </a:xfrm>
              <a:prstGeom prst="bentConnector3">
                <a:avLst>
                  <a:gd name="adj1" fmla="val 10075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lbow Connector 43"/>
              <p:cNvCxnSpPr/>
              <p:nvPr/>
            </p:nvCxnSpPr>
            <p:spPr>
              <a:xfrm rot="10800000">
                <a:off x="3164114" y="4318953"/>
                <a:ext cx="928916" cy="443247"/>
              </a:xfrm>
              <a:prstGeom prst="bentConnector3">
                <a:avLst>
                  <a:gd name="adj1" fmla="val 10003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4093031" y="4333579"/>
                <a:ext cx="0" cy="6422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3542859" y="4944099"/>
              <a:ext cx="1188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</a:rPr>
                <a:t>operand </a:t>
              </a:r>
              <a:endParaRPr lang="th-TH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9472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90675" y="295275"/>
            <a:ext cx="9163050" cy="5677444"/>
            <a:chOff x="1590675" y="295275"/>
            <a:chExt cx="9163050" cy="5677444"/>
          </a:xfrm>
        </p:grpSpPr>
        <p:grpSp>
          <p:nvGrpSpPr>
            <p:cNvPr id="9" name="Group 8"/>
            <p:cNvGrpSpPr/>
            <p:nvPr/>
          </p:nvGrpSpPr>
          <p:grpSpPr>
            <a:xfrm>
              <a:off x="1590675" y="3344182"/>
              <a:ext cx="9105899" cy="2628537"/>
              <a:chOff x="1647825" y="3458482"/>
              <a:chExt cx="9105899" cy="262853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7" t="1060" r="307" b="495"/>
              <a:stretch/>
            </p:blipFill>
            <p:spPr>
              <a:xfrm>
                <a:off x="1647825" y="3458482"/>
                <a:ext cx="4362449" cy="2628537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6" t="1143" r="584" b="1180"/>
              <a:stretch/>
            </p:blipFill>
            <p:spPr>
              <a:xfrm>
                <a:off x="6391275" y="3458482"/>
                <a:ext cx="4362449" cy="2619314"/>
              </a:xfrm>
              <a:prstGeom prst="rect">
                <a:avLst/>
              </a:prstGeom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1619249" y="295275"/>
              <a:ext cx="9134476" cy="2657476"/>
              <a:chOff x="1676399" y="409575"/>
              <a:chExt cx="9134476" cy="2657476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6" t="1742" r="383" b="1046"/>
              <a:stretch/>
            </p:blipFill>
            <p:spPr>
              <a:xfrm>
                <a:off x="6391275" y="409575"/>
                <a:ext cx="4419600" cy="2657476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9" t="716" r="991" b="1076"/>
              <a:stretch/>
            </p:blipFill>
            <p:spPr>
              <a:xfrm>
                <a:off x="1676399" y="428625"/>
                <a:ext cx="4333875" cy="26098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32391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060725" y="2364790"/>
            <a:ext cx="10015176" cy="2693192"/>
            <a:chOff x="1060725" y="2364790"/>
            <a:chExt cx="10015176" cy="269319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59" r="853" b="960"/>
            <a:stretch/>
          </p:blipFill>
          <p:spPr>
            <a:xfrm>
              <a:off x="5709104" y="2364790"/>
              <a:ext cx="5366797" cy="2693192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1060725" y="2574718"/>
              <a:ext cx="4648379" cy="2483264"/>
              <a:chOff x="1060725" y="2574718"/>
              <a:chExt cx="4648379" cy="2483264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661104" y="2574718"/>
                <a:ext cx="3048000" cy="2483264"/>
                <a:chOff x="2686050" y="2860945"/>
                <a:chExt cx="3048000" cy="2483264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2686050" y="3886200"/>
                  <a:ext cx="3048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r>
                    <a:rPr lang="en-US" dirty="0" smtClean="0"/>
                    <a:t>otal = num + 50</a:t>
                  </a:r>
                  <a:endParaRPr lang="th-TH" dirty="0"/>
                </a:p>
              </p:txBody>
            </p:sp>
            <p:grpSp>
              <p:nvGrpSpPr>
                <p:cNvPr id="6" name="Group 5"/>
                <p:cNvGrpSpPr/>
                <p:nvPr/>
              </p:nvGrpSpPr>
              <p:grpSpPr>
                <a:xfrm>
                  <a:off x="3629671" y="3213571"/>
                  <a:ext cx="999477" cy="724060"/>
                  <a:chOff x="3629671" y="3213571"/>
                  <a:chExt cx="999477" cy="724060"/>
                </a:xfrm>
              </p:grpSpPr>
              <p:cxnSp>
                <p:nvCxnSpPr>
                  <p:cNvPr id="13" name="Elbow Connector 12"/>
                  <p:cNvCxnSpPr/>
                  <p:nvPr/>
                </p:nvCxnSpPr>
                <p:spPr>
                  <a:xfrm rot="16200000" flipH="1">
                    <a:off x="4030809" y="3316433"/>
                    <a:ext cx="701201" cy="495477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Elbow Connector 13"/>
                  <p:cNvCxnSpPr/>
                  <p:nvPr/>
                </p:nvCxnSpPr>
                <p:spPr>
                  <a:xfrm rot="10800000" flipV="1">
                    <a:off x="3629671" y="3568548"/>
                    <a:ext cx="504000" cy="369083"/>
                  </a:xfrm>
                  <a:prstGeom prst="bentConnector3">
                    <a:avLst>
                      <a:gd name="adj1" fmla="val 99219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" name="TextBox 6"/>
                <p:cNvSpPr txBox="1"/>
                <p:nvPr/>
              </p:nvSpPr>
              <p:spPr>
                <a:xfrm>
                  <a:off x="3539272" y="2860945"/>
                  <a:ext cx="118879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operator </a:t>
                  </a:r>
                  <a:endParaRPr lang="th-TH" sz="2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3164114" y="4318953"/>
                  <a:ext cx="1799772" cy="656907"/>
                  <a:chOff x="3164114" y="4318953"/>
                  <a:chExt cx="1799772" cy="656907"/>
                </a:xfrm>
              </p:grpSpPr>
              <p:cxnSp>
                <p:nvCxnSpPr>
                  <p:cNvPr id="10" name="Elbow Connector 9"/>
                  <p:cNvCxnSpPr/>
                  <p:nvPr/>
                </p:nvCxnSpPr>
                <p:spPr>
                  <a:xfrm flipV="1">
                    <a:off x="4093031" y="4356266"/>
                    <a:ext cx="870855" cy="405933"/>
                  </a:xfrm>
                  <a:prstGeom prst="bentConnector3">
                    <a:avLst>
                      <a:gd name="adj1" fmla="val 10075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Elbow Connector 10"/>
                  <p:cNvCxnSpPr/>
                  <p:nvPr/>
                </p:nvCxnSpPr>
                <p:spPr>
                  <a:xfrm rot="10800000">
                    <a:off x="3164114" y="4318953"/>
                    <a:ext cx="928916" cy="443247"/>
                  </a:xfrm>
                  <a:prstGeom prst="bentConnector3">
                    <a:avLst>
                      <a:gd name="adj1" fmla="val 100039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Arrow Connector 11"/>
                  <p:cNvCxnSpPr/>
                  <p:nvPr/>
                </p:nvCxnSpPr>
                <p:spPr>
                  <a:xfrm flipV="1">
                    <a:off x="4093031" y="4333579"/>
                    <a:ext cx="0" cy="64228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TextBox 8"/>
                <p:cNvSpPr txBox="1"/>
                <p:nvPr/>
              </p:nvSpPr>
              <p:spPr>
                <a:xfrm>
                  <a:off x="3542859" y="4944099"/>
                  <a:ext cx="118879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operand </a:t>
                  </a:r>
                  <a:endParaRPr lang="th-TH" sz="2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1060725" y="3632616"/>
                <a:ext cx="13921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statement</a:t>
                </a:r>
                <a:endParaRPr lang="th-TH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2298700" y="3816350"/>
                <a:ext cx="3624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6305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2893" y="563073"/>
            <a:ext cx="11151259" cy="2882593"/>
            <a:chOff x="662893" y="563073"/>
            <a:chExt cx="11151259" cy="2882593"/>
          </a:xfrm>
        </p:grpSpPr>
        <p:grpSp>
          <p:nvGrpSpPr>
            <p:cNvPr id="5" name="Group 4"/>
            <p:cNvGrpSpPr/>
            <p:nvPr/>
          </p:nvGrpSpPr>
          <p:grpSpPr>
            <a:xfrm>
              <a:off x="662893" y="563073"/>
              <a:ext cx="11151259" cy="2882593"/>
              <a:chOff x="618012" y="508907"/>
              <a:chExt cx="11151259" cy="2882593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21"/>
              <a:stretch/>
            </p:blipFill>
            <p:spPr>
              <a:xfrm>
                <a:off x="618012" y="508907"/>
                <a:ext cx="4087338" cy="2882593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0" t="803" r="405" b="1011"/>
              <a:stretch/>
            </p:blipFill>
            <p:spPr>
              <a:xfrm>
                <a:off x="6123214" y="508907"/>
                <a:ext cx="5646057" cy="2830286"/>
              </a:xfrm>
              <a:prstGeom prst="rect">
                <a:avLst/>
              </a:prstGeom>
            </p:spPr>
          </p:pic>
        </p:grpSp>
        <p:sp>
          <p:nvSpPr>
            <p:cNvPr id="6" name="Right Arrow 5"/>
            <p:cNvSpPr/>
            <p:nvPr/>
          </p:nvSpPr>
          <p:spPr>
            <a:xfrm>
              <a:off x="4825422" y="1688199"/>
              <a:ext cx="1267481" cy="586002"/>
            </a:xfrm>
            <a:prstGeom prst="rightArrow">
              <a:avLst>
                <a:gd name="adj1" fmla="val 37250"/>
                <a:gd name="adj2" fmla="val 5637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8179" y="3772354"/>
            <a:ext cx="11170922" cy="2866571"/>
            <a:chOff x="678179" y="3772354"/>
            <a:chExt cx="11170922" cy="28665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" t="973" r="601" b="1633"/>
            <a:stretch/>
          </p:blipFill>
          <p:spPr>
            <a:xfrm>
              <a:off x="6143625" y="3772354"/>
              <a:ext cx="5705476" cy="286657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" t="464" r="632" b="980"/>
            <a:stretch/>
          </p:blipFill>
          <p:spPr>
            <a:xfrm>
              <a:off x="678179" y="3794760"/>
              <a:ext cx="4046221" cy="2844165"/>
            </a:xfrm>
            <a:prstGeom prst="rect">
              <a:avLst/>
            </a:prstGeom>
          </p:spPr>
        </p:pic>
        <p:sp>
          <p:nvSpPr>
            <p:cNvPr id="10" name="Right Arrow 9"/>
            <p:cNvSpPr/>
            <p:nvPr/>
          </p:nvSpPr>
          <p:spPr>
            <a:xfrm>
              <a:off x="4800272" y="4923841"/>
              <a:ext cx="1267481" cy="586002"/>
            </a:xfrm>
            <a:prstGeom prst="rightArrow">
              <a:avLst>
                <a:gd name="adj1" fmla="val 37250"/>
                <a:gd name="adj2" fmla="val 5637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1080258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203979" y="667657"/>
            <a:ext cx="4705350" cy="4929959"/>
            <a:chOff x="6229351" y="652735"/>
            <a:chExt cx="4705350" cy="492995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6" t="974" r="1051" b="2033"/>
            <a:stretch/>
          </p:blipFill>
          <p:spPr>
            <a:xfrm>
              <a:off x="6229351" y="652735"/>
              <a:ext cx="4705350" cy="374468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" t="575" r="69784"/>
            <a:stretch/>
          </p:blipFill>
          <p:spPr>
            <a:xfrm>
              <a:off x="7572802" y="4518298"/>
              <a:ext cx="3361899" cy="1064396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986971" y="682171"/>
            <a:ext cx="4701001" cy="4879998"/>
            <a:chOff x="986971" y="682171"/>
            <a:chExt cx="4701001" cy="487999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" t="7370" r="71010"/>
            <a:stretch/>
          </p:blipFill>
          <p:spPr>
            <a:xfrm>
              <a:off x="2392323" y="4533220"/>
              <a:ext cx="3295649" cy="1028949"/>
            </a:xfrm>
            <a:prstGeom prst="rect">
              <a:avLst/>
            </a:prstGeom>
          </p:spPr>
        </p:pic>
        <p:sp>
          <p:nvSpPr>
            <p:cNvPr id="17" name="Bent Arrow 16"/>
            <p:cNvSpPr/>
            <p:nvPr/>
          </p:nvSpPr>
          <p:spPr>
            <a:xfrm rot="10800000" flipH="1">
              <a:off x="1341538" y="4533220"/>
              <a:ext cx="717079" cy="716169"/>
            </a:xfrm>
            <a:prstGeom prst="bentArrow">
              <a:avLst>
                <a:gd name="adj1" fmla="val 9447"/>
                <a:gd name="adj2" fmla="val 17667"/>
                <a:gd name="adj3" fmla="val 25000"/>
                <a:gd name="adj4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" t="396" r="481" b="711"/>
            <a:stretch/>
          </p:blipFill>
          <p:spPr>
            <a:xfrm>
              <a:off x="986971" y="682171"/>
              <a:ext cx="4659086" cy="3730172"/>
            </a:xfrm>
            <a:prstGeom prst="rect">
              <a:avLst/>
            </a:prstGeom>
          </p:spPr>
        </p:pic>
      </p:grpSp>
      <p:sp>
        <p:nvSpPr>
          <p:cNvPr id="20" name="Bent Arrow 19"/>
          <p:cNvSpPr/>
          <p:nvPr/>
        </p:nvSpPr>
        <p:spPr>
          <a:xfrm rot="10800000" flipH="1">
            <a:off x="6501366" y="4533220"/>
            <a:ext cx="717079" cy="716169"/>
          </a:xfrm>
          <a:prstGeom prst="bentArrow">
            <a:avLst>
              <a:gd name="adj1" fmla="val 9447"/>
              <a:gd name="adj2" fmla="val 17667"/>
              <a:gd name="adj3" fmla="val 25000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51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11891" y="1014758"/>
            <a:ext cx="7768218" cy="4988450"/>
            <a:chOff x="2211891" y="1545700"/>
            <a:chExt cx="7768218" cy="498845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" t="1477" r="800" b="2321"/>
            <a:stretch/>
          </p:blipFill>
          <p:spPr>
            <a:xfrm>
              <a:off x="2246423" y="1545700"/>
              <a:ext cx="7699154" cy="23786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1" t="1875" r="498" b="2293"/>
            <a:stretch/>
          </p:blipFill>
          <p:spPr>
            <a:xfrm>
              <a:off x="2211891" y="4283909"/>
              <a:ext cx="7768218" cy="2250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891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47" y="501197"/>
            <a:ext cx="8640000" cy="424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94" y="1327150"/>
            <a:ext cx="4611612" cy="1786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94" y="3829504"/>
            <a:ext cx="4611613" cy="135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0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346" y="1689651"/>
            <a:ext cx="3046521" cy="10482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12" y="3147329"/>
            <a:ext cx="2948245" cy="1064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50" y="4621386"/>
            <a:ext cx="3157617" cy="10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4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388" y="1217739"/>
            <a:ext cx="3701444" cy="13087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72" y="2911044"/>
            <a:ext cx="3783244" cy="1267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038" y="2870144"/>
            <a:ext cx="3762794" cy="1308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22" y="1136859"/>
            <a:ext cx="3762794" cy="132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3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1362075"/>
            <a:ext cx="87058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5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3" y="263750"/>
            <a:ext cx="2152650" cy="4124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23" y="4872943"/>
            <a:ext cx="85629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3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856" y="328611"/>
            <a:ext cx="2965675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71886" y="2133599"/>
            <a:ext cx="1770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</a:t>
            </a:r>
            <a:endParaRPr lang="th-T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39" y="3233737"/>
            <a:ext cx="10724673" cy="2462213"/>
          </a:xfrm>
          <a:prstGeom prst="rect">
            <a:avLst/>
          </a:prstGeom>
        </p:spPr>
      </p:pic>
      <p:sp>
        <p:nvSpPr>
          <p:cNvPr id="4" name="Multiply 3"/>
          <p:cNvSpPr/>
          <p:nvPr/>
        </p:nvSpPr>
        <p:spPr>
          <a:xfrm>
            <a:off x="8153400" y="3409950"/>
            <a:ext cx="1257300" cy="7620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159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651</Words>
  <Application>Microsoft Office PowerPoint</Application>
  <PresentationFormat>Widescreen</PresentationFormat>
  <Paragraphs>121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Angsana New</vt:lpstr>
      <vt:lpstr>Arial</vt:lpstr>
      <vt:lpstr>Calibri</vt:lpstr>
      <vt:lpstr>Calibri Light</vt:lpstr>
      <vt:lpstr>Cordia New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BOW</dc:creator>
  <cp:lastModifiedBy>BOW</cp:lastModifiedBy>
  <cp:revision>43</cp:revision>
  <dcterms:created xsi:type="dcterms:W3CDTF">2020-01-23T08:55:36Z</dcterms:created>
  <dcterms:modified xsi:type="dcterms:W3CDTF">2020-01-26T17:03:15Z</dcterms:modified>
</cp:coreProperties>
</file>