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020" r:id="rId1"/>
  </p:sldMasterIdLst>
  <p:notesMasterIdLst>
    <p:notesMasterId r:id="rId18"/>
  </p:notes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  <p:sldId id="264" r:id="rId10"/>
    <p:sldId id="270" r:id="rId11"/>
    <p:sldId id="269" r:id="rId12"/>
    <p:sldId id="271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ลักษณะสีอ่อน 3 - เน้น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ลักษณะสีอ่อน 3 - เน้น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ลักษณะชุดรูปแบบ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ลักษณะชุดรูปแบบ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ลักษณะชุดรูปแบบ 1 - เน้น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ลักษณะชุดรูปแบบ 1 - เน้น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ลักษณะชุดรูปแบบ 2 - เน้น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>
        <p:scale>
          <a:sx n="70" d="100"/>
          <a:sy n="70" d="100"/>
        </p:scale>
        <p:origin x="-13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60490-9677-4572-B4A8-34FCBE1C9C7E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C28D-FFEA-42A7-AADD-93AC7793B8E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175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C28D-FFEA-42A7-AADD-93AC7793B8E4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39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5000"/>
                <a:lumOff val="75000"/>
              </a:schemeClr>
            </a:gs>
            <a:gs pos="31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8EE8582-813A-48D8-9616-A1A36766AD05}" type="datetimeFigureOut">
              <a:rPr lang="th-TH" smtClean="0"/>
              <a:t>29/09/56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430CF59-BF45-4866-8D15-CB3122338A94}" type="slidenum">
              <a:rPr lang="th-TH" smtClean="0"/>
              <a:t>‹#›</a:t>
            </a:fld>
            <a:endParaRPr lang="th-T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0" y="3741713"/>
            <a:ext cx="9144000" cy="2689498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n w="0"/>
                <a:effectLst>
                  <a:reflection blurRad="12700" stA="50000" endPos="50000" dist="5000" dir="5400000" sy="-100000" rotWithShape="0"/>
                </a:effectLst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เกม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“ 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ศึกชิงพิภพ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” 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บนระบบปฏิบัติการแอน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ดรอยด์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: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กรณีศึกษา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จังหวัด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เชียงใหม่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"Attractions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Hunter Game " on the Android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operating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system  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: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Case study of Chiang Mai</a:t>
            </a:r>
            <a:endParaRPr lang="th-TH" b="1" dirty="0">
              <a:ln w="0"/>
              <a:effectLst>
                <a:reflection blurRad="12700" stA="50000" endPos="50000" dist="5000" dir="5400000" sy="-100000" rotWithShape="0"/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56" y="-62068"/>
            <a:ext cx="2170180" cy="1999492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1043608" y="1937424"/>
            <a:ext cx="72008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cap="all" spc="50" dirty="0" smtClean="0">
                <a:ln w="0"/>
                <a:solidFill>
                  <a:srgbClr val="FFFFFF"/>
                </a:solidFill>
                <a:effectLst>
                  <a:reflection blurRad="12700" stA="50000" endPos="50000" dist="5000" dir="5400000" sy="-100000" rotWithShape="0"/>
                </a:effectLst>
                <a:latin typeface="TH Sarabun New" pitchFamily="34" charset="-34"/>
                <a:ea typeface="+mj-ea"/>
                <a:cs typeface="TH Sarabun New" pitchFamily="34" charset="-34"/>
              </a:rPr>
              <a:t>  Attractions   </a:t>
            </a:r>
            <a:r>
              <a:rPr lang="en-US" sz="6600" cap="all" spc="50" dirty="0">
                <a:ln w="0"/>
                <a:solidFill>
                  <a:srgbClr val="FFFFFF"/>
                </a:solidFill>
                <a:effectLst>
                  <a:reflection blurRad="12700" stA="50000" endPos="50000" dist="5000" dir="5400000" sy="-100000" rotWithShape="0"/>
                </a:effectLst>
                <a:latin typeface="TH Sarabun New" pitchFamily="34" charset="-34"/>
                <a:ea typeface="+mj-ea"/>
                <a:cs typeface="TH Sarabun New" pitchFamily="34" charset="-34"/>
              </a:rPr>
              <a:t>Hunter</a:t>
            </a:r>
            <a:br>
              <a:rPr lang="en-US" sz="6600" cap="all" spc="50" dirty="0">
                <a:ln w="0"/>
                <a:solidFill>
                  <a:srgbClr val="FFFFFF"/>
                </a:solidFill>
                <a:effectLst>
                  <a:reflection blurRad="12700" stA="50000" endPos="50000" dist="5000" dir="5400000" sy="-100000" rotWithShape="0"/>
                </a:effectLst>
                <a:latin typeface="TH Sarabun New" pitchFamily="34" charset="-34"/>
                <a:ea typeface="+mj-ea"/>
                <a:cs typeface="TH Sarabun New" pitchFamily="34" charset="-34"/>
              </a:rPr>
            </a:br>
            <a:endParaRPr lang="th-TH" dirty="0"/>
          </a:p>
        </p:txBody>
      </p:sp>
      <p:sp>
        <p:nvSpPr>
          <p:cNvPr id="12" name="ปุ่มปฏิบัติการ: ย้อนกลับหรือก่อนหน้า 11">
            <a:hlinkClick r:id="" action="ppaction://noaction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ปุ่มปฏิบัติการ: ไปข้างหน้าหรือถัดไป 12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ปุ่มปฏิบัติการ: การเริ่มต้น 13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ปุ่มปฏิบัติการ: สิ้นสุด 14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65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0" y="461359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b="1" dirty="0" smtClean="0">
                <a:latin typeface="TH Sarabun New" pitchFamily="34" charset="-34"/>
                <a:cs typeface="TH Sarabun New" pitchFamily="34" charset="-34"/>
              </a:rPr>
              <a:t>class </a:t>
            </a:r>
            <a:r>
              <a:rPr lang="en-US" sz="4400" b="1" dirty="0">
                <a:latin typeface="TH Sarabun New" pitchFamily="34" charset="-34"/>
                <a:cs typeface="TH Sarabun New" pitchFamily="34" charset="-34"/>
              </a:rPr>
              <a:t>diagram</a:t>
            </a:r>
            <a:endParaRPr lang="th-TH" sz="4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06" y="1563305"/>
            <a:ext cx="9160506" cy="5294695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/>
        </p:spPr>
      </p:pic>
      <p:sp>
        <p:nvSpPr>
          <p:cNvPr id="10" name="ปุ่มปฏิบัติการ: ย้อนกลับหรือก่อนหน้า 9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ปุ่มปฏิบัติการ: ไปข้างหน้าหรือถัดไป 10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ปุ่มปฏิบัติการ: การเริ่มต้น 11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ปุ่มปฏิบัติการ: สิ้นสุด 12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4" y="404664"/>
            <a:ext cx="1211198" cy="11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0" y="461359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b="1" dirty="0">
                <a:latin typeface="TH Sarabun New" pitchFamily="34" charset="-34"/>
                <a:cs typeface="TH Sarabun New" pitchFamily="34" charset="-34"/>
              </a:rPr>
              <a:t>persistent diagram</a:t>
            </a:r>
            <a:endParaRPr lang="th-TH" sz="4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144000" cy="5371147"/>
          </a:xfrm>
          <a:prstGeom prst="rect">
            <a:avLst/>
          </a:prstGeom>
        </p:spPr>
      </p:pic>
      <p:sp>
        <p:nvSpPr>
          <p:cNvPr id="4" name="ปุ่มปฏิบัติการ: ย้อนกลับหรือก่อนหน้า 3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ปุ่มปฏิบัติการ: ไปข้างหน้าหรือถัดไป 4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ปุ่มปฏิบัติการ: การเริ่มต้น 5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สิ้นสุด 6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รูปภาพ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4" y="404664"/>
            <a:ext cx="1211198" cy="11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0" y="461359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b="1" dirty="0">
                <a:latin typeface="TH Sarabun New" pitchFamily="34" charset="-34"/>
                <a:cs typeface="TH Sarabun New" pitchFamily="34" charset="-34"/>
              </a:rPr>
              <a:t>System Architecture</a:t>
            </a:r>
            <a:endParaRPr lang="th-TH" sz="4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4"/>
            <a:ext cx="9143999" cy="5294695"/>
          </a:xfrm>
          <a:prstGeom prst="rect">
            <a:avLst/>
          </a:prstGeom>
        </p:spPr>
      </p:pic>
      <p:sp>
        <p:nvSpPr>
          <p:cNvPr id="4" name="ปุ่มปฏิบัติการ: ย้อนกลับหรือก่อนหน้า 3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ปุ่มปฏิบัติการ: ไปข้างหน้าหรือถัดไป 4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ปุ่มปฏิบัติการ: การเริ่มต้น 5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สิ้นสุด 6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" y="476672"/>
            <a:ext cx="1211198" cy="11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0" y="461359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4400" b="1" dirty="0" smtClean="0">
                <a:latin typeface="TH Sarabun New" pitchFamily="34" charset="-34"/>
                <a:cs typeface="TH Sarabun New" pitchFamily="34" charset="-34"/>
              </a:rPr>
              <a:t>กระบวนการผลิตซอฟต์แวร์</a:t>
            </a:r>
            <a:endParaRPr lang="th-TH" sz="4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4" y="404664"/>
            <a:ext cx="1211198" cy="1115936"/>
          </a:xfrm>
          <a:prstGeom prst="rect">
            <a:avLst/>
          </a:prstGeom>
        </p:spPr>
      </p:pic>
      <p:sp>
        <p:nvSpPr>
          <p:cNvPr id="5" name="ปุ่มปฏิบัติการ: ย้อนกลับหรือก่อนหน้า 4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ปุ่มปฏิบัติการ: ไปข้างหน้าหรือถัดไป 5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การเริ่มต้น 6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ปุ่มปฏิบัติการ: สิ้นสุด 7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http://2.bp.blogspot.com/-RK5YcPUnXCM/UBLtfoZkjpI/AAAAAAAAABI/wVGkgrEkWzA/s1600/Spiral_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36672"/>
            <a:ext cx="46291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1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-34834" y="461359"/>
            <a:ext cx="9174154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7200" b="1" dirty="0" smtClean="0">
                <a:latin typeface="TH Sarabun New" pitchFamily="34" charset="-34"/>
                <a:cs typeface="TH Sarabun New" pitchFamily="34" charset="-34"/>
              </a:rPr>
              <a:t>    การสาธิตการใช้งานระบบ</a:t>
            </a:r>
            <a:endParaRPr lang="th-TH" sz="72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359"/>
            <a:ext cx="1211198" cy="1115936"/>
          </a:xfrm>
          <a:prstGeom prst="rect">
            <a:avLst/>
          </a:prstGeom>
        </p:spPr>
      </p:pic>
      <p:sp>
        <p:nvSpPr>
          <p:cNvPr id="4" name="ปุ่มปฏิบัติการ: ย้อนกลับหรือก่อนหน้า 3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ปุ่มปฏิบัติการ: ไปข้างหน้าหรือถัดไป 4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ปุ่มปฏิบัติการ: การเริ่มต้น 5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สิ้นสุด 6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40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6358" y="332656"/>
            <a:ext cx="9137642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6000" b="1" dirty="0" smtClean="0">
                <a:latin typeface="TH Sarabun New" pitchFamily="34" charset="-34"/>
                <a:cs typeface="TH Sarabun New" pitchFamily="34" charset="-34"/>
              </a:rPr>
              <a:t>    สรุปผลการดำเนินโครงงาน</a:t>
            </a:r>
            <a:endParaRPr lang="th-TH" sz="6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" y="296840"/>
            <a:ext cx="1211198" cy="1115936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899592" y="2060848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การพัฒนา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เกม “ ศึกชิงพิภพ ” บนระบบปฏิบัติการแอน</a:t>
            </a:r>
            <a:r>
              <a:rPr lang="th-TH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ดรอยด์</a:t>
            </a:r>
            <a:endParaRPr lang="th-TH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thaiDist"/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( กรณีศึกษา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จังหวัด</a:t>
            </a: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เชียงใหม่ ) ได้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ดำเนินงานตามขั้นตอน</a:t>
            </a: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</a:t>
            </a:r>
          </a:p>
          <a:p>
            <a:pPr algn="thaiDist"/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พัฒนา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ซอฟต์แวร์ ได้ประสบผลสำเร็จตามวัตถุประสงค์และเป้าหมายที่วางไว้ ซึ่งระบบพัฒนาเกม “ ศึกชิงพิภพ ” บนระบบปฏิบัติการแอน</a:t>
            </a:r>
            <a:r>
              <a:rPr lang="th-TH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ดรอยด์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(กรณีศึกษาจังหวัดเชียงใหม่)</a:t>
            </a:r>
            <a:b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</a:b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นั้นเข้าใจ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ง่าย และไม่</a:t>
            </a: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ซับซ้อนทำให้ผู้ใช้งานสามารถ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เรียนรู้ได้ง่ายและ</a:t>
            </a:r>
            <a:r>
              <a:rPr lang="th-TH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รวดเร็ว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ปุ่มปฏิบัติการ: ย้อนกลับหรือก่อนหน้า 4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ปุ่มปฏิบัติการ: ไปข้างหน้าหรือถัดไป 5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การเริ่มต้น 6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ปุ่มปฏิบัติการ: สิ้นสุด 7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96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6358" y="332656"/>
            <a:ext cx="9137642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6000" b="1" dirty="0" smtClean="0">
                <a:latin typeface="TH Sarabun New" pitchFamily="34" charset="-34"/>
                <a:cs typeface="TH Sarabun New" pitchFamily="34" charset="-34"/>
              </a:rPr>
              <a:t>    จบการนำเสนอ</a:t>
            </a:r>
            <a:endParaRPr lang="th-TH" sz="6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" y="296840"/>
            <a:ext cx="1211198" cy="11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01946"/>
          </a:xfr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th-TH" sz="6600" dirty="0" smtClean="0">
                <a:latin typeface="TH Sarabun New" pitchFamily="34" charset="-34"/>
                <a:cs typeface="TH Sarabun New" pitchFamily="34" charset="-34"/>
              </a:rPr>
              <a:t>อาจารย์ที่ปรึกษาโครงงาน</a:t>
            </a:r>
            <a:endParaRPr lang="th-TH" sz="66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41" y="1772816"/>
            <a:ext cx="3008511" cy="34531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6" name="TextBox 5"/>
          <p:cNvSpPr txBox="1"/>
          <p:nvPr/>
        </p:nvSpPr>
        <p:spPr>
          <a:xfrm>
            <a:off x="899592" y="299695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อ.วัช</a:t>
            </a:r>
            <a:r>
              <a:rPr lang="th-TH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รพงษ์</a:t>
            </a:r>
            <a:r>
              <a:rPr lang="th-TH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 ณ เชียงใหม่</a:t>
            </a:r>
            <a:endParaRPr lang="th-TH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8" name="ปุ่มปฏิบัติการ: ย้อนกลับหรือก่อนหน้า 17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ปุ่มปฏิบัติการ: ไปข้างหน้าหรือถัดไป 18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ปุ่มปฏิบัติการ: การเริ่มต้น 19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ปุ่มปฏิบัติการ: สิ้นสุด 20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6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88640"/>
            <a:ext cx="1211198" cy="11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th-TH" sz="6600" dirty="0" smtClean="0">
                <a:latin typeface="TH Sarabun New" pitchFamily="34" charset="-34"/>
                <a:cs typeface="TH Sarabun New" pitchFamily="34" charset="-34"/>
              </a:rPr>
              <a:t>ผู้พัฒนาระบบ</a:t>
            </a:r>
            <a:endParaRPr lang="th-TH" sz="66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" y="188640"/>
            <a:ext cx="1328635" cy="1224136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00" y="1433283"/>
            <a:ext cx="2983903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ปุ่มปฏิบัติการ: ย้อนกลับหรือก่อนหน้า 10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ปุ่มปฏิบัติการ: ไปข้างหน้าหรือถัดไป 11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ปุ่มปฏิบัติการ: การเริ่มต้น 12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ปุ่มปฏิบัติการ: สิ้นสุด 13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2364927" y="1792609"/>
            <a:ext cx="377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TH Sarabun New" pitchFamily="34" charset="-34"/>
                <a:cs typeface="TH Sarabun New" pitchFamily="34" charset="-34"/>
              </a:rPr>
              <a:t>นายจักรกฤษณ์ สมเทศ 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algn="ctr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รหัส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นักศึกษา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531610005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 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2814837" y="4197722"/>
            <a:ext cx="4281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นางสาวอุบลรัตน์  ก้อนสุรินทร์ </a:t>
            </a:r>
          </a:p>
          <a:p>
            <a:pPr algn="ctr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รหัส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นักศึกษา </a:t>
            </a:r>
            <a:r>
              <a:rPr lang="en-US" dirty="0">
                <a:latin typeface="TH Sarabun New" pitchFamily="34" charset="-34"/>
                <a:cs typeface="TH Sarabun New" pitchFamily="34" charset="-34"/>
              </a:rPr>
              <a:t>531610010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 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74921"/>
            <a:ext cx="2275285" cy="3429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80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115616" y="1556792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Attractions  Hunter</a:t>
            </a:r>
            <a:r>
              <a:rPr lang="th-TH" dirty="0" smtClean="0"/>
              <a:t>  เป็น</a:t>
            </a:r>
            <a:r>
              <a:rPr lang="th-TH" dirty="0"/>
              <a:t>เกมสำหรับ</a:t>
            </a:r>
            <a:r>
              <a:rPr lang="th-TH" dirty="0" err="1"/>
              <a:t>สมาร์ทโฟน</a:t>
            </a:r>
            <a:r>
              <a:rPr lang="th-TH" dirty="0"/>
              <a:t> โดยอาศัยข้อมูลจากตำแหน่งจริงของ </a:t>
            </a:r>
            <a:r>
              <a:rPr lang="en-US" dirty="0" smtClean="0"/>
              <a:t>Google </a:t>
            </a:r>
            <a:r>
              <a:rPr lang="en-US" dirty="0"/>
              <a:t>Map </a:t>
            </a:r>
          </a:p>
          <a:p>
            <a:r>
              <a:rPr lang="en-US" dirty="0" smtClean="0"/>
              <a:t>	Attractions </a:t>
            </a:r>
            <a:r>
              <a:rPr lang="en-US" dirty="0"/>
              <a:t>Hunter</a:t>
            </a:r>
            <a:r>
              <a:rPr lang="th-TH" dirty="0"/>
              <a:t> </a:t>
            </a:r>
            <a:r>
              <a:rPr lang="th-TH" dirty="0" smtClean="0"/>
              <a:t>เป็นเกมที่ส่งเสริม</a:t>
            </a:r>
            <a:r>
              <a:rPr lang="th-TH" dirty="0" smtClean="0"/>
              <a:t>การท่องเที่ยวภายในประเทศ  โดยใช้เชียงใหม่เป็นกรณีศึกษาเป็นที่แรก  การแข่งขันมีการแบ่งทีมออกเป็น </a:t>
            </a:r>
            <a:r>
              <a:rPr lang="en-US" dirty="0" smtClean="0"/>
              <a:t>2 </a:t>
            </a:r>
            <a:r>
              <a:rPr lang="th-TH" dirty="0" smtClean="0"/>
              <a:t>ทีม เพื่อเกิดการแย่งชิงสถานที่ท่องเที่ยว ระหว่างทีมที่</a:t>
            </a:r>
            <a:r>
              <a:rPr lang="th-TH" dirty="0"/>
              <a:t>มีชื่อว่า  </a:t>
            </a:r>
            <a:r>
              <a:rPr lang="en-US" dirty="0" err="1" smtClean="0"/>
              <a:t>Landgon</a:t>
            </a:r>
            <a:r>
              <a:rPr lang="th-TH" dirty="0" smtClean="0"/>
              <a:t> </a:t>
            </a:r>
            <a:r>
              <a:rPr lang="th-TH" dirty="0"/>
              <a:t>และ </a:t>
            </a:r>
            <a:r>
              <a:rPr lang="th-TH" dirty="0" smtClean="0"/>
              <a:t>ทีมที่</a:t>
            </a:r>
            <a:r>
              <a:rPr lang="th-TH" dirty="0"/>
              <a:t>มีชื่อว่า </a:t>
            </a:r>
            <a:r>
              <a:rPr lang="en-US" dirty="0" smtClean="0"/>
              <a:t>Eagle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Attractions </a:t>
            </a:r>
            <a:r>
              <a:rPr lang="en-US" dirty="0"/>
              <a:t>Hunter </a:t>
            </a:r>
            <a:r>
              <a:rPr lang="th-TH" dirty="0"/>
              <a:t>เน้นการเล่นโดยอ้างอิงตำแหน่งของผู้ใช้งานซึ่งระบุตำแหน่งในบริเวณใกล้เคียง โดยใช้ควบคู่กับระบบ </a:t>
            </a:r>
            <a:r>
              <a:rPr lang="en-US" dirty="0"/>
              <a:t>GPS </a:t>
            </a:r>
            <a:r>
              <a:rPr lang="th-TH" dirty="0"/>
              <a:t>โดยผู้เล่นต้องเคลื่อนที่ไปยังจุดต่างๆ เพื่อสร้างปฏิสัมพันธ์กับตัวเกม </a:t>
            </a:r>
            <a:r>
              <a:rPr lang="th-TH" dirty="0" smtClean="0"/>
              <a:t> เช่น </a:t>
            </a:r>
            <a:r>
              <a:rPr lang="th-TH" dirty="0"/>
              <a:t>ยึด</a:t>
            </a:r>
            <a:r>
              <a:rPr lang="th-TH" dirty="0" smtClean="0"/>
              <a:t>ครองสถานที่ท่องเที่ยวที่กำหนดไว้และเก็บ</a:t>
            </a:r>
            <a:r>
              <a:rPr lang="th-TH" dirty="0" smtClean="0"/>
              <a:t>คะแนนเพื่อ</a:t>
            </a:r>
            <a:r>
              <a:rPr lang="th-TH" dirty="0"/>
              <a:t>ใช้</a:t>
            </a:r>
            <a:r>
              <a:rPr lang="th-TH" dirty="0" smtClean="0"/>
              <a:t>ในเลื่อนยศของ</a:t>
            </a:r>
          </a:p>
          <a:p>
            <a:r>
              <a:rPr lang="th-TH" dirty="0"/>
              <a:t>	</a:t>
            </a:r>
            <a:r>
              <a:rPr lang="th-TH" dirty="0" smtClean="0"/>
              <a:t>ตัว</a:t>
            </a:r>
            <a:r>
              <a:rPr lang="th-TH" dirty="0"/>
              <a:t>เกมถูกพัฒนามาสำหรับ</a:t>
            </a:r>
            <a:r>
              <a:rPr lang="th-TH" dirty="0" err="1"/>
              <a:t>สมาร์ทโฟน</a:t>
            </a:r>
            <a:r>
              <a:rPr lang="th-TH" dirty="0"/>
              <a:t>โดยเฉพาะ สามารถใช้ได้กับ </a:t>
            </a:r>
            <a:r>
              <a:rPr lang="en-US" dirty="0"/>
              <a:t>Android 2.3 </a:t>
            </a:r>
            <a:r>
              <a:rPr lang="th-TH" dirty="0"/>
              <a:t>ขึ้นไป</a:t>
            </a:r>
            <a:endParaRPr lang="en-US" dirty="0"/>
          </a:p>
        </p:txBody>
      </p:sp>
      <p:sp>
        <p:nvSpPr>
          <p:cNvPr id="3" name="ชื่อเรื่อง 3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6600" dirty="0" smtClean="0">
                <a:latin typeface="TH Sarabun New" pitchFamily="34" charset="-34"/>
                <a:cs typeface="TH Sarabun New" pitchFamily="34" charset="-34"/>
              </a:rPr>
              <a:t>แนวคิดของระบบ</a:t>
            </a:r>
            <a:endParaRPr lang="th-TH" sz="66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5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55786"/>
            <a:ext cx="1211198" cy="1156990"/>
          </a:xfrm>
          <a:prstGeom prst="rect">
            <a:avLst/>
          </a:prstGeom>
        </p:spPr>
      </p:pic>
      <p:sp>
        <p:nvSpPr>
          <p:cNvPr id="11" name="ปุ่มปฏิบัติการ: ย้อนกลับหรือก่อนหน้า 10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ปุ่มปฏิบัติการ: ไปข้างหน้าหรือถัดไป 11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ปุ่มปฏิบัติการ: การเริ่มต้น 12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ปุ่มปฏิบัติการ: สิ้นสุด 13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06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0" y="274638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4400" b="1" dirty="0" smtClean="0">
                <a:latin typeface="TH Sarabun New" pitchFamily="34" charset="-34"/>
                <a:cs typeface="TH Sarabun New" pitchFamily="34" charset="-34"/>
              </a:rPr>
              <a:t>เทคโนโลยี</a:t>
            </a:r>
            <a:r>
              <a:rPr lang="th-TH" sz="4400" b="1" dirty="0">
                <a:latin typeface="TH Sarabun New" pitchFamily="34" charset="-34"/>
                <a:cs typeface="TH Sarabun New" pitchFamily="34" charset="-34"/>
              </a:rPr>
              <a:t>และเทคโนโลยีที่ใช้ในการพัฒนา</a:t>
            </a:r>
            <a:endParaRPr lang="th-TH" sz="44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24832"/>
            <a:ext cx="1211198" cy="1115936"/>
          </a:xfrm>
          <a:prstGeom prst="rect">
            <a:avLst/>
          </a:prstGeom>
        </p:spPr>
      </p:pic>
      <p:sp>
        <p:nvSpPr>
          <p:cNvPr id="5" name="ปุ่มปฏิบัติการ: ย้อนกลับหรือก่อนหน้า 4">
            <a:hlinkClick r:id="" action="ppaction://hlinkshowjump?jump=previousslide" highlightClick="1"/>
          </p:cNvPr>
          <p:cNvSpPr/>
          <p:nvPr/>
        </p:nvSpPr>
        <p:spPr>
          <a:xfrm>
            <a:off x="7786120" y="6463049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ปุ่มปฏิบัติการ: ไปข้างหน้าหรือถัดไป 5">
            <a:hlinkClick r:id="" action="ppaction://hlinkshowjump?jump=nextslide" highlightClick="1"/>
          </p:cNvPr>
          <p:cNvSpPr/>
          <p:nvPr/>
        </p:nvSpPr>
        <p:spPr>
          <a:xfrm>
            <a:off x="8259360" y="6465253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การเริ่มต้น 6">
            <a:hlinkClick r:id="" action="ppaction://hlinkshowjump?jump=firstslide" highlightClick="1"/>
          </p:cNvPr>
          <p:cNvSpPr/>
          <p:nvPr/>
        </p:nvSpPr>
        <p:spPr>
          <a:xfrm>
            <a:off x="7308304" y="6466473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ปุ่มปฏิบัติการ: สิ้นสุด 7">
            <a:hlinkClick r:id="" action="ppaction://hlinkshowjump?jump=lastslide" highlightClick="1"/>
          </p:cNvPr>
          <p:cNvSpPr/>
          <p:nvPr/>
        </p:nvSpPr>
        <p:spPr>
          <a:xfrm>
            <a:off x="8734082" y="6453336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95534" y="2132856"/>
            <a:ext cx="2808313" cy="1293371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2092"/>
            <a:ext cx="2562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สี่เหลี่ยมผืนผ้า 11"/>
          <p:cNvSpPr/>
          <p:nvPr/>
        </p:nvSpPr>
        <p:spPr>
          <a:xfrm>
            <a:off x="397090" y="5060696"/>
            <a:ext cx="2662742" cy="1032600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7" y="5191332"/>
            <a:ext cx="2267320" cy="77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สี่เหลี่ยมผืนผ้า 13"/>
          <p:cNvSpPr/>
          <p:nvPr/>
        </p:nvSpPr>
        <p:spPr>
          <a:xfrm>
            <a:off x="393981" y="3611510"/>
            <a:ext cx="2664296" cy="1224136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3506832" y="2202090"/>
            <a:ext cx="1569224" cy="1521921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1" y="3724012"/>
            <a:ext cx="2349996" cy="102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blog.vulab.com/wp-content/uploads/2012/04/java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18257"/>
            <a:ext cx="1326766" cy="132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สี่เหลี่ยมผืนผ้า 19"/>
          <p:cNvSpPr/>
          <p:nvPr/>
        </p:nvSpPr>
        <p:spPr>
          <a:xfrm>
            <a:off x="3563888" y="3933056"/>
            <a:ext cx="1440160" cy="1380395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1" name="Picture 9" descr="http://www.t3chniq.com/wp-content/uploads/2012/12/Google-Maps-Logo-300x3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36" y="4035695"/>
            <a:ext cx="1182095" cy="11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สี่เหลี่ยมผืนผ้า 21"/>
          <p:cNvSpPr/>
          <p:nvPr/>
        </p:nvSpPr>
        <p:spPr>
          <a:xfrm>
            <a:off x="5723954" y="2163459"/>
            <a:ext cx="2394996" cy="1193534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3635895" y="5523918"/>
            <a:ext cx="1339624" cy="1135425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49" y="2300602"/>
            <a:ext cx="2105025" cy="97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775" y="5591469"/>
            <a:ext cx="1046256" cy="100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สี่เหลี่ยมผืนผ้า 25"/>
          <p:cNvSpPr/>
          <p:nvPr/>
        </p:nvSpPr>
        <p:spPr>
          <a:xfrm>
            <a:off x="5678154" y="3633708"/>
            <a:ext cx="2581205" cy="1235452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5744546" y="5048638"/>
            <a:ext cx="2571870" cy="1260682"/>
          </a:xfrm>
          <a:prstGeom prst="rect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73" y="3720662"/>
            <a:ext cx="2409825" cy="103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75" y="5163557"/>
            <a:ext cx="23812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6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43801"/>
              </p:ext>
            </p:extLst>
          </p:nvPr>
        </p:nvGraphicFramePr>
        <p:xfrm>
          <a:off x="1783180" y="1484784"/>
          <a:ext cx="6096000" cy="4241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thaiDist"/>
                      <a:r>
                        <a:rPr lang="en-US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 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รายการ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baseline="0" dirty="0" smtClean="0">
                          <a:latin typeface="TH Sarabun New" pitchFamily="34" charset="-34"/>
                          <a:cs typeface="TH Sarabun New" pitchFamily="34" charset="-34"/>
                        </a:rPr>
                        <a:t>ระบบงานเดิม </a:t>
                      </a:r>
                      <a:r>
                        <a:rPr lang="en-US" sz="1600" baseline="0" dirty="0" smtClean="0">
                          <a:latin typeface="TH Sarabun New" pitchFamily="34" charset="-34"/>
                          <a:cs typeface="TH Sarabun New" pitchFamily="34" charset="-34"/>
                        </a:rPr>
                        <a:t>( Ingress )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ระบบงานใหม่</a:t>
                      </a:r>
                      <a:r>
                        <a:rPr lang="th-TH" sz="1600" baseline="0" dirty="0" smtClean="0">
                          <a:latin typeface="TH Sarabun New" pitchFamily="34" charset="-34"/>
                          <a:cs typeface="TH Sarabun New" pitchFamily="34" charset="-34"/>
                        </a:rPr>
                        <a:t> </a:t>
                      </a:r>
                      <a:endParaRPr lang="en-US" sz="1600" baseline="0" dirty="0" smtClean="0">
                        <a:latin typeface="TH Sarabun New" pitchFamily="34" charset="-34"/>
                        <a:cs typeface="TH Sarabun New" pitchFamily="34" charset="-34"/>
                      </a:endParaRPr>
                    </a:p>
                    <a:p>
                      <a:pPr algn="thaiDist"/>
                      <a:r>
                        <a:rPr lang="en-US" sz="1600" baseline="0" dirty="0" smtClean="0">
                          <a:latin typeface="TH Sarabun New" pitchFamily="34" charset="-34"/>
                          <a:cs typeface="TH Sarabun New" pitchFamily="34" charset="-34"/>
                        </a:rPr>
                        <a:t>(Attractions   Hunter )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หมวดหมู่เกม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en-US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 Augmented Reality Massively Multiplayer Online Game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en-US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Augmented Reality Massively Multiplayer Online Game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แนวคิดของเกม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สมาชิกในทีมยิ่งมากทีมก็จะยิ่งเก่ง และเกมจะยิ่งสนุกมากขึ้น</a:t>
                      </a:r>
                      <a:endParaRPr lang="th-TH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หากสมาชิกในทีมมียศที่สูงและจำนวนเพิ่มมากขึ้น</a:t>
                      </a:r>
                      <a:r>
                        <a:rPr lang="th-TH" sz="1600" baseline="0" dirty="0" smtClean="0">
                          <a:latin typeface="TH Sarabun New" pitchFamily="34" charset="-34"/>
                          <a:cs typeface="TH Sarabun New" pitchFamily="34" charset="-34"/>
                        </a:rPr>
                        <a:t> เกมก็จะยิ่งสนุกมากขึ้น</a:t>
                      </a:r>
                      <a:endParaRPr lang="en-US" sz="1600" dirty="0" smtClean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จุดเช็คอิน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จุดเช็คอินหายาก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จุดเช็คอินหาง่าย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วิธีการเล่นเกม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เข้าใจได้ยาก การเล่น</a:t>
                      </a:r>
                    </a:p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ค่อนข้างซับซ้อน 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เข้าใจง่าย  เล่นง่าย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การเก็บ</a:t>
                      </a:r>
                      <a:r>
                        <a:rPr lang="th-TH" sz="1600" dirty="0" err="1" smtClean="0">
                          <a:latin typeface="TH Sarabun New" pitchFamily="34" charset="-34"/>
                          <a:cs typeface="TH Sarabun New" pitchFamily="34" charset="-34"/>
                        </a:rPr>
                        <a:t>เลเวล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การคิด</a:t>
                      </a:r>
                      <a:r>
                        <a:rPr lang="th-TH" sz="1600" dirty="0" err="1" smtClean="0">
                          <a:latin typeface="TH Sarabun New" pitchFamily="34" charset="-34"/>
                          <a:cs typeface="TH Sarabun New" pitchFamily="34" charset="-34"/>
                        </a:rPr>
                        <a:t>เลเวล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 </a:t>
                      </a:r>
                      <a:r>
                        <a:rPr lang="en-US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Portal 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ง่ายๆก็แค่เอา</a:t>
                      </a:r>
                      <a:r>
                        <a:rPr lang="th-TH" sz="1600" dirty="0" err="1" smtClean="0">
                          <a:latin typeface="TH Sarabun New" pitchFamily="34" charset="-34"/>
                          <a:cs typeface="TH Sarabun New" pitchFamily="34" charset="-34"/>
                        </a:rPr>
                        <a:t>เลเวล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ของ </a:t>
                      </a:r>
                      <a:r>
                        <a:rPr lang="en-US" sz="1600" dirty="0" err="1" smtClean="0">
                          <a:latin typeface="TH Sarabun New" pitchFamily="34" charset="-34"/>
                          <a:cs typeface="TH Sarabun New" pitchFamily="34" charset="-34"/>
                        </a:rPr>
                        <a:t>Resonatorl</a:t>
                      </a:r>
                      <a:r>
                        <a:rPr lang="en-US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 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ทั้งหมดไปรวมกันแล้วนำ 8 ไปหาร ได้เท่าไหร่ปัดเศษลง มันก็คือ </a:t>
                      </a:r>
                      <a:r>
                        <a:rPr lang="th-TH" sz="1600" dirty="0" err="1" smtClean="0">
                          <a:latin typeface="TH Sarabun New" pitchFamily="34" charset="-34"/>
                          <a:cs typeface="TH Sarabun New" pitchFamily="34" charset="-34"/>
                        </a:rPr>
                        <a:t>เลเวล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ของ </a:t>
                      </a:r>
                      <a:r>
                        <a:rPr lang="en-US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Portal 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นั่นเอง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การคิด</a:t>
                      </a:r>
                      <a:r>
                        <a:rPr lang="th-TH" sz="1600" dirty="0" err="1" smtClean="0">
                          <a:latin typeface="TH Sarabun New" pitchFamily="34" charset="-34"/>
                          <a:cs typeface="TH Sarabun New" pitchFamily="34" charset="-34"/>
                        </a:rPr>
                        <a:t>เลเวล</a:t>
                      </a:r>
                      <a:r>
                        <a:rPr lang="th-TH" sz="1600" dirty="0" smtClean="0">
                          <a:latin typeface="TH Sarabun New" pitchFamily="34" charset="-34"/>
                          <a:cs typeface="TH Sarabun New" pitchFamily="34" charset="-34"/>
                        </a:rPr>
                        <a:t> คิดจากการที่เราไปเช็คอินตามสถานที่ต่างๆ</a:t>
                      </a:r>
                      <a:r>
                        <a:rPr lang="th-TH" sz="1600" baseline="0" dirty="0" smtClean="0">
                          <a:latin typeface="TH Sarabun New" pitchFamily="34" charset="-34"/>
                          <a:cs typeface="TH Sarabun New" pitchFamily="34" charset="-34"/>
                        </a:rPr>
                        <a:t> แล้วจะได้แต้มตามความสำคัญของสถานที่  แล้วนำมาเพื่อสะสมเป็นยศ</a:t>
                      </a:r>
                      <a:endParaRPr lang="th-TH" sz="1600" dirty="0">
                        <a:latin typeface="TH Sarabun New" pitchFamily="34" charset="-34"/>
                        <a:cs typeface="TH Sarabun New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ปุ่มปฏิบัติการ: ย้อนกลับหรือก่อนหน้า 7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ปุ่มปฏิบัติการ: ไปข้างหน้าหรือถัดไป 8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ปุ่มปฏิบัติการ: การเริ่มต้น 9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ปุ่มปฏิบัติการ: สิ้นสุด 10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ชื่อเรื่อง 3"/>
          <p:cNvSpPr txBox="1">
            <a:spLocks/>
          </p:cNvSpPr>
          <p:nvPr/>
        </p:nvSpPr>
        <p:spPr>
          <a:xfrm>
            <a:off x="0" y="260648"/>
            <a:ext cx="9144000" cy="648072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4400" b="1" dirty="0">
                <a:latin typeface="TH Sarabun New" pitchFamily="34" charset="-34"/>
                <a:cs typeface="TH Sarabun New" pitchFamily="34" charset="-34"/>
              </a:rPr>
              <a:t>ความแตกต่างระหว่างระบบเก่าและระบบใหม่</a:t>
            </a:r>
          </a:p>
        </p:txBody>
      </p:sp>
      <p:pic>
        <p:nvPicPr>
          <p:cNvPr id="1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80" y="247215"/>
            <a:ext cx="792088" cy="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0" y="461359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4400" b="1" dirty="0" smtClean="0">
                <a:latin typeface="TH Sarabun New" pitchFamily="34" charset="-34"/>
                <a:cs typeface="TH Sarabun New" pitchFamily="34" charset="-34"/>
              </a:rPr>
              <a:t>ขอบเขตของโครงงาน</a:t>
            </a:r>
            <a:endParaRPr lang="th-TH" sz="4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4" y="404664"/>
            <a:ext cx="1211198" cy="1115936"/>
          </a:xfrm>
          <a:prstGeom prst="rect">
            <a:avLst/>
          </a:prstGeom>
        </p:spPr>
      </p:pic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73958"/>
              </p:ext>
            </p:extLst>
          </p:nvPr>
        </p:nvGraphicFramePr>
        <p:xfrm>
          <a:off x="1187623" y="2636912"/>
          <a:ext cx="7008431" cy="2376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611"/>
                <a:gridCol w="3170607"/>
                <a:gridCol w="2690213"/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 ID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Description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Mapping Requirement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US1-01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th-TH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เข้าสู่ระบบโดยการล็อกอิน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MD4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US1-02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th-TH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ออกจากระบบโดยการล็อกเอาท์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MD4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marL="7620" marR="0" indent="-76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US1-03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เพิ่มข้อมูลสถานที่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8950" algn="l"/>
                        </a:tabLs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MD4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US1-04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th-TH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แก้ไขข้อมูลสถานที่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MD4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US1-05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7970" algn="l"/>
                          <a:tab pos="685800" algn="l"/>
                          <a:tab pos="857250" algn="l"/>
                        </a:tabLst>
                      </a:pPr>
                      <a:r>
                        <a:rPr lang="th-TH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ลบข้อมูลสถานที่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MD4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496" y="1700808"/>
            <a:ext cx="4392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85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  <a:tab pos="685800" algn="l"/>
                <a:tab pos="857250" algn="l"/>
              </a:tabLst>
            </a:pP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TH Sarabun New" pitchFamily="34" charset="-34"/>
                <a:cs typeface="TH Sarabun New" pitchFamily="34" charset="-34"/>
              </a:rPr>
              <a:t>ผู้ดูแลระบบ สามารถทำงานได้ดังนี้</a:t>
            </a:r>
            <a:endParaRPr kumimoji="0" lang="th-TH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7" name="ปุ่มปฏิบัติการ: ย้อนกลับหรือก่อนหน้า 6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ปุ่มปฏิบัติการ: ไปข้างหน้าหรือถัดไป 7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ปุ่มปฏิบัติการ: การเริ่มต้น 8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ปุ่มปฏิบัติการ: สิ้นสุด 9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62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3"/>
          <p:cNvSpPr txBox="1">
            <a:spLocks/>
          </p:cNvSpPr>
          <p:nvPr/>
        </p:nvSpPr>
        <p:spPr>
          <a:xfrm>
            <a:off x="0" y="461359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th-TH" sz="4400" b="1" dirty="0" smtClean="0">
                <a:latin typeface="TH Sarabun New" pitchFamily="34" charset="-34"/>
                <a:cs typeface="TH Sarabun New" pitchFamily="34" charset="-34"/>
              </a:rPr>
              <a:t>ขอบเขตของโครงงาน</a:t>
            </a:r>
            <a:endParaRPr lang="th-TH" sz="4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3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4" y="404664"/>
            <a:ext cx="1211198" cy="1115936"/>
          </a:xfrm>
          <a:prstGeom prst="rect">
            <a:avLst/>
          </a:prstGeom>
        </p:spPr>
      </p:pic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97091"/>
              </p:ext>
            </p:extLst>
          </p:nvPr>
        </p:nvGraphicFramePr>
        <p:xfrm>
          <a:off x="878813" y="2780928"/>
          <a:ext cx="8013667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215"/>
                <a:gridCol w="3625375"/>
                <a:gridCol w="307607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 ID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Description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Mapping Requirement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US2-01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ล๊อกอินผ่าน</a:t>
                      </a:r>
                      <a:r>
                        <a:rPr lang="th-TH" sz="2400" dirty="0" err="1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เฟสบุ๊ค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MD1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US2-02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th-TH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นำแต้มที่ได้มาสะสมเพื่อเลื่อนยศ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MD2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US2-03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th-TH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ดูอันดับคะแนนของแต่ละทีม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MD3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US2-04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85900" algn="l"/>
                        </a:tabLst>
                      </a:pPr>
                      <a:r>
                        <a:rPr lang="th-TH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ดูผู้มีคะแนนสูงสุด 10 คนแรก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MD3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US2-05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ดูอันดับผู้เล่นภายในทีม</a:t>
                      </a:r>
                      <a:endParaRPr lang="en-US" sz="240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H Sarabun New" pitchFamily="34" charset="-34"/>
                          <a:cs typeface="TH Sarabun New" pitchFamily="34" charset="-34"/>
                        </a:rPr>
                        <a:t>MD3</a:t>
                      </a:r>
                      <a:endParaRPr lang="en-US" sz="2400" dirty="0">
                        <a:effectLst/>
                        <a:latin typeface="TH Sarabun New" pitchFamily="34" charset="-34"/>
                        <a:ea typeface="TH Sarabun New"/>
                        <a:cs typeface="TH Sarabun New" pitchFamily="34" charset="-3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4401" y="1912106"/>
            <a:ext cx="27574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85900" algn="l"/>
              </a:tabLst>
            </a:pP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itchFamily="34" charset="-34"/>
                <a:ea typeface="TH Sarabun New" pitchFamily="34" charset="-34"/>
                <a:cs typeface="TH Sarabun New" pitchFamily="34" charset="-34"/>
              </a:rPr>
              <a:t>ผู้ใช้สามารถทำงานได้ดังนี้</a:t>
            </a:r>
            <a:endParaRPr kumimoji="0" lang="th-TH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ปุ่มปฏิบัติการ: ย้อนกลับหรือก่อนหน้า 5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ไปข้างหน้าหรือถัดไป 6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ปุ่มปฏิบัติการ: การเริ่มต้น 7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ปุ่มปฏิบัติการ: สิ้นสุด 8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73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305"/>
            <a:ext cx="9161292" cy="5308503"/>
          </a:xfrm>
          <a:prstGeom prst="rect">
            <a:avLst/>
          </a:prstGeom>
        </p:spPr>
      </p:pic>
      <p:sp>
        <p:nvSpPr>
          <p:cNvPr id="5" name="ปุ่มปฏิบัติการ: ย้อนกลับหรือก่อนหน้า 4">
            <a:hlinkClick r:id="" action="ppaction://hlinkshowjump?jump=previousslide" highlightClick="1"/>
          </p:cNvPr>
          <p:cNvSpPr/>
          <p:nvPr/>
        </p:nvSpPr>
        <p:spPr>
          <a:xfrm>
            <a:off x="7699160" y="6440924"/>
            <a:ext cx="360040" cy="320369"/>
          </a:xfrm>
          <a:prstGeom prst="actionButtonBackPrevio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ปุ่มปฏิบัติการ: ไปข้างหน้าหรือถัดไป 5">
            <a:hlinkClick r:id="" action="ppaction://hlinkshowjump?jump=nextslide" highlightClick="1"/>
          </p:cNvPr>
          <p:cNvSpPr/>
          <p:nvPr/>
        </p:nvSpPr>
        <p:spPr>
          <a:xfrm>
            <a:off x="8172400" y="6443128"/>
            <a:ext cx="360040" cy="320369"/>
          </a:xfrm>
          <a:prstGeom prst="actionButtonForwardNex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ปุ่มปฏิบัติการ: การเริ่มต้น 6">
            <a:hlinkClick r:id="" action="ppaction://hlinkshowjump?jump=firstslide" highlightClick="1"/>
          </p:cNvPr>
          <p:cNvSpPr/>
          <p:nvPr/>
        </p:nvSpPr>
        <p:spPr>
          <a:xfrm>
            <a:off x="7221344" y="6444348"/>
            <a:ext cx="374992" cy="319149"/>
          </a:xfrm>
          <a:prstGeom prst="actionButtonBeginning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ปุ่มปฏิบัติการ: สิ้นสุด 7">
            <a:hlinkClick r:id="" action="ppaction://hlinkshowjump?jump=lastslide" highlightClick="1"/>
          </p:cNvPr>
          <p:cNvSpPr/>
          <p:nvPr/>
        </p:nvSpPr>
        <p:spPr>
          <a:xfrm>
            <a:off x="8647122" y="6431211"/>
            <a:ext cx="389374" cy="332286"/>
          </a:xfrm>
          <a:prstGeom prst="actionButtonE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ชื่อเรื่อง 3"/>
          <p:cNvSpPr txBox="1">
            <a:spLocks/>
          </p:cNvSpPr>
          <p:nvPr/>
        </p:nvSpPr>
        <p:spPr>
          <a:xfrm>
            <a:off x="0" y="461359"/>
            <a:ext cx="9144000" cy="1101946"/>
          </a:xfrm>
          <a:prstGeom prst="rect">
            <a:avLst/>
          </a:prstGeom>
          <a:solidFill>
            <a:srgbClr val="FF0066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400" b="1" dirty="0" err="1" smtClean="0">
                <a:latin typeface="TH Sarabun New" pitchFamily="34" charset="-34"/>
                <a:cs typeface="TH Sarabun New" pitchFamily="34" charset="-34"/>
              </a:rPr>
              <a:t>Usecase</a:t>
            </a:r>
            <a:r>
              <a:rPr lang="en-US" sz="4400" b="1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4400" b="1" dirty="0">
                <a:latin typeface="TH Sarabun New" pitchFamily="34" charset="-34"/>
                <a:cs typeface="TH Sarabun New" pitchFamily="34" charset="-34"/>
              </a:rPr>
              <a:t>diagram</a:t>
            </a:r>
            <a:endParaRPr lang="th-TH" sz="4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74" y="404664"/>
            <a:ext cx="1211198" cy="11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ขอบฟ้า">
  <a:themeElements>
    <a:clrScheme name="ขอบฟ้า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ขอบฟ้า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1367</TotalTime>
  <Words>382</Words>
  <Application>Microsoft Office PowerPoint</Application>
  <PresentationFormat>นำเสนอทางหน้าจอ 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16</vt:i4>
      </vt:variant>
    </vt:vector>
  </HeadingPairs>
  <TitlesOfParts>
    <vt:vector size="17" baseType="lpstr">
      <vt:lpstr>ขอบฟ้า</vt:lpstr>
      <vt:lpstr> พัฒนาเกม “ ศึกชิงพิภพ ” บนระบบปฏิบัติการแอนดรอยด์  :กรณีศึกษาจังหวัดเชียงใหม่ "Attractions Hunter Game " on the Android  operating system   : Case study of Chiang Mai</vt:lpstr>
      <vt:lpstr>อาจารย์ที่ปรึกษาโครงงาน</vt:lpstr>
      <vt:lpstr>ผู้พัฒนาระบบ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Attractions Hunter ศึกชิงพิภพ</dc:title>
  <dc:creator>ORY</dc:creator>
  <cp:lastModifiedBy>ORY</cp:lastModifiedBy>
  <cp:revision>51</cp:revision>
  <dcterms:created xsi:type="dcterms:W3CDTF">2013-09-28T14:55:46Z</dcterms:created>
  <dcterms:modified xsi:type="dcterms:W3CDTF">2013-09-29T16:41:41Z</dcterms:modified>
</cp:coreProperties>
</file>