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sldIdLst>
    <p:sldId id="263" r:id="rId2"/>
    <p:sldId id="265" r:id="rId3"/>
    <p:sldId id="303" r:id="rId4"/>
    <p:sldId id="293" r:id="rId5"/>
    <p:sldId id="305" r:id="rId6"/>
    <p:sldId id="291" r:id="rId7"/>
    <p:sldId id="292" r:id="rId8"/>
    <p:sldId id="295" r:id="rId9"/>
    <p:sldId id="300" r:id="rId10"/>
    <p:sldId id="309" r:id="rId11"/>
    <p:sldId id="310" r:id="rId12"/>
    <p:sldId id="296" r:id="rId13"/>
    <p:sldId id="297" r:id="rId14"/>
    <p:sldId id="298" r:id="rId15"/>
    <p:sldId id="299" r:id="rId16"/>
    <p:sldId id="301" r:id="rId17"/>
    <p:sldId id="302" r:id="rId18"/>
    <p:sldId id="306" r:id="rId19"/>
    <p:sldId id="313" r:id="rId20"/>
    <p:sldId id="311" r:id="rId21"/>
    <p:sldId id="312" r:id="rId22"/>
    <p:sldId id="308" r:id="rId23"/>
    <p:sldId id="294" r:id="rId24"/>
    <p:sldId id="307" r:id="rId25"/>
    <p:sldId id="290" r:id="rId26"/>
    <p:sldId id="285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4D89"/>
    <a:srgbClr val="0097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19" autoAdjust="0"/>
    <p:restoredTop sz="83997" autoAdjust="0"/>
  </p:normalViewPr>
  <p:slideViewPr>
    <p:cSldViewPr snapToGrid="0">
      <p:cViewPr varScale="1">
        <p:scale>
          <a:sx n="180" d="100"/>
          <a:sy n="180" d="100"/>
        </p:scale>
        <p:origin x="2184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493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43E21-F321-4FE3-BD22-BCF0CBD6AF24}" type="datetimeFigureOut">
              <a:rPr lang="sv-SE" smtClean="0"/>
              <a:t>2023-04-18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85900" y="229394"/>
            <a:ext cx="3633952" cy="204409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59675" y="2398330"/>
            <a:ext cx="5746531" cy="651627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FC654C-73E2-4A94-8771-C640F366259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4640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briktlinjer.se/webbforalla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C654C-73E2-4A94-8771-C640F366259E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305331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85900" y="230188"/>
            <a:ext cx="3633788" cy="204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654C-73E2-4A94-8771-C640F366259E}" type="slidenum">
              <a:rPr lang="sv-SE" smtClean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277289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85900" y="230188"/>
            <a:ext cx="3633788" cy="204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654C-73E2-4A94-8771-C640F366259E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452450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85900" y="230188"/>
            <a:ext cx="3633788" cy="204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WCAG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 2.0 level AA requires a contrast ratio of at least 4.5:1 for normal text and 3:1 for large text. </a:t>
            </a:r>
          </a:p>
          <a:p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WCAG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 2.1 requires a contrast ratio of at least 3:1 for graphics and user interface components (such as form input borders). </a:t>
            </a:r>
          </a:p>
          <a:p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WCAG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 Level AAA requires a contrast ratio of at least 7:1 for normal text and 4.5:1 for large text.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654C-73E2-4A94-8771-C640F366259E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388154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85900" y="230188"/>
            <a:ext cx="3633788" cy="204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654C-73E2-4A94-8771-C640F366259E}" type="slidenum">
              <a:rPr lang="sv-SE" smtClean="0"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30703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85900" y="230188"/>
            <a:ext cx="3633788" cy="204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b="0" i="0" dirty="0" err="1">
                <a:solidFill>
                  <a:srgbClr val="1B1B1B"/>
                </a:solidFill>
                <a:effectLst/>
                <a:latin typeface="Inter"/>
              </a:rPr>
              <a:t>Accessible</a:t>
            </a:r>
            <a:r>
              <a:rPr lang="sv-SE" b="0" i="0" dirty="0">
                <a:solidFill>
                  <a:srgbClr val="1B1B1B"/>
                </a:solidFill>
                <a:effectLst/>
                <a:latin typeface="Inter"/>
              </a:rPr>
              <a:t> </a:t>
            </a:r>
            <a:r>
              <a:rPr lang="sv-SE" b="0" i="0" dirty="0" err="1">
                <a:solidFill>
                  <a:srgbClr val="1B1B1B"/>
                </a:solidFill>
                <a:effectLst/>
                <a:latin typeface="Inter"/>
              </a:rPr>
              <a:t>Rich</a:t>
            </a:r>
            <a:r>
              <a:rPr lang="sv-SE" b="0" i="0" dirty="0">
                <a:solidFill>
                  <a:srgbClr val="1B1B1B"/>
                </a:solidFill>
                <a:effectLst/>
                <a:latin typeface="Inter"/>
              </a:rPr>
              <a:t> Internet </a:t>
            </a:r>
            <a:r>
              <a:rPr lang="sv-SE" b="0" i="0" dirty="0" err="1">
                <a:solidFill>
                  <a:srgbClr val="1B1B1B"/>
                </a:solidFill>
                <a:effectLst/>
                <a:latin typeface="Inter"/>
              </a:rPr>
              <a:t>Applications</a:t>
            </a:r>
            <a:r>
              <a:rPr lang="sv-SE" b="0" i="0" dirty="0">
                <a:solidFill>
                  <a:srgbClr val="1B1B1B"/>
                </a:solidFill>
                <a:effectLst/>
                <a:latin typeface="Inter"/>
              </a:rPr>
              <a:t> </a:t>
            </a:r>
            <a:r>
              <a:rPr lang="sv-SE" b="1" i="0" dirty="0">
                <a:solidFill>
                  <a:srgbClr val="1B1B1B"/>
                </a:solidFill>
                <a:effectLst/>
                <a:latin typeface="Inter"/>
              </a:rPr>
              <a:t>(ARIA)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654C-73E2-4A94-8771-C640F366259E}" type="slidenum">
              <a:rPr lang="sv-SE" smtClean="0"/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633237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85900" y="230188"/>
            <a:ext cx="3633788" cy="204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654C-73E2-4A94-8771-C640F366259E}" type="slidenum">
              <a:rPr lang="sv-SE" smtClean="0"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503759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85900" y="230188"/>
            <a:ext cx="3633788" cy="204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654C-73E2-4A94-8771-C640F366259E}" type="slidenum">
              <a:rPr lang="sv-SE" smtClean="0"/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117776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85900" y="230188"/>
            <a:ext cx="3633788" cy="204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https</a:t>
            </a:r>
            <a:r>
              <a:rPr lang="sv-SE" dirty="0"/>
              <a:t>://</a:t>
            </a:r>
            <a:r>
              <a:rPr lang="sv-SE" dirty="0" err="1"/>
              <a:t>webbriktlinjer.se</a:t>
            </a:r>
            <a:r>
              <a:rPr lang="sv-SE" dirty="0"/>
              <a:t>/riktlinjer/2-ge-begripliga-felmeddelanden/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654C-73E2-4A94-8771-C640F366259E}" type="slidenum">
              <a:rPr lang="sv-SE" smtClean="0"/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511148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85900" y="230188"/>
            <a:ext cx="3633788" cy="204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https</a:t>
            </a:r>
            <a:r>
              <a:rPr lang="sv-SE" dirty="0"/>
              <a:t>://</a:t>
            </a:r>
            <a:r>
              <a:rPr lang="sv-SE" dirty="0" err="1"/>
              <a:t>webbriktlinjer.se</a:t>
            </a:r>
            <a:r>
              <a:rPr lang="sv-SE" dirty="0"/>
              <a:t>/riktlinjer/2-ge-begripliga-felmeddelanden/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654C-73E2-4A94-8771-C640F366259E}" type="slidenum">
              <a:rPr lang="sv-SE" smtClean="0"/>
              <a:t>18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839715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85900" y="230188"/>
            <a:ext cx="3633788" cy="204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https</a:t>
            </a:r>
            <a:r>
              <a:rPr lang="sv-SE" dirty="0"/>
              <a:t>://</a:t>
            </a:r>
            <a:r>
              <a:rPr lang="sv-SE" dirty="0" err="1"/>
              <a:t>www.digg.se</a:t>
            </a:r>
            <a:r>
              <a:rPr lang="sv-SE" dirty="0"/>
              <a:t>/kunskap-och-stod/digital-</a:t>
            </a:r>
            <a:r>
              <a:rPr lang="sv-SE" dirty="0" err="1"/>
              <a:t>tillganglighet</a:t>
            </a:r>
            <a:r>
              <a:rPr lang="sv-SE" dirty="0"/>
              <a:t>/skapa-en-</a:t>
            </a:r>
            <a:r>
              <a:rPr lang="sv-SE" dirty="0" err="1"/>
              <a:t>tillganglighetsredogorelse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654C-73E2-4A94-8771-C640F366259E}" type="slidenum">
              <a:rPr lang="sv-SE" smtClean="0"/>
              <a:t>19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43770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85900" y="230188"/>
            <a:ext cx="3633788" cy="204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Hur prioriterar ni i ert team? I ert system?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654C-73E2-4A94-8771-C640F366259E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592295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85900" y="230188"/>
            <a:ext cx="3633788" cy="204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654C-73E2-4A94-8771-C640F366259E}" type="slidenum">
              <a:rPr lang="sv-SE" smtClean="0"/>
              <a:t>20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869758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85900" y="230188"/>
            <a:ext cx="3633788" cy="204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654C-73E2-4A94-8771-C640F366259E}" type="slidenum">
              <a:rPr lang="sv-SE" smtClean="0"/>
              <a:t>21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881703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85900" y="230188"/>
            <a:ext cx="3633788" cy="204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Bästa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654C-73E2-4A94-8771-C640F366259E}" type="slidenum">
              <a:rPr lang="sv-SE" smtClean="0"/>
              <a:t>22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985413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85900" y="230188"/>
            <a:ext cx="3633788" cy="204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Bästa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654C-73E2-4A94-8771-C640F366259E}" type="slidenum">
              <a:rPr lang="sv-SE" smtClean="0"/>
              <a:t>23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034990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85900" y="230188"/>
            <a:ext cx="3633788" cy="204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654C-73E2-4A94-8771-C640F366259E}" type="slidenum">
              <a:rPr lang="sv-SE" smtClean="0"/>
              <a:t>24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779375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85900" y="230188"/>
            <a:ext cx="3633788" cy="204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654C-73E2-4A94-8771-C640F366259E}" type="slidenum">
              <a:rPr lang="sv-SE" smtClean="0"/>
              <a:t>25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342803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654C-73E2-4A94-8771-C640F366259E}" type="slidenum">
              <a:rPr lang="sv-SE" smtClean="0"/>
              <a:t>26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35957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85900" y="230188"/>
            <a:ext cx="3633788" cy="204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654C-73E2-4A94-8771-C640F366259E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22591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85900" y="230188"/>
            <a:ext cx="3633788" cy="204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654C-73E2-4A94-8771-C640F366259E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52790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85900" y="230188"/>
            <a:ext cx="3633788" cy="204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b="0" i="0" dirty="0" err="1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https</a:t>
            </a:r>
            <a:r>
              <a:rPr lang="sv-SE" b="0" i="0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://</a:t>
            </a:r>
            <a:r>
              <a:rPr lang="sv-SE" b="0" i="0" dirty="0" err="1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webbriktlinjer.se</a:t>
            </a:r>
            <a:r>
              <a:rPr lang="sv-SE" b="0" i="0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/</a:t>
            </a:r>
            <a:r>
              <a:rPr lang="sv-SE" b="0" i="0" dirty="0" err="1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webbforalla</a:t>
            </a:r>
            <a:r>
              <a:rPr lang="sv-SE" b="0" i="0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/</a:t>
            </a:r>
            <a:r>
              <a:rPr lang="sv-SE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654C-73E2-4A94-8771-C640F366259E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73131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85900" y="230188"/>
            <a:ext cx="3633788" cy="204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*: Alla ”myndigheter/samhällstjänster” måste ha hela sina webbplatser fullt tillgängliga</a:t>
            </a:r>
          </a:p>
          <a:p>
            <a:endParaRPr lang="sv-SE" dirty="0"/>
          </a:p>
          <a:p>
            <a:pPr algn="l">
              <a:buFont typeface="Arial" panose="020B0604020202020204" pitchFamily="34" charset="0"/>
              <a:buNone/>
            </a:pPr>
            <a:r>
              <a:rPr lang="sv-SE" b="0" i="0" dirty="0">
                <a:solidFill>
                  <a:srgbClr val="292A2B"/>
                </a:solidFill>
                <a:effectLst/>
                <a:latin typeface="ubuntu" panose="020B0604020202020204" pitchFamily="34" charset="0"/>
              </a:rPr>
              <a:t>Nya webbplatser: 23 september 2019.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sv-SE" b="0" i="0" dirty="0">
                <a:solidFill>
                  <a:srgbClr val="292A2B"/>
                </a:solidFill>
                <a:effectLst/>
                <a:latin typeface="ubuntu" panose="020B0604020202020204" pitchFamily="34" charset="0"/>
              </a:rPr>
              <a:t>Befintliga webbplatser: 23 september 2020.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sv-SE" b="0" i="0" dirty="0">
                <a:solidFill>
                  <a:srgbClr val="292A2B"/>
                </a:solidFill>
                <a:effectLst/>
                <a:latin typeface="ubuntu" panose="020B0604020202020204" pitchFamily="34" charset="0"/>
              </a:rPr>
              <a:t>Mobila applikationer: 23 juni 2021.</a:t>
            </a:r>
          </a:p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654C-73E2-4A94-8771-C640F366259E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294980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85900" y="230188"/>
            <a:ext cx="3633788" cy="204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654C-73E2-4A94-8771-C640F366259E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3767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85900" y="230188"/>
            <a:ext cx="3633788" cy="204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654C-73E2-4A94-8771-C640F366259E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173716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85900" y="230188"/>
            <a:ext cx="3633788" cy="204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654C-73E2-4A94-8771-C640F366259E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64286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683E0-72C4-4CD7-8591-1A91FA3405F3}" type="datetimeFigureOut">
              <a:rPr lang="sv-SE" smtClean="0"/>
              <a:t>2023-04-18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912341" cy="365125"/>
          </a:xfrm>
        </p:spPr>
        <p:txBody>
          <a:bodyPr/>
          <a:lstStyle/>
          <a:p>
            <a:fld id="{8D4EAC02-0841-4C0A-925C-BC67AD1341D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10975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683E0-72C4-4CD7-8591-1A91FA3405F3}" type="datetimeFigureOut">
              <a:rPr lang="sv-SE" smtClean="0"/>
              <a:t>2023-04-18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C02-0841-4C0A-925C-BC67AD1341D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38461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683E0-72C4-4CD7-8591-1A91FA3405F3}" type="datetimeFigureOut">
              <a:rPr lang="sv-SE" smtClean="0"/>
              <a:t>2023-04-18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C02-0841-4C0A-925C-BC67AD1341D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77782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7070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606378"/>
            <a:ext cx="10515600" cy="4570585"/>
          </a:xfrm>
        </p:spPr>
        <p:txBody>
          <a:bodyPr>
            <a:normAutofit/>
          </a:bodyPr>
          <a:lstStyle>
            <a:lvl1pPr marL="357188" indent="-357188">
              <a:defRPr sz="36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14375" indent="-357188">
              <a:buFont typeface="Segoe UI" panose="020B0502040204020203" pitchFamily="34" charset="0"/>
              <a:buChar char="‒"/>
              <a:defRPr sz="32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89013" indent="-274638"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635000" cy="365125"/>
          </a:xfr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10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683E0-72C4-4CD7-8591-1A91FA3405F3}" type="datetimeFigureOut">
              <a:rPr lang="sv-SE" smtClean="0"/>
              <a:t>2023-04-18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C02-0841-4C0A-925C-BC67AD1341D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18866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683E0-72C4-4CD7-8591-1A91FA3405F3}" type="datetimeFigureOut">
              <a:rPr lang="sv-SE" smtClean="0"/>
              <a:t>2023-04-18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C02-0841-4C0A-925C-BC67AD1341D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3707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683E0-72C4-4CD7-8591-1A91FA3405F3}" type="datetimeFigureOut">
              <a:rPr lang="sv-SE" smtClean="0"/>
              <a:t>2023-04-18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C02-0841-4C0A-925C-BC67AD1341D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89621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683E0-72C4-4CD7-8591-1A91FA3405F3}" type="datetimeFigureOut">
              <a:rPr lang="sv-SE" smtClean="0"/>
              <a:t>2023-04-18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C02-0841-4C0A-925C-BC67AD1341D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38859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683E0-72C4-4CD7-8591-1A91FA3405F3}" type="datetimeFigureOut">
              <a:rPr lang="sv-SE" smtClean="0"/>
              <a:t>2023-04-18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C02-0841-4C0A-925C-BC67AD1341D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42750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683E0-72C4-4CD7-8591-1A91FA3405F3}" type="datetimeFigureOut">
              <a:rPr lang="sv-SE" smtClean="0"/>
              <a:t>2023-04-18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C02-0841-4C0A-925C-BC67AD1341D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83977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683E0-72C4-4CD7-8591-1A91FA3405F3}" type="datetimeFigureOut">
              <a:rPr lang="sv-SE" smtClean="0"/>
              <a:t>2023-04-18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C02-0841-4C0A-925C-BC67AD1341D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57717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99775D53-701E-4328-966C-F1CB17186112}"/>
              </a:ext>
            </a:extLst>
          </p:cNvPr>
          <p:cNvSpPr/>
          <p:nvPr userDrawn="1"/>
        </p:nvSpPr>
        <p:spPr>
          <a:xfrm flipH="1">
            <a:off x="126999" y="6520732"/>
            <a:ext cx="11963400" cy="0"/>
          </a:xfrm>
          <a:prstGeom prst="line">
            <a:avLst/>
          </a:prstGeom>
          <a:ln w="25400">
            <a:solidFill>
              <a:srgbClr val="F8B322"/>
            </a:solidFill>
            <a:prstDash val="solid"/>
          </a:ln>
        </p:spPr>
        <p:txBody>
          <a:bodyPr lIns="109080" tIns="64080" rIns="109080" bIns="64080" anchor="ctr" anchorCtr="1"/>
          <a:lstStyle/>
          <a:p>
            <a:pPr lvl="0" rtl="0" hangingPunct="0">
              <a:buNone/>
              <a:tabLst/>
            </a:pPr>
            <a:endParaRPr lang="en-US" sz="2400" kern="1200">
              <a:solidFill>
                <a:srgbClr val="FFFFFF"/>
              </a:solidFill>
              <a:latin typeface="Arial Black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97290B-0298-4D1C-97A1-750A35A69AFF}"/>
              </a:ext>
            </a:extLst>
          </p:cNvPr>
          <p:cNvSpPr/>
          <p:nvPr userDrawn="1"/>
        </p:nvSpPr>
        <p:spPr>
          <a:xfrm>
            <a:off x="10035539" y="6334035"/>
            <a:ext cx="1394461" cy="4006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8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733FD8F-7395-4A10-BF90-FC8CB5F7CCB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0481" y="6369602"/>
            <a:ext cx="1223319" cy="46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754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ebbriktlinjer.se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mozilla.org/en-US/docs/Web/Accessibility" TargetMode="External"/><Relationship Id="rId4" Type="http://schemas.openxmlformats.org/officeDocument/2006/relationships/hyperlink" Target="https://www.digg.se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klithn/accessibility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0ED42-1422-4A8F-9A4E-E79831065F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3469778"/>
            <a:ext cx="10820400" cy="1545025"/>
          </a:xfrm>
        </p:spPr>
        <p:txBody>
          <a:bodyPr>
            <a:noAutofit/>
          </a:bodyPr>
          <a:lstStyle/>
          <a:p>
            <a:r>
              <a:rPr lang="sv-SE" sz="8800" dirty="0">
                <a:solidFill>
                  <a:srgbClr val="2B4D8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Tillgänglighet</a:t>
            </a:r>
            <a:endParaRPr lang="sv-SE" sz="4000" dirty="0">
              <a:solidFill>
                <a:srgbClr val="2B4D8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B7038-C13F-4350-9339-4C1D4A5994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2628" y="296936"/>
            <a:ext cx="3317627" cy="1317424"/>
          </a:xfrm>
        </p:spPr>
        <p:txBody>
          <a:bodyPr anchor="t">
            <a:normAutofit fontScale="92500"/>
          </a:bodyPr>
          <a:lstStyle/>
          <a:p>
            <a:pPr algn="l">
              <a:lnSpc>
                <a:spcPct val="120000"/>
              </a:lnSpc>
            </a:pPr>
            <a:r>
              <a:rPr lang="sv-SE" sz="3200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Jakob Lithner</a:t>
            </a:r>
            <a:br>
              <a:rPr lang="sv-SE" sz="3200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sv-SE" sz="3200" dirty="0" err="1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Squeed</a:t>
            </a:r>
            <a:r>
              <a:rPr lang="sv-SE" sz="3200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Göteborg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D2FBA9-07F1-4919-991F-360DDC47D4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26" t="10280" r="29753" b="16031"/>
          <a:stretch/>
        </p:blipFill>
        <p:spPr>
          <a:xfrm>
            <a:off x="330200" y="289676"/>
            <a:ext cx="2039302" cy="298877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622321F-D601-468E-8974-48F85E1E3179}"/>
              </a:ext>
            </a:extLst>
          </p:cNvPr>
          <p:cNvSpPr txBox="1">
            <a:spLocks/>
          </p:cNvSpPr>
          <p:nvPr/>
        </p:nvSpPr>
        <p:spPr>
          <a:xfrm>
            <a:off x="317500" y="4873406"/>
            <a:ext cx="11557000" cy="91172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sv-SE" dirty="0">
              <a:solidFill>
                <a:srgbClr val="2B4D8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759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>
            <a:extLst>
              <a:ext uri="{FF2B5EF4-FFF2-40B4-BE49-F238E27FC236}">
                <a16:creationId xmlns:a16="http://schemas.microsoft.com/office/drawing/2014/main" id="{F7D46AB0-A0ED-A2A2-18C6-A6061E5CD3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8BF6AEAE-1DCB-C3BD-42BE-DE6362FEEB48}"/>
              </a:ext>
            </a:extLst>
          </p:cNvPr>
          <p:cNvSpPr txBox="1"/>
          <p:nvPr/>
        </p:nvSpPr>
        <p:spPr>
          <a:xfrm>
            <a:off x="2489200" y="0"/>
            <a:ext cx="9361714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menu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page1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Meny 1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page2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Meny 2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"page-</a:t>
            </a:r>
            <a:r>
              <a:rPr lang="sv-SE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Jag tycker </a:t>
            </a:r>
            <a:r>
              <a:rPr lang="sv-SE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känns för stort och använder därför </a:t>
            </a:r>
            <a:r>
              <a:rPr lang="sv-SE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Punkt i min lista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 annan punkt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Här är en kort kommentar om mina punkter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sub-header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Här kommer ett stycke med info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sv-SE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Bla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sv-SE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bla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sv-SE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bla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....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sub-header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Här kommer nästa stycke med info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sv-SE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Bla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sv-SE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bla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sv-SE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bla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....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sub-header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Här kommer tredje stycket med info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sv-SE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Bla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sv-SE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bla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sv-SE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bla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....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-info"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Företaget AB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725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>
            <a:extLst>
              <a:ext uri="{FF2B5EF4-FFF2-40B4-BE49-F238E27FC236}">
                <a16:creationId xmlns:a16="http://schemas.microsoft.com/office/drawing/2014/main" id="{F7D46AB0-A0ED-A2A2-18C6-A6061E5CD3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8BF6AEAE-1DCB-C3BD-42BE-DE6362FEEB48}"/>
              </a:ext>
            </a:extLst>
          </p:cNvPr>
          <p:cNvSpPr txBox="1"/>
          <p:nvPr/>
        </p:nvSpPr>
        <p:spPr>
          <a:xfrm>
            <a:off x="2489200" y="0"/>
            <a:ext cx="9361714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page1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Meny 1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page2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Meny 2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Jag använder </a:t>
            </a:r>
            <a:r>
              <a:rPr lang="sv-SE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som rubrik men väljer att göra den mindre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Här är en kort kommentar om mina punkter: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Punkt i min lista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 annan punkt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Här kommer ett stycke med info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sv-SE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Bla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sv-SE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bla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sv-SE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bla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....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Här kommer nästa stycke med info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sv-SE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Bla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sv-SE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bla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sv-SE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bla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....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Här kommer tredje stycket med info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sv-SE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Bla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sv-SE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bla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sv-SE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bla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....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Företaget AB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936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5218-0786-489F-8686-63A1B9792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Visuell tydlighet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3DE77-A2FA-40ED-8890-3AE3082DD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sv-SE" sz="4400" dirty="0"/>
              <a:t>Bra kontraster</a:t>
            </a:r>
          </a:p>
          <a:p>
            <a:pPr>
              <a:lnSpc>
                <a:spcPct val="100000"/>
              </a:lnSpc>
            </a:pPr>
            <a:r>
              <a:rPr lang="sv-SE" sz="4400" dirty="0"/>
              <a:t>Stor text (minst </a:t>
            </a:r>
            <a:r>
              <a:rPr lang="sv-SE" sz="4400" dirty="0" err="1"/>
              <a:t>16px</a:t>
            </a:r>
            <a:r>
              <a:rPr lang="sv-SE" sz="4400" dirty="0"/>
              <a:t>)</a:t>
            </a:r>
          </a:p>
          <a:p>
            <a:pPr>
              <a:lnSpc>
                <a:spcPct val="100000"/>
              </a:lnSpc>
            </a:pPr>
            <a:r>
              <a:rPr lang="sv-SE" sz="4400" dirty="0"/>
              <a:t>Funktionellt </a:t>
            </a:r>
            <a:r>
              <a:rPr lang="sv-SE" sz="4400" dirty="0" err="1"/>
              <a:t>UX</a:t>
            </a:r>
            <a:endParaRPr lang="sv-SE" sz="4400" dirty="0"/>
          </a:p>
          <a:p>
            <a:pPr>
              <a:lnSpc>
                <a:spcPct val="100000"/>
              </a:lnSpc>
            </a:pPr>
            <a:r>
              <a:rPr lang="sv-SE" sz="4400" dirty="0"/>
              <a:t>Enkelt språk</a:t>
            </a:r>
            <a:endParaRPr lang="LID4096" sz="4400" dirty="0"/>
          </a:p>
        </p:txBody>
      </p:sp>
    </p:spTree>
    <p:extLst>
      <p:ext uri="{BB962C8B-B14F-4D97-AF65-F5344CB8AC3E}">
        <p14:creationId xmlns:p14="http://schemas.microsoft.com/office/powerpoint/2010/main" val="312705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5218-0786-489F-8686-63A1B9792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err="1"/>
              <a:t>Responsivitet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3DE77-A2FA-40ED-8890-3AE3082DD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sv-SE" sz="4400" dirty="0"/>
              <a:t>Sidan ska anpassa sig efter bredden</a:t>
            </a:r>
          </a:p>
          <a:p>
            <a:pPr>
              <a:lnSpc>
                <a:spcPct val="120000"/>
              </a:lnSpc>
            </a:pPr>
            <a:r>
              <a:rPr lang="sv-SE" sz="4400" dirty="0"/>
              <a:t>Utgå gärna från layout som siktar på mobile-</a:t>
            </a:r>
            <a:r>
              <a:rPr lang="sv-SE" sz="4400" dirty="0" err="1"/>
              <a:t>first</a:t>
            </a:r>
            <a:endParaRPr lang="sv-SE" sz="4400" dirty="0"/>
          </a:p>
          <a:p>
            <a:pPr>
              <a:lnSpc>
                <a:spcPct val="120000"/>
              </a:lnSpc>
            </a:pPr>
            <a:r>
              <a:rPr lang="sv-SE" sz="4400" dirty="0"/>
              <a:t>Hellre scrolla neråt än åt sidan</a:t>
            </a:r>
          </a:p>
          <a:p>
            <a:pPr>
              <a:lnSpc>
                <a:spcPct val="120000"/>
              </a:lnSpc>
            </a:pPr>
            <a:r>
              <a:rPr lang="sv-SE" sz="4400" dirty="0"/>
              <a:t>Undvik helst tabeller </a:t>
            </a:r>
          </a:p>
          <a:p>
            <a:pPr>
              <a:lnSpc>
                <a:spcPct val="120000"/>
              </a:lnSpc>
            </a:pPr>
            <a:r>
              <a:rPr lang="sv-SE" sz="4400" dirty="0"/>
              <a:t>Där tabeller används, inkludera endast absolut nödvändig information (= kolumner)</a:t>
            </a:r>
          </a:p>
          <a:p>
            <a:pPr>
              <a:lnSpc>
                <a:spcPct val="120000"/>
              </a:lnSpc>
            </a:pPr>
            <a:r>
              <a:rPr lang="sv-SE" sz="4400" dirty="0"/>
              <a:t>Undvik långa ord. Om de är nödvändiga så ska de avstavas. </a:t>
            </a:r>
          </a:p>
          <a:p>
            <a:pPr>
              <a:lnSpc>
                <a:spcPct val="120000"/>
              </a:lnSpc>
            </a:pPr>
            <a:r>
              <a:rPr lang="sv-SE" sz="4400" dirty="0"/>
              <a:t>Förstoring till 200% ska fortfarande ge acceptabel layout</a:t>
            </a:r>
            <a:endParaRPr lang="LID4096" sz="4400" dirty="0"/>
          </a:p>
        </p:txBody>
      </p:sp>
    </p:spTree>
    <p:extLst>
      <p:ext uri="{BB962C8B-B14F-4D97-AF65-F5344CB8AC3E}">
        <p14:creationId xmlns:p14="http://schemas.microsoft.com/office/powerpoint/2010/main" val="1841370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5218-0786-489F-8686-63A1B9792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Sunt förnuft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3DE77-A2FA-40ED-8890-3AE3082DD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378"/>
            <a:ext cx="10515600" cy="465472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sv-SE" sz="2500" dirty="0"/>
              <a:t>Skriv korta bra texter</a:t>
            </a:r>
          </a:p>
          <a:p>
            <a:pPr>
              <a:lnSpc>
                <a:spcPct val="100000"/>
              </a:lnSpc>
            </a:pPr>
            <a:r>
              <a:rPr lang="sv-SE" sz="2500" dirty="0"/>
              <a:t>Det ska vara lätt att hitta det viktigaste</a:t>
            </a:r>
          </a:p>
          <a:p>
            <a:pPr>
              <a:lnSpc>
                <a:spcPct val="100000"/>
              </a:lnSpc>
            </a:pPr>
            <a:r>
              <a:rPr lang="sv-SE" sz="2500" dirty="0"/>
              <a:t>Använd </a:t>
            </a:r>
            <a:r>
              <a:rPr lang="sv-SE" sz="2500" dirty="0" err="1"/>
              <a:t>labels</a:t>
            </a:r>
            <a:r>
              <a:rPr lang="sv-SE" sz="2500" dirty="0"/>
              <a:t> korrekt (även aria-</a:t>
            </a:r>
            <a:r>
              <a:rPr lang="sv-SE" sz="2500" dirty="0" err="1"/>
              <a:t>label</a:t>
            </a:r>
            <a:r>
              <a:rPr lang="sv-SE" sz="2500" dirty="0"/>
              <a:t>, aria-</a:t>
            </a:r>
            <a:r>
              <a:rPr lang="sv-SE" sz="2500" dirty="0" err="1"/>
              <a:t>labelledby</a:t>
            </a:r>
            <a:r>
              <a:rPr lang="sv-SE" sz="2500" dirty="0"/>
              <a:t>, aria-</a:t>
            </a:r>
            <a:r>
              <a:rPr lang="sv-SE" sz="2500" dirty="0" err="1"/>
              <a:t>hidden</a:t>
            </a:r>
            <a:r>
              <a:rPr lang="sv-SE" sz="2500" dirty="0"/>
              <a:t>)</a:t>
            </a:r>
          </a:p>
          <a:p>
            <a:pPr>
              <a:lnSpc>
                <a:spcPct val="100000"/>
              </a:lnSpc>
            </a:pPr>
            <a:r>
              <a:rPr lang="sv-SE" sz="2500" dirty="0"/>
              <a:t>Alla bilder ska ha alt text</a:t>
            </a:r>
          </a:p>
          <a:p>
            <a:pPr>
              <a:lnSpc>
                <a:spcPct val="100000"/>
              </a:lnSpc>
            </a:pPr>
            <a:r>
              <a:rPr lang="sv-SE" sz="2500" dirty="0"/>
              <a:t>Knapparnas innehåll ska helst inte bara vara en bild</a:t>
            </a:r>
          </a:p>
          <a:p>
            <a:pPr>
              <a:lnSpc>
                <a:spcPct val="100000"/>
              </a:lnSpc>
            </a:pPr>
            <a:r>
              <a:rPr lang="sv-SE" sz="2500" dirty="0"/>
              <a:t>Markera extra tydligt den knapp som tar användaren till nästa steg.</a:t>
            </a:r>
          </a:p>
          <a:p>
            <a:pPr>
              <a:lnSpc>
                <a:spcPct val="100000"/>
              </a:lnSpc>
            </a:pPr>
            <a:r>
              <a:rPr lang="sv-SE" sz="2500" dirty="0"/>
              <a:t>Undvik att vara beroende av "</a:t>
            </a:r>
            <a:r>
              <a:rPr lang="sv-SE" sz="2500" dirty="0" err="1"/>
              <a:t>popovers</a:t>
            </a:r>
            <a:r>
              <a:rPr lang="sv-SE" sz="2500" dirty="0"/>
              <a:t>" (</a:t>
            </a:r>
            <a:r>
              <a:rPr lang="sv-SE" sz="2500" dirty="0" err="1"/>
              <a:t>title</a:t>
            </a:r>
            <a:r>
              <a:rPr lang="sv-SE" sz="2500" dirty="0"/>
              <a:t> och </a:t>
            </a:r>
            <a:r>
              <a:rPr lang="sv-SE" sz="2500" dirty="0" err="1"/>
              <a:t>tooltip</a:t>
            </a:r>
            <a:r>
              <a:rPr lang="sv-SE" sz="2500" dirty="0"/>
              <a:t>)</a:t>
            </a:r>
          </a:p>
          <a:p>
            <a:pPr>
              <a:lnSpc>
                <a:spcPct val="100000"/>
              </a:lnSpc>
            </a:pPr>
            <a:r>
              <a:rPr lang="sv-SE" sz="2500" dirty="0"/>
              <a:t>Undvik att vara beroende av </a:t>
            </a:r>
            <a:r>
              <a:rPr lang="sv-SE" sz="2500" dirty="0" err="1"/>
              <a:t>placeholder</a:t>
            </a:r>
            <a:r>
              <a:rPr lang="sv-SE" sz="2500" dirty="0"/>
              <a:t> texter</a:t>
            </a:r>
          </a:p>
          <a:p>
            <a:pPr>
              <a:lnSpc>
                <a:spcPct val="100000"/>
              </a:lnSpc>
            </a:pPr>
            <a:r>
              <a:rPr lang="sv-SE" sz="2500" dirty="0"/>
              <a:t>Sträva efter att använda korta kolumnrubriker i tabeller</a:t>
            </a:r>
            <a:br>
              <a:rPr lang="sv-SE" sz="2500" dirty="0"/>
            </a:br>
            <a:r>
              <a:rPr lang="sv-SE" sz="2000" dirty="0"/>
              <a:t>(Eller sätt kortnamn med </a:t>
            </a:r>
            <a:r>
              <a:rPr lang="sv-SE" sz="2000" dirty="0" err="1"/>
              <a:t>abbr</a:t>
            </a:r>
            <a:r>
              <a:rPr lang="sv-SE" sz="2000" dirty="0"/>
              <a:t> attributet)</a:t>
            </a:r>
            <a:endParaRPr lang="sv-SE" sz="2500" dirty="0"/>
          </a:p>
        </p:txBody>
      </p:sp>
    </p:spTree>
    <p:extLst>
      <p:ext uri="{BB962C8B-B14F-4D97-AF65-F5344CB8AC3E}">
        <p14:creationId xmlns:p14="http://schemas.microsoft.com/office/powerpoint/2010/main" val="2330718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5218-0786-489F-8686-63A1B9792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Förenkla översiktlighet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3DE77-A2FA-40ED-8890-3AE3082DD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sv-SE" sz="4400" dirty="0"/>
              <a:t>Säkerställ att </a:t>
            </a:r>
            <a:r>
              <a:rPr lang="sv-SE" sz="4400" dirty="0" err="1"/>
              <a:t>tabbordningen</a:t>
            </a:r>
            <a:r>
              <a:rPr lang="sv-SE" sz="4400" dirty="0"/>
              <a:t> är logisk (undvik </a:t>
            </a:r>
            <a:r>
              <a:rPr lang="sv-SE" sz="4400" dirty="0" err="1"/>
              <a:t>tabindex</a:t>
            </a:r>
            <a:r>
              <a:rPr lang="sv-SE" sz="4400" dirty="0"/>
              <a:t>, använd gärna aria-</a:t>
            </a:r>
            <a:r>
              <a:rPr lang="sv-SE" sz="4400" dirty="0" err="1"/>
              <a:t>current</a:t>
            </a:r>
            <a:r>
              <a:rPr lang="sv-SE" sz="4400" dirty="0"/>
              <a:t>)</a:t>
            </a:r>
          </a:p>
          <a:p>
            <a:pPr>
              <a:lnSpc>
                <a:spcPct val="120000"/>
              </a:lnSpc>
            </a:pPr>
            <a:r>
              <a:rPr lang="sv-SE" sz="4400" dirty="0"/>
              <a:t>Indikera aktivt element när man tabbar</a:t>
            </a:r>
          </a:p>
          <a:p>
            <a:pPr>
              <a:lnSpc>
                <a:spcPct val="120000"/>
              </a:lnSpc>
            </a:pPr>
            <a:r>
              <a:rPr lang="sv-SE" sz="4400" dirty="0"/>
              <a:t>Om menyn är först i </a:t>
            </a:r>
            <a:r>
              <a:rPr lang="sv-SE" sz="4400" dirty="0" err="1"/>
              <a:t>tabbordningen</a:t>
            </a:r>
            <a:r>
              <a:rPr lang="sv-SE" sz="4400" dirty="0"/>
              <a:t> så bör man ha med ett bypass block så att man enkelt kan komma till innehållet.</a:t>
            </a:r>
          </a:p>
          <a:p>
            <a:pPr>
              <a:lnSpc>
                <a:spcPct val="120000"/>
              </a:lnSpc>
            </a:pPr>
            <a:r>
              <a:rPr lang="sv-SE" sz="4400" dirty="0"/>
              <a:t>Använd aria-</a:t>
            </a:r>
            <a:r>
              <a:rPr lang="sv-SE" sz="4400" dirty="0" err="1"/>
              <a:t>role</a:t>
            </a:r>
            <a:r>
              <a:rPr lang="sv-SE" sz="4400" dirty="0"/>
              <a:t> där det behövs (alert, dialog, progressbar, </a:t>
            </a:r>
            <a:r>
              <a:rPr lang="sv-SE" sz="4400" dirty="0" err="1"/>
              <a:t>etc</a:t>
            </a:r>
            <a:r>
              <a:rPr lang="sv-SE" sz="4400" dirty="0"/>
              <a:t>)</a:t>
            </a:r>
          </a:p>
          <a:p>
            <a:pPr>
              <a:lnSpc>
                <a:spcPct val="120000"/>
              </a:lnSpc>
            </a:pPr>
            <a:r>
              <a:rPr lang="sv-SE" sz="4400" dirty="0"/>
              <a:t>Använd tydlig grafisk design för</a:t>
            </a:r>
            <a:br>
              <a:rPr lang="sv-SE" sz="4400" dirty="0"/>
            </a:br>
            <a:r>
              <a:rPr lang="sv-SE" sz="4400" dirty="0"/>
              <a:t>:</a:t>
            </a:r>
            <a:r>
              <a:rPr lang="sv-SE" sz="4400" dirty="0" err="1"/>
              <a:t>hover</a:t>
            </a:r>
            <a:r>
              <a:rPr lang="sv-SE" sz="4400" dirty="0"/>
              <a:t>, :</a:t>
            </a:r>
            <a:r>
              <a:rPr lang="sv-SE" sz="4400" dirty="0" err="1"/>
              <a:t>active</a:t>
            </a:r>
            <a:r>
              <a:rPr lang="sv-SE" sz="4400" dirty="0"/>
              <a:t>, :focus, :focus-</a:t>
            </a:r>
            <a:r>
              <a:rPr lang="sv-SE" sz="4400" dirty="0" err="1"/>
              <a:t>visible</a:t>
            </a:r>
            <a:endParaRPr lang="sv-SE" sz="4400" dirty="0"/>
          </a:p>
        </p:txBody>
      </p:sp>
    </p:spTree>
    <p:extLst>
      <p:ext uri="{BB962C8B-B14F-4D97-AF65-F5344CB8AC3E}">
        <p14:creationId xmlns:p14="http://schemas.microsoft.com/office/powerpoint/2010/main" val="147173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5218-0786-489F-8686-63A1B9792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HTML länkar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3DE77-A2FA-40ED-8890-3AE3082DD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sv-SE" sz="4400" dirty="0"/>
              <a:t>Alla länkar ska ha bra beskrivande länktexter</a:t>
            </a:r>
          </a:p>
          <a:p>
            <a:pPr>
              <a:lnSpc>
                <a:spcPct val="110000"/>
              </a:lnSpc>
            </a:pPr>
            <a:r>
              <a:rPr lang="sv-SE" sz="4400" dirty="0"/>
              <a:t>En bra riktlinje är att använda rubriken på sidan/sektionen man pekar på</a:t>
            </a:r>
          </a:p>
          <a:p>
            <a:pPr>
              <a:lnSpc>
                <a:spcPct val="110000"/>
              </a:lnSpc>
            </a:pPr>
            <a:r>
              <a:rPr lang="sv-SE" sz="4400" dirty="0"/>
              <a:t>Om understrykning används så ska den alltid vara synlig</a:t>
            </a:r>
          </a:p>
          <a:p>
            <a:pPr>
              <a:lnSpc>
                <a:spcPct val="110000"/>
              </a:lnSpc>
            </a:pPr>
            <a:r>
              <a:rPr lang="sv-SE" sz="4400" dirty="0"/>
              <a:t>Stryk aldrig under text som inte är länkar</a:t>
            </a:r>
          </a:p>
        </p:txBody>
      </p:sp>
    </p:spTree>
    <p:extLst>
      <p:ext uri="{BB962C8B-B14F-4D97-AF65-F5344CB8AC3E}">
        <p14:creationId xmlns:p14="http://schemas.microsoft.com/office/powerpoint/2010/main" val="3206004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5218-0786-489F-8686-63A1B9792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Tydliga felmeddelanden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3DE77-A2FA-40ED-8890-3AE3082DD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4400" dirty="0"/>
              <a:t>Använd tydliga valideringsfel</a:t>
            </a:r>
          </a:p>
          <a:p>
            <a:r>
              <a:rPr lang="sv-SE" sz="4400" dirty="0"/>
              <a:t>Sätt aria-invalid</a:t>
            </a:r>
          </a:p>
        </p:txBody>
      </p:sp>
    </p:spTree>
    <p:extLst>
      <p:ext uri="{BB962C8B-B14F-4D97-AF65-F5344CB8AC3E}">
        <p14:creationId xmlns:p14="http://schemas.microsoft.com/office/powerpoint/2010/main" val="818843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5218-0786-489F-8686-63A1B9792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Begränsa jobbet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3DE77-A2FA-40ED-8890-3AE3082DD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378"/>
            <a:ext cx="11099800" cy="4570585"/>
          </a:xfrm>
        </p:spPr>
        <p:txBody>
          <a:bodyPr>
            <a:normAutofit/>
          </a:bodyPr>
          <a:lstStyle/>
          <a:p>
            <a:r>
              <a:rPr lang="sv-SE" sz="4400" dirty="0"/>
              <a:t>Använd aria-</a:t>
            </a:r>
            <a:r>
              <a:rPr lang="sv-SE" sz="4400" dirty="0" err="1"/>
              <a:t>hidden</a:t>
            </a:r>
            <a:r>
              <a:rPr lang="sv-SE" sz="4400" dirty="0"/>
              <a:t> om något är irrelevant</a:t>
            </a:r>
            <a:br>
              <a:rPr lang="sv-SE" sz="4400" dirty="0"/>
            </a:br>
            <a:r>
              <a:rPr lang="sv-SE" sz="3200" dirty="0"/>
              <a:t>(Ex: för ikon inuti knapp)</a:t>
            </a:r>
            <a:br>
              <a:rPr lang="sv-SE" sz="3200" dirty="0"/>
            </a:br>
            <a:endParaRPr lang="sv-SE" sz="3200" dirty="0"/>
          </a:p>
          <a:p>
            <a:r>
              <a:rPr lang="sv-SE" sz="4400" dirty="0"/>
              <a:t>Undvik </a:t>
            </a:r>
            <a:r>
              <a:rPr lang="sv-SE" sz="4400" dirty="0" err="1"/>
              <a:t>role</a:t>
            </a:r>
            <a:r>
              <a:rPr lang="sv-SE" sz="4400" dirty="0"/>
              <a:t> attribut som bara skapar </a:t>
            </a:r>
            <a:r>
              <a:rPr lang="sv-SE" sz="4400" dirty="0" err="1"/>
              <a:t>merjobb</a:t>
            </a:r>
            <a:r>
              <a:rPr lang="sv-SE" sz="4400" dirty="0"/>
              <a:t> (</a:t>
            </a:r>
            <a:r>
              <a:rPr lang="sv-SE" sz="4400" dirty="0" err="1"/>
              <a:t>menu</a:t>
            </a:r>
            <a:r>
              <a:rPr lang="sv-SE" sz="4400" dirty="0"/>
              <a:t>, </a:t>
            </a:r>
            <a:r>
              <a:rPr lang="sv-SE" sz="4400" dirty="0" err="1"/>
              <a:t>tab</a:t>
            </a:r>
            <a:r>
              <a:rPr lang="sv-SE" sz="4400" dirty="0"/>
              <a:t>, ...)</a:t>
            </a:r>
          </a:p>
        </p:txBody>
      </p:sp>
    </p:spTree>
    <p:extLst>
      <p:ext uri="{BB962C8B-B14F-4D97-AF65-F5344CB8AC3E}">
        <p14:creationId xmlns:p14="http://schemas.microsoft.com/office/powerpoint/2010/main" val="3459214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5218-0786-489F-8686-63A1B9792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Informera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3DE77-A2FA-40ED-8890-3AE3082DD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6369"/>
            <a:ext cx="11099800" cy="41605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sz="4400" dirty="0"/>
              <a:t>Exponera en Tillgänglighetsredogörelse</a:t>
            </a:r>
          </a:p>
        </p:txBody>
      </p:sp>
    </p:spTree>
    <p:extLst>
      <p:ext uri="{BB962C8B-B14F-4D97-AF65-F5344CB8AC3E}">
        <p14:creationId xmlns:p14="http://schemas.microsoft.com/office/powerpoint/2010/main" val="2479222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5218-0786-489F-8686-63A1B9792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Prioritering?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3DE77-A2FA-40ED-8890-3AE3082DD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sv-SE" sz="4800" dirty="0">
              <a:solidFill>
                <a:srgbClr val="20202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sv-SE" sz="4800" dirty="0">
                <a:solidFill>
                  <a:srgbClr val="202020"/>
                </a:solidFill>
                <a:latin typeface="Arial" panose="020B0604020202020204" pitchFamily="34" charset="0"/>
              </a:rPr>
              <a:t>Funktionalitet </a:t>
            </a:r>
            <a:endParaRPr lang="sv-SE" sz="4800" dirty="0">
              <a:solidFill>
                <a:srgbClr val="202020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sv-SE" sz="4800" dirty="0">
              <a:solidFill>
                <a:srgbClr val="202020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sv-SE" sz="4800" dirty="0">
                <a:solidFill>
                  <a:srgbClr val="20202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Säkerhet </a:t>
            </a:r>
          </a:p>
          <a:p>
            <a:pPr marL="0" indent="0">
              <a:buNone/>
            </a:pPr>
            <a:endParaRPr lang="sv-SE" sz="4800" dirty="0">
              <a:solidFill>
                <a:srgbClr val="202020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sv-SE" sz="4800" dirty="0">
                <a:solidFill>
                  <a:srgbClr val="20202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Tillgänglighet </a:t>
            </a:r>
            <a:endParaRPr lang="sv-SE" sz="2400" dirty="0">
              <a:solidFill>
                <a:srgbClr val="202020"/>
              </a:solidFill>
              <a:latin typeface="Arial" panose="020B0604020202020204" pitchFamily="34" charset="0"/>
            </a:endParaRPr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9EB7B19F-C32D-35F9-AF75-5FAF795E1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0334" y="2127923"/>
            <a:ext cx="895475" cy="876422"/>
          </a:xfrm>
          <a:prstGeom prst="rect">
            <a:avLst/>
          </a:prstGeom>
        </p:spPr>
      </p:pic>
      <p:pic>
        <p:nvPicPr>
          <p:cNvPr id="9" name="Bildobjekt 8">
            <a:extLst>
              <a:ext uri="{FF2B5EF4-FFF2-40B4-BE49-F238E27FC236}">
                <a16:creationId xmlns:a16="http://schemas.microsoft.com/office/drawing/2014/main" id="{557714B2-0281-D92F-B913-3326B29AA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8865" y="3615166"/>
            <a:ext cx="857370" cy="866896"/>
          </a:xfrm>
          <a:prstGeom prst="rect">
            <a:avLst/>
          </a:prstGeom>
        </p:spPr>
      </p:pic>
      <p:pic>
        <p:nvPicPr>
          <p:cNvPr id="11" name="Bildobjekt 10">
            <a:extLst>
              <a:ext uri="{FF2B5EF4-FFF2-40B4-BE49-F238E27FC236}">
                <a16:creationId xmlns:a16="http://schemas.microsoft.com/office/drawing/2014/main" id="{253BEFE6-8140-9A57-32AD-C62AEEC52E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0334" y="5092883"/>
            <a:ext cx="838317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6902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>
            <a:extLst>
              <a:ext uri="{FF2B5EF4-FFF2-40B4-BE49-F238E27FC236}">
                <a16:creationId xmlns:a16="http://schemas.microsoft.com/office/drawing/2014/main" id="{F7D46AB0-A0ED-A2A2-18C6-A6061E5CD3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8BF6AEAE-1DCB-C3BD-42BE-DE6362FEEB48}"/>
              </a:ext>
            </a:extLst>
          </p:cNvPr>
          <p:cNvSpPr txBox="1"/>
          <p:nvPr/>
        </p:nvSpPr>
        <p:spPr>
          <a:xfrm>
            <a:off x="2489200" y="0"/>
            <a:ext cx="936171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sv-SE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sv-SE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darkblue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sv-SE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</a:t>
            </a:r>
            <a:r>
              <a:rPr lang="sv-SE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sv-SE" sz="1200" b="0" dirty="0" err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12px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}</a:t>
            </a:r>
            <a:b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{ </a:t>
            </a:r>
            <a:r>
              <a:rPr lang="sv-SE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sv-SE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lightblue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sv-SE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</a:t>
            </a:r>
            <a:r>
              <a:rPr lang="sv-SE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sv-SE" sz="1200" b="0" dirty="0" err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12px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{ </a:t>
            </a:r>
            <a:r>
              <a:rPr lang="sv-SE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text-</a:t>
            </a:r>
            <a:r>
              <a:rPr lang="sv-SE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decoration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sv-SE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a:hover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sv-SE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text-</a:t>
            </a:r>
            <a:r>
              <a:rPr lang="sv-SE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decoration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sv-SE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underline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.info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{ </a:t>
            </a:r>
            <a:r>
              <a:rPr lang="sv-SE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sv-SE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text-</a:t>
            </a:r>
            <a:r>
              <a:rPr lang="sv-SE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decoration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sv-SE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underline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På denna sidan tänker jag visa några dåliga exempel på hur man kanske inte ska skriva sin HTML om man vill att alla ska kunna läsa den lätt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Här kommer litet </a:t>
            </a:r>
            <a:r>
              <a:rPr lang="sv-SE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text ....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"info"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Fyll i info om dig själv: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tabindex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"7"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"Ange ditt namn"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tabindex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"8"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"Ange din adress"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phone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tabindex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"9"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"Ange din telefon"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big-thumb.png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/&gt;&lt;/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Läs vår </a:t>
            </a:r>
            <a:r>
              <a:rPr lang="sv-SE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GDPR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policy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gdpr.html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Länk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conditions.html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"Läs våra detaljerade </a:t>
            </a:r>
            <a:r>
              <a:rPr lang="sv-SE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köpvillkor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med allt du behöver veta"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Länk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4465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>
            <a:extLst>
              <a:ext uri="{FF2B5EF4-FFF2-40B4-BE49-F238E27FC236}">
                <a16:creationId xmlns:a16="http://schemas.microsoft.com/office/drawing/2014/main" id="{F7D46AB0-A0ED-A2A2-18C6-A6061E5CD3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8BF6AEAE-1DCB-C3BD-42BE-DE6362FEEB48}"/>
              </a:ext>
            </a:extLst>
          </p:cNvPr>
          <p:cNvSpPr txBox="1"/>
          <p:nvPr/>
        </p:nvSpPr>
        <p:spPr>
          <a:xfrm>
            <a:off x="2489200" y="0"/>
            <a:ext cx="936171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sv-SE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sv-SE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darkblue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sv-SE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</a:t>
            </a:r>
            <a:r>
              <a:rPr lang="sv-SE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sv-SE" sz="1200" b="0" dirty="0" err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24px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}</a:t>
            </a:r>
            <a:b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sv-SE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</a:t>
            </a:r>
            <a:r>
              <a:rPr lang="sv-SE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sv-SE" sz="1200" b="0" dirty="0" err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16px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Bättre tillgänglighet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Här kommer litet </a:t>
            </a:r>
            <a:r>
              <a:rPr lang="sv-SE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text ....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Fyll i info om dig själv: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Namn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"Ange både förnamn och efternamn"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Adress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phone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Telefon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phone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sv-SE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"small-</a:t>
            </a:r>
            <a:r>
              <a:rPr lang="sv-SE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thumb.png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aria-</a:t>
            </a:r>
            <a:r>
              <a:rPr lang="sv-SE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Spara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gdpr.html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GDPR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policy"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Visa </a:t>
            </a:r>
            <a:r>
              <a:rPr lang="sv-SE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GDPR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policy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conditions.html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Köpvillkor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Visa </a:t>
            </a:r>
            <a:r>
              <a:rPr lang="sv-SE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köpvillkor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419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5218-0786-489F-8686-63A1B9792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Verktyg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3DE77-A2FA-40ED-8890-3AE3082DD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378"/>
            <a:ext cx="10515600" cy="4629322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sv-SE" sz="4400" u="sng" dirty="0" err="1"/>
              <a:t>Accessibility</a:t>
            </a:r>
            <a:r>
              <a:rPr lang="sv-SE" sz="4400" u="sng" dirty="0"/>
              <a:t> checkers</a:t>
            </a:r>
          </a:p>
          <a:p>
            <a:pPr>
              <a:lnSpc>
                <a:spcPct val="110000"/>
              </a:lnSpc>
            </a:pPr>
            <a:r>
              <a:rPr lang="sv-SE" sz="4400" dirty="0" err="1"/>
              <a:t>WAVE</a:t>
            </a:r>
            <a:endParaRPr lang="sv-SE" sz="4400" dirty="0"/>
          </a:p>
          <a:p>
            <a:pPr>
              <a:lnSpc>
                <a:spcPct val="110000"/>
              </a:lnSpc>
            </a:pPr>
            <a:r>
              <a:rPr lang="sv-SE" sz="4400" dirty="0"/>
              <a:t>IBM </a:t>
            </a:r>
            <a:r>
              <a:rPr lang="sv-SE" sz="4400" dirty="0" err="1"/>
              <a:t>Equal</a:t>
            </a:r>
            <a:r>
              <a:rPr lang="sv-SE" sz="4400" dirty="0"/>
              <a:t> </a:t>
            </a:r>
            <a:r>
              <a:rPr lang="sv-SE" sz="4400" dirty="0" err="1"/>
              <a:t>Accessibility</a:t>
            </a:r>
            <a:r>
              <a:rPr lang="sv-SE" sz="4400" dirty="0"/>
              <a:t> Checker</a:t>
            </a:r>
          </a:p>
          <a:p>
            <a:pPr marL="0" indent="0">
              <a:lnSpc>
                <a:spcPct val="110000"/>
              </a:lnSpc>
              <a:buNone/>
            </a:pPr>
            <a:endParaRPr lang="sv-SE" sz="4400" dirty="0"/>
          </a:p>
          <a:p>
            <a:pPr marL="0" indent="0">
              <a:lnSpc>
                <a:spcPct val="110000"/>
              </a:lnSpc>
              <a:buNone/>
            </a:pPr>
            <a:r>
              <a:rPr lang="sv-SE" sz="4400" u="sng" dirty="0" err="1"/>
              <a:t>Accessibility</a:t>
            </a:r>
            <a:r>
              <a:rPr lang="sv-SE" sz="4400" u="sng" dirty="0"/>
              <a:t> Tree Viewer</a:t>
            </a:r>
          </a:p>
          <a:p>
            <a:pPr>
              <a:lnSpc>
                <a:spcPct val="110000"/>
              </a:lnSpc>
            </a:pPr>
            <a:r>
              <a:rPr lang="sv-SE" sz="4400" dirty="0"/>
              <a:t>Ex: </a:t>
            </a:r>
            <a:r>
              <a:rPr lang="sv-SE" sz="4400" dirty="0" err="1"/>
              <a:t>Chromes</a:t>
            </a:r>
            <a:r>
              <a:rPr lang="sv-SE" sz="4400" dirty="0"/>
              <a:t> inbyggda</a:t>
            </a:r>
          </a:p>
          <a:p>
            <a:pPr>
              <a:lnSpc>
                <a:spcPct val="110000"/>
              </a:lnSpc>
            </a:pPr>
            <a:endParaRPr lang="sv-SE" sz="4400" dirty="0"/>
          </a:p>
          <a:p>
            <a:pPr marL="0" indent="0">
              <a:lnSpc>
                <a:spcPct val="110000"/>
              </a:lnSpc>
              <a:buNone/>
            </a:pPr>
            <a:r>
              <a:rPr lang="sv-SE" sz="4400" u="sng" dirty="0" err="1"/>
              <a:t>Screen</a:t>
            </a:r>
            <a:r>
              <a:rPr lang="sv-SE" sz="4400" u="sng" dirty="0"/>
              <a:t> </a:t>
            </a:r>
            <a:r>
              <a:rPr lang="sv-SE" sz="4400" u="sng" dirty="0" err="1"/>
              <a:t>readers</a:t>
            </a:r>
            <a:endParaRPr lang="sv-SE" sz="4400" u="sng" dirty="0"/>
          </a:p>
          <a:p>
            <a:pPr>
              <a:lnSpc>
                <a:spcPct val="110000"/>
              </a:lnSpc>
            </a:pPr>
            <a:r>
              <a:rPr lang="sv-SE" sz="4400" dirty="0" err="1"/>
              <a:t>NVDA</a:t>
            </a:r>
            <a:r>
              <a:rPr lang="sv-SE" sz="4400" dirty="0"/>
              <a:t> (Windows)</a:t>
            </a:r>
          </a:p>
          <a:p>
            <a:pPr>
              <a:lnSpc>
                <a:spcPct val="110000"/>
              </a:lnSpc>
            </a:pPr>
            <a:r>
              <a:rPr lang="sv-SE" sz="4400" dirty="0" err="1"/>
              <a:t>VoiceOver</a:t>
            </a:r>
            <a:r>
              <a:rPr lang="sv-SE" sz="4400" dirty="0"/>
              <a:t> (Mac)</a:t>
            </a:r>
            <a:endParaRPr lang="LID4096" sz="4400" dirty="0"/>
          </a:p>
        </p:txBody>
      </p:sp>
    </p:spTree>
    <p:extLst>
      <p:ext uri="{BB962C8B-B14F-4D97-AF65-F5344CB8AC3E}">
        <p14:creationId xmlns:p14="http://schemas.microsoft.com/office/powerpoint/2010/main" val="413727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5218-0786-489F-8686-63A1B9792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Processer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3DE77-A2FA-40ED-8890-3AE3082DD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v-SE" sz="4400" dirty="0"/>
              <a:t>Tillgänglighet ska ingå i teamets </a:t>
            </a:r>
            <a:r>
              <a:rPr lang="sv-SE" sz="4400" dirty="0" err="1"/>
              <a:t>DoD</a:t>
            </a:r>
            <a:br>
              <a:rPr lang="sv-SE" sz="4400" dirty="0"/>
            </a:br>
            <a:r>
              <a:rPr lang="sv-SE" sz="4400" dirty="0"/>
              <a:t>”Definition </a:t>
            </a:r>
            <a:r>
              <a:rPr lang="sv-SE" sz="4400" dirty="0" err="1"/>
              <a:t>of</a:t>
            </a:r>
            <a:r>
              <a:rPr lang="sv-SE" sz="4400" dirty="0"/>
              <a:t> </a:t>
            </a:r>
            <a:r>
              <a:rPr lang="sv-SE" sz="4400" dirty="0" err="1"/>
              <a:t>Done</a:t>
            </a:r>
            <a:r>
              <a:rPr lang="sv-SE" sz="4400" dirty="0"/>
              <a:t>”:</a:t>
            </a:r>
            <a:br>
              <a:rPr lang="sv-SE" sz="4400" dirty="0"/>
            </a:br>
            <a:endParaRPr lang="sv-SE" sz="4400" dirty="0"/>
          </a:p>
          <a:p>
            <a:pPr marL="742950" indent="-742950">
              <a:buFont typeface="+mj-lt"/>
              <a:buAutoNum type="arabicPeriod"/>
            </a:pPr>
            <a:r>
              <a:rPr lang="sv-SE" sz="4400" dirty="0"/>
              <a:t>Kolla att verktygen ger godkänt</a:t>
            </a:r>
          </a:p>
          <a:p>
            <a:pPr marL="742950" indent="-742950">
              <a:buFont typeface="+mj-lt"/>
              <a:buAutoNum type="arabicPeriod"/>
            </a:pPr>
            <a:r>
              <a:rPr lang="sv-SE" sz="4400" dirty="0"/>
              <a:t>Testa att tabba genom sidan</a:t>
            </a:r>
          </a:p>
          <a:p>
            <a:pPr marL="742950" indent="-742950">
              <a:buFont typeface="+mj-lt"/>
              <a:buAutoNum type="arabicPeriod"/>
            </a:pPr>
            <a:r>
              <a:rPr lang="sv-SE" sz="4400" dirty="0"/>
              <a:t>Lyssna på </a:t>
            </a:r>
            <a:r>
              <a:rPr lang="sv-SE" sz="4400" dirty="0" err="1"/>
              <a:t>screen</a:t>
            </a:r>
            <a:r>
              <a:rPr lang="sv-SE" sz="4400" dirty="0"/>
              <a:t> </a:t>
            </a:r>
            <a:r>
              <a:rPr lang="sv-SE" sz="4400" dirty="0" err="1"/>
              <a:t>readers</a:t>
            </a:r>
            <a:endParaRPr lang="sv-SE" sz="4400" dirty="0"/>
          </a:p>
          <a:p>
            <a:endParaRPr lang="sv-SE" sz="4400" dirty="0"/>
          </a:p>
        </p:txBody>
      </p:sp>
    </p:spTree>
    <p:extLst>
      <p:ext uri="{BB962C8B-B14F-4D97-AF65-F5344CB8AC3E}">
        <p14:creationId xmlns:p14="http://schemas.microsoft.com/office/powerpoint/2010/main" val="1077509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5218-0786-489F-8686-63A1B9792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Mer info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3DE77-A2FA-40ED-8890-3AE3082DD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378"/>
            <a:ext cx="11353800" cy="4570585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sv-SE" dirty="0" err="1">
                <a:hlinkClick r:id="rId3"/>
              </a:rPr>
              <a:t>https</a:t>
            </a:r>
            <a:r>
              <a:rPr lang="sv-SE" dirty="0">
                <a:hlinkClick r:id="rId3"/>
              </a:rPr>
              <a:t>://</a:t>
            </a:r>
            <a:r>
              <a:rPr lang="sv-SE" dirty="0" err="1">
                <a:hlinkClick r:id="rId3"/>
              </a:rPr>
              <a:t>webbriktlinjer.se</a:t>
            </a:r>
            <a:r>
              <a:rPr lang="sv-SE" dirty="0">
                <a:hlinkClick r:id="rId3"/>
              </a:rPr>
              <a:t>/</a:t>
            </a:r>
            <a:endParaRPr lang="sv-SE" dirty="0"/>
          </a:p>
          <a:p>
            <a:pPr marL="0" indent="0">
              <a:lnSpc>
                <a:spcPct val="150000"/>
              </a:lnSpc>
              <a:buNone/>
            </a:pPr>
            <a:r>
              <a:rPr lang="sv-SE" dirty="0" err="1">
                <a:hlinkClick r:id="rId4"/>
              </a:rPr>
              <a:t>https</a:t>
            </a:r>
            <a:r>
              <a:rPr lang="sv-SE" dirty="0">
                <a:hlinkClick r:id="rId4"/>
              </a:rPr>
              <a:t>://</a:t>
            </a:r>
            <a:r>
              <a:rPr lang="sv-SE" dirty="0" err="1">
                <a:hlinkClick r:id="rId4"/>
              </a:rPr>
              <a:t>www.digg.se</a:t>
            </a:r>
            <a:r>
              <a:rPr lang="sv-SE" dirty="0">
                <a:hlinkClick r:id="rId4"/>
              </a:rPr>
              <a:t>/</a:t>
            </a:r>
            <a:r>
              <a:rPr lang="sv-SE" dirty="0"/>
              <a:t> </a:t>
            </a:r>
          </a:p>
          <a:p>
            <a:pPr marL="0" indent="0">
              <a:lnSpc>
                <a:spcPct val="150000"/>
              </a:lnSpc>
              <a:buNone/>
            </a:pPr>
            <a:endParaRPr lang="sv-SE" dirty="0">
              <a:hlinkClick r:id="rId5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sv-SE" dirty="0" err="1">
                <a:hlinkClick r:id="rId5"/>
              </a:rPr>
              <a:t>https</a:t>
            </a:r>
            <a:r>
              <a:rPr lang="sv-SE" dirty="0">
                <a:hlinkClick r:id="rId5"/>
              </a:rPr>
              <a:t>://</a:t>
            </a:r>
            <a:r>
              <a:rPr lang="sv-SE" dirty="0" err="1">
                <a:hlinkClick r:id="rId5"/>
              </a:rPr>
              <a:t>www.w3.org</a:t>
            </a:r>
            <a:r>
              <a:rPr lang="sv-SE" dirty="0">
                <a:hlinkClick r:id="rId5"/>
              </a:rPr>
              <a:t>/</a:t>
            </a:r>
            <a:r>
              <a:rPr lang="sv-SE" dirty="0" err="1">
                <a:hlinkClick r:id="rId5"/>
              </a:rPr>
              <a:t>WAI</a:t>
            </a:r>
            <a:r>
              <a:rPr lang="sv-SE" dirty="0">
                <a:hlinkClick r:id="rId5"/>
              </a:rPr>
              <a:t>/standards-</a:t>
            </a:r>
            <a:r>
              <a:rPr lang="sv-SE" dirty="0" err="1">
                <a:hlinkClick r:id="rId5"/>
              </a:rPr>
              <a:t>guidelines</a:t>
            </a:r>
            <a:r>
              <a:rPr lang="sv-SE" dirty="0">
                <a:hlinkClick r:id="rId5"/>
              </a:rPr>
              <a:t>/</a:t>
            </a:r>
            <a:r>
              <a:rPr lang="sv-SE" dirty="0" err="1">
                <a:hlinkClick r:id="rId5"/>
              </a:rPr>
              <a:t>wcag</a:t>
            </a:r>
            <a:r>
              <a:rPr lang="sv-SE" dirty="0">
                <a:hlinkClick r:id="rId5"/>
              </a:rPr>
              <a:t>/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sv-SE" dirty="0" err="1">
                <a:hlinkClick r:id="rId5"/>
              </a:rPr>
              <a:t>https</a:t>
            </a:r>
            <a:r>
              <a:rPr lang="sv-SE" dirty="0">
                <a:hlinkClick r:id="rId5"/>
              </a:rPr>
              <a:t>://</a:t>
            </a:r>
            <a:r>
              <a:rPr lang="sv-SE" dirty="0" err="1">
                <a:hlinkClick r:id="rId5"/>
              </a:rPr>
              <a:t>developer.mozilla.org</a:t>
            </a:r>
            <a:r>
              <a:rPr lang="sv-SE" dirty="0">
                <a:hlinkClick r:id="rId5"/>
              </a:rPr>
              <a:t>/en-US/</a:t>
            </a:r>
            <a:r>
              <a:rPr lang="sv-SE" dirty="0" err="1">
                <a:hlinkClick r:id="rId5"/>
              </a:rPr>
              <a:t>docs</a:t>
            </a:r>
            <a:r>
              <a:rPr lang="sv-SE" dirty="0">
                <a:hlinkClick r:id="rId5"/>
              </a:rPr>
              <a:t>/Web/</a:t>
            </a:r>
            <a:r>
              <a:rPr lang="sv-SE" dirty="0" err="1">
                <a:hlinkClick r:id="rId5"/>
              </a:rPr>
              <a:t>Accessibility</a:t>
            </a:r>
            <a:r>
              <a:rPr lang="sv-SE" dirty="0"/>
              <a:t> </a:t>
            </a:r>
          </a:p>
          <a:p>
            <a:pPr marL="0" indent="0">
              <a:lnSpc>
                <a:spcPct val="150000"/>
              </a:lnSpc>
              <a:buNone/>
            </a:pPr>
            <a:endParaRPr lang="sv-SE" dirty="0"/>
          </a:p>
          <a:p>
            <a:pPr marL="0" indent="0">
              <a:lnSpc>
                <a:spcPct val="150000"/>
              </a:lnSpc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901270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5218-0786-489F-8686-63A1B9792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Använd gärna dessa </a:t>
            </a:r>
            <a:r>
              <a:rPr lang="sv-SE" dirty="0" err="1"/>
              <a:t>slides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3DE77-A2FA-40ED-8890-3AE3082DD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12571"/>
            <a:ext cx="10515600" cy="356439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sv-SE" sz="4400" dirty="0" err="1">
                <a:hlinkClick r:id="rId3"/>
              </a:rPr>
              <a:t>https</a:t>
            </a:r>
            <a:r>
              <a:rPr lang="sv-SE" sz="4400" dirty="0">
                <a:hlinkClick r:id="rId3"/>
              </a:rPr>
              <a:t>://</a:t>
            </a:r>
            <a:r>
              <a:rPr lang="sv-SE" sz="4400" dirty="0" err="1">
                <a:hlinkClick r:id="rId3"/>
              </a:rPr>
              <a:t>github.com</a:t>
            </a:r>
            <a:r>
              <a:rPr lang="sv-SE" sz="4400" dirty="0">
                <a:hlinkClick r:id="rId3"/>
              </a:rPr>
              <a:t>/jaklithn/</a:t>
            </a:r>
            <a:r>
              <a:rPr lang="sv-SE" sz="4400" dirty="0" err="1">
                <a:hlinkClick r:id="rId3"/>
              </a:rPr>
              <a:t>accessibility</a:t>
            </a:r>
            <a:r>
              <a:rPr lang="sv-SE" sz="4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784788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452F8-3C84-4FE0-888D-4A400A62C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281" y="1938429"/>
            <a:ext cx="11507438" cy="1743120"/>
          </a:xfrm>
        </p:spPr>
        <p:txBody>
          <a:bodyPr>
            <a:normAutofit/>
          </a:bodyPr>
          <a:lstStyle/>
          <a:p>
            <a:pPr algn="ctr"/>
            <a:r>
              <a:rPr lang="sv-SE" sz="7200" dirty="0"/>
              <a:t>Frågor</a:t>
            </a:r>
            <a:endParaRPr lang="LID4096" sz="7200" dirty="0"/>
          </a:p>
        </p:txBody>
      </p:sp>
    </p:spTree>
    <p:extLst>
      <p:ext uri="{BB962C8B-B14F-4D97-AF65-F5344CB8AC3E}">
        <p14:creationId xmlns:p14="http://schemas.microsoft.com/office/powerpoint/2010/main" val="3145941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5218-0786-489F-8686-63A1B9792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Vad är Tillgänglighet?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3DE77-A2FA-40ED-8890-3AE3082DD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378"/>
            <a:ext cx="10653346" cy="475925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v-SE" sz="2400" dirty="0">
                <a:solidFill>
                  <a:srgbClr val="202020"/>
                </a:solidFill>
                <a:latin typeface="Arial" panose="020B0604020202020204" pitchFamily="34" charset="0"/>
              </a:rPr>
              <a:t>Digital tillgänglighet innebär: </a:t>
            </a:r>
          </a:p>
          <a:p>
            <a:pPr marL="0" indent="0">
              <a:buNone/>
            </a:pPr>
            <a:r>
              <a:rPr lang="sv-SE" sz="2400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”Information och tjänster ska kunna användas av </a:t>
            </a:r>
            <a:r>
              <a:rPr lang="sv-SE" sz="2400" b="1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alla</a:t>
            </a:r>
            <a:r>
              <a:rPr lang="sv-SE" sz="2400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människor oavsett funktionsnedsättning eller </a:t>
            </a:r>
            <a:r>
              <a:rPr lang="sv-SE" sz="2400" b="1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bredast möjliga spektrum </a:t>
            </a:r>
            <a:r>
              <a:rPr lang="sv-SE" sz="2400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av egenskaper och förmågor”</a:t>
            </a:r>
          </a:p>
          <a:p>
            <a:pPr marL="0" indent="0">
              <a:buNone/>
            </a:pPr>
            <a:endParaRPr lang="sv-SE" sz="2400" dirty="0">
              <a:solidFill>
                <a:srgbClr val="20202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sv-SE" sz="2400" dirty="0">
                <a:solidFill>
                  <a:srgbClr val="202020"/>
                </a:solidFill>
                <a:latin typeface="Arial" panose="020B0604020202020204" pitchFamily="34" charset="0"/>
              </a:rPr>
              <a:t>Funktionsnedsättning ≠ Funktionshinder</a:t>
            </a:r>
          </a:p>
          <a:p>
            <a:r>
              <a:rPr lang="sv-SE" sz="2400" dirty="0">
                <a:latin typeface="Arial" panose="020B0604020202020204" pitchFamily="34" charset="0"/>
              </a:rPr>
              <a:t>Funktionsnedsättning: Nedsättning av fysisk, psykisk eller intellektuell funktionsförmåga</a:t>
            </a:r>
          </a:p>
          <a:p>
            <a:r>
              <a:rPr lang="sv-SE" sz="2400" dirty="0">
                <a:latin typeface="Arial" panose="020B0604020202020204" pitchFamily="34" charset="0"/>
              </a:rPr>
              <a:t>Funktionshinder: Den begränsning som en funktionsnedsättning kan ge</a:t>
            </a:r>
          </a:p>
          <a:p>
            <a:pPr marL="0" indent="0">
              <a:buNone/>
            </a:pPr>
            <a:br>
              <a:rPr lang="sv-SE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</a:br>
            <a:r>
              <a:rPr lang="sv-SE" sz="2400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Målet är att så mycket det är möjligt </a:t>
            </a:r>
            <a:r>
              <a:rPr lang="sv-SE" sz="2400" b="1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minska</a:t>
            </a:r>
            <a:r>
              <a:rPr lang="sv-SE" sz="2400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funktionshindret </a:t>
            </a:r>
            <a:br>
              <a:rPr lang="sv-SE" sz="2400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</a:br>
            <a:r>
              <a:rPr lang="sv-SE" sz="2400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för dem som har någon funktionsnedsättning</a:t>
            </a:r>
          </a:p>
        </p:txBody>
      </p:sp>
    </p:spTree>
    <p:extLst>
      <p:ext uri="{BB962C8B-B14F-4D97-AF65-F5344CB8AC3E}">
        <p14:creationId xmlns:p14="http://schemas.microsoft.com/office/powerpoint/2010/main" val="2682565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5218-0786-489F-8686-63A1B9792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v-SE" sz="4400" dirty="0"/>
              <a:t>Hur många har en funktionsnedsättning?</a:t>
            </a:r>
            <a:endParaRPr lang="LID4096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3DE77-A2FA-40ED-8890-3AE3082DD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88223"/>
            <a:ext cx="10515600" cy="36887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sz="5400" dirty="0">
                <a:solidFill>
                  <a:srgbClr val="202020"/>
                </a:solidFill>
                <a:latin typeface="Arial" panose="020B0604020202020204" pitchFamily="34" charset="0"/>
              </a:rPr>
              <a:t>1 av 5 personer !!!!</a:t>
            </a:r>
          </a:p>
          <a:p>
            <a:pPr marL="0" indent="0">
              <a:buNone/>
            </a:pPr>
            <a:endParaRPr lang="sv-SE" sz="5400" dirty="0">
              <a:solidFill>
                <a:srgbClr val="20202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sv-SE" sz="5400" dirty="0">
                <a:solidFill>
                  <a:srgbClr val="202020"/>
                </a:solidFill>
                <a:latin typeface="Arial" panose="020B0604020202020204" pitchFamily="34" charset="0"/>
              </a:rPr>
              <a:t>Ännu fler har det periodvis</a:t>
            </a:r>
          </a:p>
          <a:p>
            <a:endParaRPr lang="sv-SE" sz="2400" dirty="0">
              <a:solidFill>
                <a:srgbClr val="20202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39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5218-0786-489F-8686-63A1B9792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v-SE" sz="4400" dirty="0"/>
              <a:t>Exempel på funktionsnedsättning</a:t>
            </a:r>
            <a:endParaRPr lang="LID4096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3DE77-A2FA-40ED-8890-3AE3082DD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sv-SE" sz="2400" dirty="0">
                <a:solidFill>
                  <a:srgbClr val="202020"/>
                </a:solidFill>
                <a:latin typeface="Arial" panose="020B0604020202020204" pitchFamily="34" charset="0"/>
              </a:rPr>
              <a:t>Blind</a:t>
            </a:r>
          </a:p>
          <a:p>
            <a:pPr>
              <a:lnSpc>
                <a:spcPct val="100000"/>
              </a:lnSpc>
            </a:pPr>
            <a:r>
              <a:rPr lang="sv-SE" sz="2400" dirty="0">
                <a:solidFill>
                  <a:srgbClr val="202020"/>
                </a:solidFill>
                <a:latin typeface="Arial" panose="020B0604020202020204" pitchFamily="34" charset="0"/>
              </a:rPr>
              <a:t>Döv</a:t>
            </a:r>
          </a:p>
          <a:p>
            <a:pPr>
              <a:lnSpc>
                <a:spcPct val="100000"/>
              </a:lnSpc>
            </a:pPr>
            <a:r>
              <a:rPr lang="sv-SE" sz="2400" dirty="0">
                <a:solidFill>
                  <a:srgbClr val="202020"/>
                </a:solidFill>
                <a:latin typeface="Arial" panose="020B0604020202020204" pitchFamily="34" charset="0"/>
              </a:rPr>
              <a:t>Saknar armar</a:t>
            </a:r>
          </a:p>
          <a:p>
            <a:pPr>
              <a:lnSpc>
                <a:spcPct val="100000"/>
              </a:lnSpc>
            </a:pPr>
            <a:r>
              <a:rPr lang="sv-SE" sz="2400" dirty="0">
                <a:solidFill>
                  <a:srgbClr val="202020"/>
                </a:solidFill>
                <a:latin typeface="Arial" panose="020B0604020202020204" pitchFamily="34" charset="0"/>
              </a:rPr>
              <a:t>MS/Parkinson: Navigerar med tangentbord</a:t>
            </a:r>
          </a:p>
          <a:p>
            <a:pPr>
              <a:lnSpc>
                <a:spcPct val="100000"/>
              </a:lnSpc>
            </a:pPr>
            <a:r>
              <a:rPr lang="sv-SE" sz="2400" dirty="0">
                <a:solidFill>
                  <a:srgbClr val="202020"/>
                </a:solidFill>
                <a:latin typeface="Arial" panose="020B0604020202020204" pitchFamily="34" charset="0"/>
              </a:rPr>
              <a:t>Dyslexi/Afasi svårt att ta in information</a:t>
            </a:r>
          </a:p>
          <a:p>
            <a:pPr>
              <a:lnSpc>
                <a:spcPct val="100000"/>
              </a:lnSpc>
            </a:pPr>
            <a:r>
              <a:rPr lang="sv-SE" sz="2400" dirty="0">
                <a:solidFill>
                  <a:srgbClr val="202020"/>
                </a:solidFill>
                <a:latin typeface="Arial" panose="020B0604020202020204" pitchFamily="34" charset="0"/>
              </a:rPr>
              <a:t>Synsvaghet: Ser bara stort text</a:t>
            </a:r>
          </a:p>
          <a:p>
            <a:pPr>
              <a:lnSpc>
                <a:spcPct val="100000"/>
              </a:lnSpc>
            </a:pPr>
            <a:r>
              <a:rPr lang="sv-SE" sz="2400" dirty="0">
                <a:solidFill>
                  <a:srgbClr val="202020"/>
                </a:solidFill>
                <a:latin typeface="Arial" panose="020B0604020202020204" pitchFamily="34" charset="0"/>
              </a:rPr>
              <a:t>Färgblindhet</a:t>
            </a:r>
          </a:p>
          <a:p>
            <a:pPr>
              <a:lnSpc>
                <a:spcPct val="100000"/>
              </a:lnSpc>
            </a:pPr>
            <a:r>
              <a:rPr lang="sv-SE" sz="2400" dirty="0">
                <a:solidFill>
                  <a:srgbClr val="202020"/>
                </a:solidFill>
                <a:latin typeface="Arial" panose="020B0604020202020204" pitchFamily="34" charset="0"/>
              </a:rPr>
              <a:t>Äldre som inte är datorvana</a:t>
            </a:r>
          </a:p>
          <a:p>
            <a:pPr>
              <a:lnSpc>
                <a:spcPct val="100000"/>
              </a:lnSpc>
            </a:pPr>
            <a:r>
              <a:rPr lang="sv-SE" sz="2400" dirty="0">
                <a:solidFill>
                  <a:srgbClr val="202020"/>
                </a:solidFill>
                <a:latin typeface="Arial" panose="020B0604020202020204" pitchFamily="34" charset="0"/>
              </a:rPr>
              <a:t>Ingen dator och mobilen är liten</a:t>
            </a:r>
          </a:p>
          <a:p>
            <a:pPr>
              <a:lnSpc>
                <a:spcPct val="100000"/>
              </a:lnSpc>
            </a:pPr>
            <a:endParaRPr lang="sv-SE" sz="2400" dirty="0">
              <a:solidFill>
                <a:srgbClr val="20202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900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5218-0786-489F-8686-63A1B9792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Varför ska jag bry mig?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3DE77-A2FA-40ED-8890-3AE3082DD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sv-SE" sz="4400" dirty="0"/>
              <a:t>Det är mycket fler än vad du tror</a:t>
            </a:r>
          </a:p>
          <a:p>
            <a:pPr>
              <a:lnSpc>
                <a:spcPct val="100000"/>
              </a:lnSpc>
            </a:pPr>
            <a:r>
              <a:rPr lang="sv-SE" sz="4400" dirty="0"/>
              <a:t>Du missar kundgrupper</a:t>
            </a:r>
          </a:p>
          <a:p>
            <a:pPr>
              <a:lnSpc>
                <a:spcPct val="100000"/>
              </a:lnSpc>
            </a:pPr>
            <a:r>
              <a:rPr lang="sv-SE" sz="4400" dirty="0"/>
              <a:t>Lagen säger det *</a:t>
            </a:r>
          </a:p>
          <a:p>
            <a:pPr>
              <a:lnSpc>
                <a:spcPct val="100000"/>
              </a:lnSpc>
            </a:pPr>
            <a:r>
              <a:rPr lang="sv-SE" sz="4400" dirty="0"/>
              <a:t>Det är medmänskligt att inkludera</a:t>
            </a:r>
            <a:endParaRPr lang="LID4096" sz="4400" dirty="0"/>
          </a:p>
        </p:txBody>
      </p:sp>
    </p:spTree>
    <p:extLst>
      <p:ext uri="{BB962C8B-B14F-4D97-AF65-F5344CB8AC3E}">
        <p14:creationId xmlns:p14="http://schemas.microsoft.com/office/powerpoint/2010/main" val="3943263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5218-0786-489F-8686-63A1B9792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Hur gör man?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3DE77-A2FA-40ED-8890-3AE3082DD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378"/>
            <a:ext cx="11201400" cy="457058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sv-SE" dirty="0"/>
              <a:t>CSS ramverk räcker inte</a:t>
            </a:r>
          </a:p>
          <a:p>
            <a:pPr>
              <a:lnSpc>
                <a:spcPct val="120000"/>
              </a:lnSpc>
            </a:pPr>
            <a:r>
              <a:rPr lang="sv-SE" dirty="0"/>
              <a:t>Kraven är svårtolkade och ibland motsägelsefulla</a:t>
            </a:r>
          </a:p>
          <a:p>
            <a:pPr>
              <a:lnSpc>
                <a:spcPct val="120000"/>
              </a:lnSpc>
            </a:pPr>
            <a:r>
              <a:rPr lang="sv-SE" dirty="0"/>
              <a:t>Det finns ingen enkel praxis</a:t>
            </a:r>
          </a:p>
          <a:p>
            <a:pPr>
              <a:lnSpc>
                <a:spcPct val="120000"/>
              </a:lnSpc>
            </a:pPr>
            <a:r>
              <a:rPr lang="sv-SE" dirty="0"/>
              <a:t>Det är rätt svårt att få tag i experthjälp</a:t>
            </a:r>
          </a:p>
          <a:p>
            <a:pPr>
              <a:lnSpc>
                <a:spcPct val="120000"/>
              </a:lnSpc>
            </a:pPr>
            <a:endParaRPr lang="sv-SE" dirty="0"/>
          </a:p>
          <a:p>
            <a:pPr marL="0" indent="0">
              <a:lnSpc>
                <a:spcPct val="120000"/>
              </a:lnSpc>
              <a:buNone/>
            </a:pPr>
            <a:r>
              <a:rPr lang="sv-SE" dirty="0">
                <a:sym typeface="Wingdings 3" panose="05040102010807070707" pitchFamily="18" charset="2"/>
              </a:rPr>
              <a:t> </a:t>
            </a:r>
            <a:r>
              <a:rPr lang="sv-SE" dirty="0"/>
              <a:t>Måste hitta sin egen checklista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804882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5218-0786-489F-8686-63A1B9792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Korrekt HTML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3DE77-A2FA-40ED-8890-3AE3082DD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sv-SE" sz="4400" dirty="0"/>
              <a:t>Giltig </a:t>
            </a:r>
            <a:r>
              <a:rPr lang="sv-SE" sz="4400" dirty="0" err="1"/>
              <a:t>HTML5</a:t>
            </a:r>
            <a:endParaRPr lang="sv-SE" sz="4400" dirty="0"/>
          </a:p>
          <a:p>
            <a:pPr>
              <a:lnSpc>
                <a:spcPct val="100000"/>
              </a:lnSpc>
            </a:pPr>
            <a:r>
              <a:rPr lang="sv-SE" sz="4400" dirty="0"/>
              <a:t>Korrekt obruten rubrikstruktur (</a:t>
            </a:r>
            <a:r>
              <a:rPr lang="sv-SE" sz="4400" dirty="0" err="1"/>
              <a:t>h1</a:t>
            </a:r>
            <a:r>
              <a:rPr lang="sv-SE" sz="4400" dirty="0"/>
              <a:t> </a:t>
            </a:r>
            <a:r>
              <a:rPr lang="sv-SE" sz="4400" dirty="0" err="1"/>
              <a:t>h2</a:t>
            </a:r>
            <a:r>
              <a:rPr lang="sv-SE" sz="4400" dirty="0"/>
              <a:t> </a:t>
            </a:r>
            <a:r>
              <a:rPr lang="sv-SE" sz="4400" dirty="0" err="1"/>
              <a:t>h3</a:t>
            </a:r>
            <a:r>
              <a:rPr lang="sv-SE" sz="4400" dirty="0"/>
              <a:t>)</a:t>
            </a:r>
          </a:p>
          <a:p>
            <a:pPr>
              <a:lnSpc>
                <a:spcPct val="100000"/>
              </a:lnSpc>
            </a:pPr>
            <a:r>
              <a:rPr lang="sv-SE" sz="4400" dirty="0"/>
              <a:t>Inga element som ligger fel </a:t>
            </a:r>
            <a:br>
              <a:rPr lang="sv-SE" sz="4400" dirty="0"/>
            </a:br>
            <a:r>
              <a:rPr lang="sv-SE" sz="2600" dirty="0"/>
              <a:t>”Not </a:t>
            </a:r>
            <a:r>
              <a:rPr lang="sv-SE" sz="2600" dirty="0" err="1"/>
              <a:t>allowed</a:t>
            </a:r>
            <a:r>
              <a:rPr lang="sv-SE" sz="2600" dirty="0"/>
              <a:t> as </a:t>
            </a:r>
            <a:r>
              <a:rPr lang="sv-SE" sz="2600" dirty="0" err="1"/>
              <a:t>child</a:t>
            </a:r>
            <a:r>
              <a:rPr lang="sv-SE" sz="2600" dirty="0"/>
              <a:t> </a:t>
            </a:r>
            <a:r>
              <a:rPr lang="sv-SE" sz="2600" dirty="0" err="1"/>
              <a:t>of</a:t>
            </a:r>
            <a:r>
              <a:rPr lang="sv-SE" sz="2600" dirty="0"/>
              <a:t> element"</a:t>
            </a:r>
          </a:p>
          <a:p>
            <a:pPr>
              <a:lnSpc>
                <a:spcPct val="100000"/>
              </a:lnSpc>
            </a:pPr>
            <a:r>
              <a:rPr lang="sv-SE" sz="4400" dirty="0" err="1"/>
              <a:t>Caption</a:t>
            </a:r>
            <a:r>
              <a:rPr lang="sv-SE" sz="4400" dirty="0"/>
              <a:t> element för bilder, figurer, tabeller</a:t>
            </a:r>
          </a:p>
          <a:p>
            <a:pPr>
              <a:lnSpc>
                <a:spcPct val="100000"/>
              </a:lnSpc>
            </a:pPr>
            <a:r>
              <a:rPr lang="sv-SE" sz="4400" dirty="0"/>
              <a:t>Gärna semantisk HTML</a:t>
            </a:r>
            <a:endParaRPr lang="LID4096" sz="4400" dirty="0"/>
          </a:p>
        </p:txBody>
      </p:sp>
    </p:spTree>
    <p:extLst>
      <p:ext uri="{BB962C8B-B14F-4D97-AF65-F5344CB8AC3E}">
        <p14:creationId xmlns:p14="http://schemas.microsoft.com/office/powerpoint/2010/main" val="544504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5218-0786-489F-8686-63A1B9792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Semantisk HTML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3DE77-A2FA-40ED-8890-3AE3082DD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sv-SE" sz="4400" dirty="0"/>
              <a:t>Tidigare: &lt;div </a:t>
            </a:r>
            <a:r>
              <a:rPr lang="sv-SE" sz="4400" dirty="0" err="1"/>
              <a:t>class</a:t>
            </a:r>
            <a:r>
              <a:rPr lang="sv-SE" sz="4400" dirty="0"/>
              <a:t>=”</a:t>
            </a:r>
            <a:r>
              <a:rPr lang="sv-SE" sz="4400" dirty="0" err="1"/>
              <a:t>header</a:t>
            </a:r>
            <a:r>
              <a:rPr lang="sv-SE" sz="4400" dirty="0"/>
              <a:t>”&gt;</a:t>
            </a:r>
          </a:p>
          <a:p>
            <a:pPr marL="0" indent="0">
              <a:buNone/>
            </a:pPr>
            <a:endParaRPr lang="sv-SE" sz="4400" dirty="0"/>
          </a:p>
          <a:p>
            <a:pPr marL="0" indent="0">
              <a:buNone/>
            </a:pPr>
            <a:r>
              <a:rPr lang="sv-SE" sz="4400" dirty="0"/>
              <a:t>&lt;</a:t>
            </a:r>
            <a:r>
              <a:rPr lang="sv-SE" sz="4400" dirty="0" err="1"/>
              <a:t>header</a:t>
            </a:r>
            <a:r>
              <a:rPr lang="sv-SE" sz="4400" dirty="0"/>
              <a:t>&gt;</a:t>
            </a:r>
          </a:p>
          <a:p>
            <a:pPr marL="0" indent="0">
              <a:buNone/>
            </a:pPr>
            <a:r>
              <a:rPr lang="sv-SE" sz="4400" dirty="0"/>
              <a:t>&lt;</a:t>
            </a:r>
            <a:r>
              <a:rPr lang="sv-SE" sz="4400" dirty="0" err="1"/>
              <a:t>footer</a:t>
            </a:r>
            <a:r>
              <a:rPr lang="sv-SE" sz="4400" dirty="0"/>
              <a:t>&gt;</a:t>
            </a:r>
          </a:p>
          <a:p>
            <a:pPr marL="0" indent="0">
              <a:buNone/>
            </a:pPr>
            <a:r>
              <a:rPr lang="sv-SE" sz="4400" dirty="0"/>
              <a:t>&lt;</a:t>
            </a:r>
            <a:r>
              <a:rPr lang="sv-SE" sz="4400" dirty="0" err="1"/>
              <a:t>main</a:t>
            </a:r>
            <a:r>
              <a:rPr lang="sv-SE" sz="4400" dirty="0"/>
              <a:t>&gt;</a:t>
            </a:r>
          </a:p>
          <a:p>
            <a:pPr marL="0" indent="0">
              <a:buNone/>
            </a:pPr>
            <a:r>
              <a:rPr lang="sv-SE" sz="4400" dirty="0"/>
              <a:t>&lt;nav&gt;</a:t>
            </a:r>
          </a:p>
          <a:p>
            <a:pPr marL="0" indent="0">
              <a:buNone/>
            </a:pPr>
            <a:r>
              <a:rPr lang="sv-SE" sz="4400" dirty="0"/>
              <a:t>&lt;</a:t>
            </a:r>
            <a:r>
              <a:rPr lang="sv-SE" sz="4400" dirty="0" err="1"/>
              <a:t>section</a:t>
            </a:r>
            <a:r>
              <a:rPr lang="sv-SE" sz="4400" dirty="0"/>
              <a:t>&gt;</a:t>
            </a:r>
          </a:p>
          <a:p>
            <a:pPr marL="0" indent="0">
              <a:buNone/>
            </a:pPr>
            <a:r>
              <a:rPr lang="sv-SE" sz="4400" dirty="0"/>
              <a:t>&lt;</a:t>
            </a:r>
            <a:r>
              <a:rPr lang="sv-SE" sz="4400" dirty="0" err="1"/>
              <a:t>aside</a:t>
            </a:r>
            <a:r>
              <a:rPr lang="sv-SE" sz="4400" dirty="0"/>
              <a:t>&gt;</a:t>
            </a:r>
          </a:p>
          <a:p>
            <a:pPr marL="0" indent="0">
              <a:buNone/>
            </a:pPr>
            <a:r>
              <a:rPr lang="sv-SE" sz="4400" dirty="0"/>
              <a:t>&lt;</a:t>
            </a:r>
            <a:r>
              <a:rPr lang="sv-SE" sz="4400" dirty="0" err="1"/>
              <a:t>article</a:t>
            </a:r>
            <a:r>
              <a:rPr lang="sv-SE" sz="4400" dirty="0"/>
              <a:t>&gt;</a:t>
            </a:r>
          </a:p>
          <a:p>
            <a:pPr marL="0" indent="0">
              <a:buNone/>
            </a:pPr>
            <a:r>
              <a:rPr lang="sv-SE" sz="4400" dirty="0"/>
              <a:t>&lt;</a:t>
            </a:r>
            <a:r>
              <a:rPr lang="sv-SE" sz="4400" dirty="0" err="1"/>
              <a:t>details</a:t>
            </a:r>
            <a:r>
              <a:rPr lang="sv-SE" sz="4400" dirty="0"/>
              <a:t>&gt;</a:t>
            </a:r>
          </a:p>
          <a:p>
            <a:pPr marL="0" indent="0">
              <a:buNone/>
            </a:pPr>
            <a:r>
              <a:rPr lang="sv-SE" sz="4400" dirty="0"/>
              <a:t>&lt;</a:t>
            </a:r>
            <a:r>
              <a:rPr lang="sv-SE" sz="4400" dirty="0" err="1"/>
              <a:t>summary</a:t>
            </a:r>
            <a:r>
              <a:rPr lang="sv-SE" sz="4400" dirty="0"/>
              <a:t>&gt;</a:t>
            </a:r>
          </a:p>
          <a:p>
            <a:pPr marL="0" indent="0">
              <a:buNone/>
            </a:pPr>
            <a:r>
              <a:rPr lang="sv-SE" sz="4400" dirty="0"/>
              <a:t>&lt;</a:t>
            </a:r>
            <a:r>
              <a:rPr lang="sv-SE" sz="4400" dirty="0" err="1"/>
              <a:t>figure</a:t>
            </a:r>
            <a:r>
              <a:rPr lang="sv-SE" sz="4400" dirty="0"/>
              <a:t>&gt;&lt;</a:t>
            </a:r>
            <a:r>
              <a:rPr lang="sv-SE" sz="4400" dirty="0" err="1"/>
              <a:t>figcaption</a:t>
            </a:r>
            <a:r>
              <a:rPr lang="sv-SE" sz="4400" dirty="0"/>
              <a:t>&gt;</a:t>
            </a:r>
          </a:p>
          <a:p>
            <a:pPr marL="0" indent="0">
              <a:buNone/>
            </a:pPr>
            <a:r>
              <a:rPr lang="sv-SE" sz="4400" dirty="0"/>
              <a:t>&lt;</a:t>
            </a:r>
            <a:r>
              <a:rPr lang="sv-SE" sz="4400" dirty="0" err="1"/>
              <a:t>button</a:t>
            </a:r>
            <a:r>
              <a:rPr lang="sv-SE" sz="4400" dirty="0"/>
              <a:t>&gt;</a:t>
            </a:r>
          </a:p>
          <a:p>
            <a:pPr marL="0" indent="0">
              <a:buNone/>
            </a:pPr>
            <a:endParaRPr lang="LID4096" sz="4400" dirty="0"/>
          </a:p>
        </p:txBody>
      </p:sp>
    </p:spTree>
    <p:extLst>
      <p:ext uri="{BB962C8B-B14F-4D97-AF65-F5344CB8AC3E}">
        <p14:creationId xmlns:p14="http://schemas.microsoft.com/office/powerpoint/2010/main" val="169323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40435</TotalTime>
  <Words>1886</Words>
  <Application>Microsoft Macintosh PowerPoint</Application>
  <PresentationFormat>Bredbild</PresentationFormat>
  <Paragraphs>277</Paragraphs>
  <Slides>26</Slides>
  <Notes>26</Notes>
  <HiddenSlides>0</HiddenSlides>
  <MMClips>0</MMClips>
  <ScaleCrop>false</ScaleCrop>
  <HeadingPairs>
    <vt:vector size="6" baseType="variant">
      <vt:variant>
        <vt:lpstr>Använt teckensnitt</vt:lpstr>
      </vt:variant>
      <vt:variant>
        <vt:i4>9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26</vt:i4>
      </vt:variant>
    </vt:vector>
  </HeadingPairs>
  <TitlesOfParts>
    <vt:vector size="36" baseType="lpstr">
      <vt:lpstr>Arial</vt:lpstr>
      <vt:lpstr>Arial Black</vt:lpstr>
      <vt:lpstr>Calibri</vt:lpstr>
      <vt:lpstr>Calibri Light</vt:lpstr>
      <vt:lpstr>Consolas</vt:lpstr>
      <vt:lpstr>Inter</vt:lpstr>
      <vt:lpstr>Open Sans</vt:lpstr>
      <vt:lpstr>Segoe UI</vt:lpstr>
      <vt:lpstr>ubuntu</vt:lpstr>
      <vt:lpstr>Office Theme</vt:lpstr>
      <vt:lpstr>Tillgänglighet</vt:lpstr>
      <vt:lpstr>Prioritering?</vt:lpstr>
      <vt:lpstr>Vad är Tillgänglighet?</vt:lpstr>
      <vt:lpstr>Hur många har en funktionsnedsättning?</vt:lpstr>
      <vt:lpstr>Exempel på funktionsnedsättning</vt:lpstr>
      <vt:lpstr>Varför ska jag bry mig?</vt:lpstr>
      <vt:lpstr>Hur gör man?</vt:lpstr>
      <vt:lpstr>Korrekt HTML</vt:lpstr>
      <vt:lpstr>Semantisk HTML</vt:lpstr>
      <vt:lpstr>PowerPoint-presentation</vt:lpstr>
      <vt:lpstr>PowerPoint-presentation</vt:lpstr>
      <vt:lpstr>Visuell tydlighet</vt:lpstr>
      <vt:lpstr>Responsivitet</vt:lpstr>
      <vt:lpstr>Sunt förnuft</vt:lpstr>
      <vt:lpstr>Förenkla översiktlighet</vt:lpstr>
      <vt:lpstr>HTML länkar</vt:lpstr>
      <vt:lpstr>Tydliga felmeddelanden</vt:lpstr>
      <vt:lpstr>Begränsa jobbet</vt:lpstr>
      <vt:lpstr>Informera</vt:lpstr>
      <vt:lpstr>PowerPoint-presentation</vt:lpstr>
      <vt:lpstr>PowerPoint-presentation</vt:lpstr>
      <vt:lpstr>Verktyg</vt:lpstr>
      <vt:lpstr>Processer</vt:lpstr>
      <vt:lpstr>Mer info</vt:lpstr>
      <vt:lpstr>Använd gärna dessa slides</vt:lpstr>
      <vt:lpstr>Frågor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Tillgänglighet</dc:title>
  <dc:creator>Jakob Lithner</dc:creator>
  <cp:lastModifiedBy>Jakob Lithner</cp:lastModifiedBy>
  <cp:revision>241</cp:revision>
  <dcterms:created xsi:type="dcterms:W3CDTF">2017-09-30T21:51:05Z</dcterms:created>
  <dcterms:modified xsi:type="dcterms:W3CDTF">2023-04-18T09:03:07Z</dcterms:modified>
</cp:coreProperties>
</file>