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3" r:id="rId2"/>
    <p:sldId id="265" r:id="rId3"/>
    <p:sldId id="303" r:id="rId4"/>
    <p:sldId id="293" r:id="rId5"/>
    <p:sldId id="305" r:id="rId6"/>
    <p:sldId id="291" r:id="rId7"/>
    <p:sldId id="292" r:id="rId8"/>
    <p:sldId id="295" r:id="rId9"/>
    <p:sldId id="300" r:id="rId10"/>
    <p:sldId id="309" r:id="rId11"/>
    <p:sldId id="310" r:id="rId12"/>
    <p:sldId id="296" r:id="rId13"/>
    <p:sldId id="297" r:id="rId14"/>
    <p:sldId id="298" r:id="rId15"/>
    <p:sldId id="299" r:id="rId16"/>
    <p:sldId id="301" r:id="rId17"/>
    <p:sldId id="302" r:id="rId18"/>
    <p:sldId id="306" r:id="rId19"/>
    <p:sldId id="313" r:id="rId20"/>
    <p:sldId id="311" r:id="rId21"/>
    <p:sldId id="312" r:id="rId22"/>
    <p:sldId id="308" r:id="rId23"/>
    <p:sldId id="294" r:id="rId24"/>
    <p:sldId id="307" r:id="rId25"/>
    <p:sldId id="29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D89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84021" autoAdjust="0"/>
  </p:normalViewPr>
  <p:slideViewPr>
    <p:cSldViewPr snapToGrid="0">
      <p:cViewPr varScale="1">
        <p:scale>
          <a:sx n="109" d="100"/>
          <a:sy n="109" d="100"/>
        </p:scale>
        <p:origin x="10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3E21-F321-4FE3-BD22-BCF0CBD6AF24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5900" y="229394"/>
            <a:ext cx="3633952" cy="204409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59675" y="2398330"/>
            <a:ext cx="5746531" cy="65162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654C-73E2-4A94-8771-C640F36625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6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riktlinjer.se/webbforall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3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72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24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2.0 level AA requires a contrast ratio of at least 4.5:1 for normal text and 3:1 for large text.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2.1 requires a contrast ratio of at least 3:1 for graphics and user interface components (such as form input borders).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Level AAA requires a contrast ratio of at least 7:1 for normal text and 4.5:1 for large text.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8815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07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Accessible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Rich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 Internet </a:t>
            </a:r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Applications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sv-SE" b="1" i="0" dirty="0">
                <a:solidFill>
                  <a:srgbClr val="1B1B1B"/>
                </a:solidFill>
                <a:effectLst/>
                <a:latin typeface="Inter"/>
              </a:rPr>
              <a:t>(ARIA)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33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037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77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webbriktlinjer.se</a:t>
            </a:r>
            <a:r>
              <a:rPr lang="sv-SE" dirty="0"/>
              <a:t>/riktlinjer/2-ge-begripliga-felmeddelanden/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114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webbriktlinjer.se</a:t>
            </a:r>
            <a:r>
              <a:rPr lang="sv-SE" dirty="0"/>
              <a:t>/riktlinjer/2-ge-begripliga-felmeddelanden/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397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www.digg.se</a:t>
            </a:r>
            <a:r>
              <a:rPr lang="sv-SE" dirty="0"/>
              <a:t>/kunskap-och-stod/digital-</a:t>
            </a:r>
            <a:r>
              <a:rPr lang="sv-SE" dirty="0" err="1"/>
              <a:t>tillganglighet</a:t>
            </a:r>
            <a:r>
              <a:rPr lang="sv-SE" dirty="0"/>
              <a:t>/skapa-en-</a:t>
            </a:r>
            <a:r>
              <a:rPr lang="sv-SE" dirty="0" err="1"/>
              <a:t>tillganglighetsredogorelse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7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Hur prioriterar ni i ert team? I ert system?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9229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975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17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Bästa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8541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Bästa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3499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793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280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59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79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://</a:t>
            </a:r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webbriktlinjer.se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webbforalla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sv-S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31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*: Alla ”myndigheter/samhällstjänster” måste ha hela sina webbplatser fullt tillgängliga</a:t>
            </a:r>
          </a:p>
          <a:p>
            <a:endParaRPr lang="sv-SE" dirty="0"/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Nya webbplatser: 23 september 2019.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Befintliga webbplatser: 23 september 2020.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Mobila applikationer: 23 juni 2021.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49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76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37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28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12341" cy="365125"/>
          </a:xfrm>
        </p:spPr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06378"/>
            <a:ext cx="10515600" cy="4570585"/>
          </a:xfrm>
        </p:spPr>
        <p:txBody>
          <a:bodyPr>
            <a:normAutofit/>
          </a:bodyPr>
          <a:lstStyle>
            <a:lvl1pPr marL="357188" indent="-357188"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14375" indent="-357188">
              <a:buFont typeface="Segoe UI" panose="020B0502040204020203" pitchFamily="34" charset="0"/>
              <a:buChar char="‒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89013" indent="-274638"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350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8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7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88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9775D53-701E-4328-966C-F1CB17186112}"/>
              </a:ext>
            </a:extLst>
          </p:cNvPr>
          <p:cNvSpPr/>
          <p:nvPr userDrawn="1"/>
        </p:nvSpPr>
        <p:spPr>
          <a:xfrm flipH="1">
            <a:off x="126999" y="6520732"/>
            <a:ext cx="11963400" cy="0"/>
          </a:xfrm>
          <a:prstGeom prst="line">
            <a:avLst/>
          </a:prstGeom>
          <a:ln w="25400">
            <a:solidFill>
              <a:srgbClr val="F8B322"/>
            </a:solidFill>
            <a:prstDash val="solid"/>
          </a:ln>
        </p:spPr>
        <p:txBody>
          <a:bodyPr lIns="109080" tIns="64080" rIns="109080" bIns="64080" anchor="ctr" anchorCtr="1"/>
          <a:lstStyle/>
          <a:p>
            <a:pPr lvl="0" rt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Arial Black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7290B-0298-4D1C-97A1-750A35A69AFF}"/>
              </a:ext>
            </a:extLst>
          </p:cNvPr>
          <p:cNvSpPr/>
          <p:nvPr userDrawn="1"/>
        </p:nvSpPr>
        <p:spPr>
          <a:xfrm>
            <a:off x="10035539" y="6334035"/>
            <a:ext cx="1394461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3FD8F-7395-4A10-BF90-FC8CB5F7CC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81" y="6369602"/>
            <a:ext cx="1223319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riktlinjer.s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ccessibility" TargetMode="External"/><Relationship Id="rId4" Type="http://schemas.openxmlformats.org/officeDocument/2006/relationships/hyperlink" Target="https://www.digg.s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lithn/accessibilit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D42-1422-4A8F-9A4E-E7983106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469778"/>
            <a:ext cx="10820400" cy="1545025"/>
          </a:xfrm>
        </p:spPr>
        <p:txBody>
          <a:bodyPr>
            <a:noAutofit/>
          </a:bodyPr>
          <a:lstStyle/>
          <a:p>
            <a:r>
              <a:rPr lang="sv-SE" sz="8800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Tillgänglighet</a:t>
            </a:r>
            <a:endParaRPr lang="sv-SE" sz="4000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7038-C13F-4350-9339-4C1D4A5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628" y="296936"/>
            <a:ext cx="3317627" cy="1317424"/>
          </a:xfrm>
        </p:spPr>
        <p:txBody>
          <a:bodyPr anchor="t">
            <a:normAutofit fontScale="92500"/>
          </a:bodyPr>
          <a:lstStyle/>
          <a:p>
            <a:pPr algn="l">
              <a:lnSpc>
                <a:spcPct val="120000"/>
              </a:lnSpc>
            </a:pPr>
            <a: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Jakob Lithner</a:t>
            </a:r>
            <a:b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32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Squeed</a:t>
            </a:r>
            <a: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Göteborg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FBA9-07F1-4919-991F-360DDC47D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10280" r="29753" b="16031"/>
          <a:stretch/>
        </p:blipFill>
        <p:spPr>
          <a:xfrm>
            <a:off x="330200" y="289676"/>
            <a:ext cx="2039302" cy="29887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22321F-D601-468E-8974-48F85E1E3179}"/>
              </a:ext>
            </a:extLst>
          </p:cNvPr>
          <p:cNvSpPr txBox="1">
            <a:spLocks/>
          </p:cNvSpPr>
          <p:nvPr/>
        </p:nvSpPr>
        <p:spPr>
          <a:xfrm>
            <a:off x="317500" y="4873406"/>
            <a:ext cx="11557000" cy="9117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page1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page2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Jag tycker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känns för stort och använder därför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 i min lista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annan punkt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är en kort kommentar om mina punkter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ett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nästa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tredje stycket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Företaget AB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page1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page2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Jag använder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som rubrik men väljer att göra den mindre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är en kort kommentar om mina punkter: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 i min lista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annan punkt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ett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nästa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tredje stycket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Företaget AB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3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Visuell tydlighet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Bra kontraster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Stor text (minst </a:t>
            </a:r>
            <a:r>
              <a:rPr lang="sv-SE" sz="4400" dirty="0" err="1"/>
              <a:t>16px</a:t>
            </a:r>
            <a:r>
              <a:rPr lang="sv-SE" sz="44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Funktionellt </a:t>
            </a:r>
            <a:r>
              <a:rPr lang="sv-SE" sz="4400" dirty="0" err="1"/>
              <a:t>UX</a:t>
            </a:r>
            <a:endParaRPr lang="sv-SE" sz="4400" dirty="0"/>
          </a:p>
          <a:p>
            <a:pPr>
              <a:lnSpc>
                <a:spcPct val="100000"/>
              </a:lnSpc>
            </a:pPr>
            <a:r>
              <a:rPr lang="sv-SE" sz="4400" dirty="0"/>
              <a:t>Enkelt språk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3127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Responsivitet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sv-SE" sz="4400" dirty="0"/>
              <a:t>Sidan ska anpassa sig efter bredden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Utgå gärna från layout som siktar på mobile-</a:t>
            </a:r>
            <a:r>
              <a:rPr lang="sv-SE" sz="4400" dirty="0" err="1"/>
              <a:t>first</a:t>
            </a:r>
            <a:endParaRPr lang="sv-SE" sz="4400" dirty="0"/>
          </a:p>
          <a:p>
            <a:pPr>
              <a:lnSpc>
                <a:spcPct val="120000"/>
              </a:lnSpc>
            </a:pPr>
            <a:r>
              <a:rPr lang="sv-SE" sz="4400" dirty="0"/>
              <a:t>Hellre scrolla neråt än åt sidan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Undvik helst tabeller 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Där tabeller används, inkludera endast absolut nödvändig information (= kolumner)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Undvik långa ord. Om de är nödvändiga så ska de avstavas. 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Förstoring till 200% ska fortfarande ge acceptabel layout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8413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Sunt förnuft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6547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v-SE" sz="2500" dirty="0"/>
              <a:t>Skriv korta bra texter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Det ska vara lätt att hitta det viktigaste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Använd </a:t>
            </a:r>
            <a:r>
              <a:rPr lang="sv-SE" sz="2500" dirty="0" err="1"/>
              <a:t>labels</a:t>
            </a:r>
            <a:r>
              <a:rPr lang="sv-SE" sz="2500" dirty="0"/>
              <a:t> korrekt (även aria-</a:t>
            </a:r>
            <a:r>
              <a:rPr lang="sv-SE" sz="2500" dirty="0" err="1"/>
              <a:t>label</a:t>
            </a:r>
            <a:r>
              <a:rPr lang="sv-SE" sz="2500" dirty="0"/>
              <a:t>, aria-</a:t>
            </a:r>
            <a:r>
              <a:rPr lang="sv-SE" sz="2500" dirty="0" err="1"/>
              <a:t>labelledby</a:t>
            </a:r>
            <a:r>
              <a:rPr lang="sv-SE" sz="2500" dirty="0"/>
              <a:t>, aria-</a:t>
            </a:r>
            <a:r>
              <a:rPr lang="sv-SE" sz="2500" dirty="0" err="1"/>
              <a:t>hidden</a:t>
            </a:r>
            <a:r>
              <a:rPr lang="sv-SE" sz="25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Alla bilder ska ha alt text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Knapparnas innehåll ska helst inte bara vara en bild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Markera extra tydligt den knapp som tar användaren till nästa steg.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Undvik att vara beroende av "</a:t>
            </a:r>
            <a:r>
              <a:rPr lang="sv-SE" sz="2500" dirty="0" err="1"/>
              <a:t>popovers</a:t>
            </a:r>
            <a:r>
              <a:rPr lang="sv-SE" sz="2500" dirty="0"/>
              <a:t>" (</a:t>
            </a:r>
            <a:r>
              <a:rPr lang="sv-SE" sz="2500" dirty="0" err="1"/>
              <a:t>title</a:t>
            </a:r>
            <a:r>
              <a:rPr lang="sv-SE" sz="2500" dirty="0"/>
              <a:t> och </a:t>
            </a:r>
            <a:r>
              <a:rPr lang="sv-SE" sz="2500" dirty="0" err="1"/>
              <a:t>tooltip</a:t>
            </a:r>
            <a:r>
              <a:rPr lang="sv-SE" sz="25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Undvik att vara beroende av </a:t>
            </a:r>
            <a:r>
              <a:rPr lang="sv-SE" sz="2500" dirty="0" err="1"/>
              <a:t>placeholder</a:t>
            </a:r>
            <a:r>
              <a:rPr lang="sv-SE" sz="2500" dirty="0"/>
              <a:t> texter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Sträva efter att använda korta kolumnrubriker i tabeller</a:t>
            </a:r>
            <a:br>
              <a:rPr lang="sv-SE" sz="2500" dirty="0"/>
            </a:br>
            <a:r>
              <a:rPr lang="sv-SE" sz="2000" dirty="0"/>
              <a:t>(Eller sätt kortnamn med </a:t>
            </a:r>
            <a:r>
              <a:rPr lang="sv-SE" sz="2000" dirty="0" err="1"/>
              <a:t>abbr</a:t>
            </a:r>
            <a:r>
              <a:rPr lang="sv-SE" sz="2000" dirty="0"/>
              <a:t> attributet)</a:t>
            </a:r>
            <a:endParaRPr lang="sv-SE" sz="2500" dirty="0"/>
          </a:p>
        </p:txBody>
      </p:sp>
    </p:spTree>
    <p:extLst>
      <p:ext uri="{BB962C8B-B14F-4D97-AF65-F5344CB8AC3E}">
        <p14:creationId xmlns:p14="http://schemas.microsoft.com/office/powerpoint/2010/main" val="23307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Förenkla översiktlighet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sv-SE" sz="4400" dirty="0"/>
              <a:t>Säkerställ att </a:t>
            </a:r>
            <a:r>
              <a:rPr lang="sv-SE" sz="4400" dirty="0" err="1"/>
              <a:t>tabbordningen</a:t>
            </a:r>
            <a:r>
              <a:rPr lang="sv-SE" sz="4400" dirty="0"/>
              <a:t> är logisk (undvik </a:t>
            </a:r>
            <a:r>
              <a:rPr lang="sv-SE" sz="4400" dirty="0" err="1"/>
              <a:t>tabindex</a:t>
            </a:r>
            <a:r>
              <a:rPr lang="sv-SE" sz="4400" dirty="0"/>
              <a:t>, använd gärna aria-</a:t>
            </a:r>
            <a:r>
              <a:rPr lang="sv-SE" sz="4400" dirty="0" err="1"/>
              <a:t>current</a:t>
            </a:r>
            <a:r>
              <a:rPr lang="sv-SE" sz="4400" dirty="0"/>
              <a:t>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Indikera aktivt element när man tabbar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Om menyn är först i </a:t>
            </a:r>
            <a:r>
              <a:rPr lang="sv-SE" sz="4400" dirty="0" err="1"/>
              <a:t>tabbordningen</a:t>
            </a:r>
            <a:r>
              <a:rPr lang="sv-SE" sz="4400" dirty="0"/>
              <a:t> så bör man ha med ett bypass block så att man enkelt kan komma till innehållet.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Använd aria-</a:t>
            </a:r>
            <a:r>
              <a:rPr lang="sv-SE" sz="4400" dirty="0" err="1"/>
              <a:t>role</a:t>
            </a:r>
            <a:r>
              <a:rPr lang="sv-SE" sz="4400" dirty="0"/>
              <a:t> där det behövs (alert, dialog, progressbar, </a:t>
            </a:r>
            <a:r>
              <a:rPr lang="sv-SE" sz="4400" dirty="0" err="1"/>
              <a:t>etc</a:t>
            </a:r>
            <a:r>
              <a:rPr lang="sv-SE" sz="4400" dirty="0"/>
              <a:t>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Använd tydlig grafisk design för</a:t>
            </a:r>
            <a:br>
              <a:rPr lang="sv-SE" sz="4400" dirty="0"/>
            </a:br>
            <a:r>
              <a:rPr lang="sv-SE" sz="4400" dirty="0"/>
              <a:t>:</a:t>
            </a:r>
            <a:r>
              <a:rPr lang="sv-SE" sz="4400" dirty="0" err="1"/>
              <a:t>hover</a:t>
            </a:r>
            <a:r>
              <a:rPr lang="sv-SE" sz="4400" dirty="0"/>
              <a:t>, :</a:t>
            </a:r>
            <a:r>
              <a:rPr lang="sv-SE" sz="4400" dirty="0" err="1"/>
              <a:t>active</a:t>
            </a:r>
            <a:r>
              <a:rPr lang="sv-SE" sz="4400" dirty="0"/>
              <a:t>, :focus, :focus-</a:t>
            </a:r>
            <a:r>
              <a:rPr lang="sv-SE" sz="4400" dirty="0" err="1"/>
              <a:t>visible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4717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HTML länkar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v-SE" sz="4400" dirty="0"/>
              <a:t>Alla länkar ska ha bra beskrivande länktexter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En bra riktlinje är att använda rubriken på sidan/sektionen man pekar på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Om understrykning används så ska den alltid vara synlig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Stryk aldrig under text som inte är länkar</a:t>
            </a:r>
          </a:p>
        </p:txBody>
      </p:sp>
    </p:spTree>
    <p:extLst>
      <p:ext uri="{BB962C8B-B14F-4D97-AF65-F5344CB8AC3E}">
        <p14:creationId xmlns:p14="http://schemas.microsoft.com/office/powerpoint/2010/main" val="32060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Tydliga felmeddelanden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Använd tydliga valideringsfel</a:t>
            </a:r>
          </a:p>
          <a:p>
            <a:r>
              <a:rPr lang="sv-SE" sz="4400" dirty="0"/>
              <a:t>Sätt aria-invalid</a:t>
            </a:r>
          </a:p>
        </p:txBody>
      </p:sp>
    </p:spTree>
    <p:extLst>
      <p:ext uri="{BB962C8B-B14F-4D97-AF65-F5344CB8AC3E}">
        <p14:creationId xmlns:p14="http://schemas.microsoft.com/office/powerpoint/2010/main" val="81884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Begränsa jobbet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099800" cy="4570585"/>
          </a:xfrm>
        </p:spPr>
        <p:txBody>
          <a:bodyPr>
            <a:normAutofit/>
          </a:bodyPr>
          <a:lstStyle/>
          <a:p>
            <a:r>
              <a:rPr lang="sv-SE" sz="4400" dirty="0"/>
              <a:t>Använd aria-</a:t>
            </a:r>
            <a:r>
              <a:rPr lang="sv-SE" sz="4400" dirty="0" err="1"/>
              <a:t>hidden</a:t>
            </a:r>
            <a:r>
              <a:rPr lang="sv-SE" sz="4400" dirty="0"/>
              <a:t> om något är irrelevant</a:t>
            </a:r>
            <a:br>
              <a:rPr lang="sv-SE" sz="4400" dirty="0"/>
            </a:br>
            <a:r>
              <a:rPr lang="sv-SE" sz="3200" dirty="0"/>
              <a:t>(Ex: för ikon inuti knapp)</a:t>
            </a:r>
            <a:br>
              <a:rPr lang="sv-SE" sz="3200" dirty="0"/>
            </a:br>
            <a:endParaRPr lang="sv-SE" sz="3200" dirty="0"/>
          </a:p>
          <a:p>
            <a:r>
              <a:rPr lang="sv-SE" sz="4400" dirty="0"/>
              <a:t>Undvik </a:t>
            </a:r>
            <a:r>
              <a:rPr lang="sv-SE" sz="4400" dirty="0" err="1"/>
              <a:t>role</a:t>
            </a:r>
            <a:r>
              <a:rPr lang="sv-SE" sz="4400" dirty="0"/>
              <a:t> attribut som bara skapar </a:t>
            </a:r>
            <a:r>
              <a:rPr lang="sv-SE" sz="4400" dirty="0" err="1"/>
              <a:t>merjobb</a:t>
            </a:r>
            <a:r>
              <a:rPr lang="sv-SE" sz="4400" dirty="0"/>
              <a:t> (</a:t>
            </a:r>
            <a:r>
              <a:rPr lang="sv-SE" sz="4400" dirty="0" err="1"/>
              <a:t>menu</a:t>
            </a:r>
            <a:r>
              <a:rPr lang="sv-SE" sz="4400" dirty="0"/>
              <a:t>, </a:t>
            </a:r>
            <a:r>
              <a:rPr lang="sv-SE" sz="4400" dirty="0" err="1"/>
              <a:t>tab</a:t>
            </a:r>
            <a:r>
              <a:rPr lang="sv-SE" sz="4400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345921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Informera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369"/>
            <a:ext cx="11099800" cy="416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dirty="0"/>
              <a:t>Exponera en Tillgänglighetsredogörelse</a:t>
            </a:r>
          </a:p>
        </p:txBody>
      </p:sp>
    </p:spTree>
    <p:extLst>
      <p:ext uri="{BB962C8B-B14F-4D97-AF65-F5344CB8AC3E}">
        <p14:creationId xmlns:p14="http://schemas.microsoft.com/office/powerpoint/2010/main" val="247922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Prioritering?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</a:rPr>
              <a:t>Funktionalitet </a:t>
            </a: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Säkerhet </a:t>
            </a:r>
          </a:p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Tillgänglighet </a:t>
            </a: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EB7B19F-C32D-35F9-AF75-5FAF795E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34" y="2127923"/>
            <a:ext cx="895475" cy="876422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57714B2-0281-D92F-B913-3326B29AA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865" y="3615166"/>
            <a:ext cx="857370" cy="86689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53BEFE6-8140-9A57-32AD-C62AEEC5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334" y="5092883"/>
            <a:ext cx="8383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9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.info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På denna sidan tänker jag visa några dåliga exempel på hur man kanske inte ska skriva sin HTML om man vill att alla ska kunna läsa den lätt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litet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text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Fyll i info om dig själv: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ditt namn"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din adress"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din telefon"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big-thumb.png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Läs vår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policy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Länk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conditions.html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"Läs våra detaljerade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med allt du behöver veta"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Länk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4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Bättre tillgänglighet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litet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text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Fyll i info om dig själv: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både förnamn och efternamn"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Adress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Telefon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"small-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thumb.png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policy"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Visa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policy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conditions.html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Visa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Verktyg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62932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Accessibility</a:t>
            </a:r>
            <a:r>
              <a:rPr lang="sv-SE" sz="4400" u="sng" dirty="0"/>
              <a:t> checkers</a:t>
            </a:r>
          </a:p>
          <a:p>
            <a:pPr>
              <a:lnSpc>
                <a:spcPct val="110000"/>
              </a:lnSpc>
            </a:pPr>
            <a:r>
              <a:rPr lang="sv-SE" sz="4400" dirty="0" err="1"/>
              <a:t>WAVE</a:t>
            </a:r>
            <a:endParaRPr lang="sv-SE" sz="4400" dirty="0"/>
          </a:p>
          <a:p>
            <a:pPr>
              <a:lnSpc>
                <a:spcPct val="110000"/>
              </a:lnSpc>
            </a:pPr>
            <a:r>
              <a:rPr lang="sv-SE" sz="4400" dirty="0"/>
              <a:t>IBM </a:t>
            </a:r>
            <a:r>
              <a:rPr lang="sv-SE" sz="4400" dirty="0" err="1"/>
              <a:t>Equal</a:t>
            </a:r>
            <a:r>
              <a:rPr lang="sv-SE" sz="4400" dirty="0"/>
              <a:t> </a:t>
            </a:r>
            <a:r>
              <a:rPr lang="sv-SE" sz="4400" dirty="0" err="1"/>
              <a:t>Accessibility</a:t>
            </a:r>
            <a:r>
              <a:rPr lang="sv-SE" sz="4400" dirty="0"/>
              <a:t> Checker</a:t>
            </a:r>
          </a:p>
          <a:p>
            <a:pPr marL="0" indent="0">
              <a:lnSpc>
                <a:spcPct val="110000"/>
              </a:lnSpc>
              <a:buNone/>
            </a:pPr>
            <a:endParaRPr lang="sv-SE" sz="4400" dirty="0"/>
          </a:p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Accessibility</a:t>
            </a:r>
            <a:r>
              <a:rPr lang="sv-SE" sz="4400" u="sng" dirty="0"/>
              <a:t> Tree Viewer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Ex: </a:t>
            </a:r>
            <a:r>
              <a:rPr lang="sv-SE" sz="4400" dirty="0" err="1"/>
              <a:t>Chromes</a:t>
            </a:r>
            <a:r>
              <a:rPr lang="sv-SE" sz="4400" dirty="0"/>
              <a:t> inbyggda</a:t>
            </a:r>
          </a:p>
          <a:p>
            <a:pPr>
              <a:lnSpc>
                <a:spcPct val="110000"/>
              </a:lnSpc>
            </a:pPr>
            <a:endParaRPr lang="sv-SE" sz="4400" dirty="0"/>
          </a:p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Screen</a:t>
            </a:r>
            <a:r>
              <a:rPr lang="sv-SE" sz="4400" u="sng" dirty="0"/>
              <a:t> </a:t>
            </a:r>
            <a:r>
              <a:rPr lang="sv-SE" sz="4400" u="sng" dirty="0" err="1"/>
              <a:t>readers</a:t>
            </a:r>
            <a:endParaRPr lang="sv-SE" sz="4400" u="sng" dirty="0"/>
          </a:p>
          <a:p>
            <a:pPr>
              <a:lnSpc>
                <a:spcPct val="110000"/>
              </a:lnSpc>
            </a:pPr>
            <a:r>
              <a:rPr lang="sv-SE" sz="4400" dirty="0" err="1"/>
              <a:t>NVDA</a:t>
            </a:r>
            <a:r>
              <a:rPr lang="sv-SE" sz="4400" dirty="0"/>
              <a:t> (Windows)</a:t>
            </a:r>
          </a:p>
          <a:p>
            <a:pPr>
              <a:lnSpc>
                <a:spcPct val="110000"/>
              </a:lnSpc>
            </a:pPr>
            <a:r>
              <a:rPr lang="sv-SE" sz="4400" dirty="0" err="1"/>
              <a:t>VoiceOver</a:t>
            </a:r>
            <a:r>
              <a:rPr lang="sv-SE" sz="4400" dirty="0"/>
              <a:t> (Mac)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41372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Processer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dirty="0"/>
              <a:t>Tillgänglighet ska ingå i teamets </a:t>
            </a:r>
            <a:r>
              <a:rPr lang="sv-SE" sz="4400" dirty="0" err="1"/>
              <a:t>DoD</a:t>
            </a:r>
            <a:br>
              <a:rPr lang="sv-SE" sz="4400" dirty="0"/>
            </a:br>
            <a:r>
              <a:rPr lang="sv-SE" sz="4400" dirty="0"/>
              <a:t>”Definition </a:t>
            </a:r>
            <a:r>
              <a:rPr lang="sv-SE" sz="4400" dirty="0" err="1"/>
              <a:t>of</a:t>
            </a:r>
            <a:r>
              <a:rPr lang="sv-SE" sz="4400" dirty="0"/>
              <a:t> </a:t>
            </a:r>
            <a:r>
              <a:rPr lang="sv-SE" sz="4400" dirty="0" err="1"/>
              <a:t>Done</a:t>
            </a:r>
            <a:r>
              <a:rPr lang="sv-SE" sz="4400" dirty="0"/>
              <a:t>”:</a:t>
            </a:r>
            <a:br>
              <a:rPr lang="sv-SE" sz="4400" dirty="0"/>
            </a:br>
            <a:endParaRPr lang="sv-SE" sz="4400" dirty="0"/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Kolla att verktygen ger godkänt</a:t>
            </a:r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Testa att tabba genom sidan</a:t>
            </a:r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Lyssna på </a:t>
            </a:r>
            <a:r>
              <a:rPr lang="sv-SE" sz="4400" dirty="0" err="1"/>
              <a:t>screen</a:t>
            </a:r>
            <a:r>
              <a:rPr lang="sv-SE" sz="4400" dirty="0"/>
              <a:t> </a:t>
            </a:r>
            <a:r>
              <a:rPr lang="sv-SE" sz="4400" dirty="0" err="1"/>
              <a:t>readers</a:t>
            </a:r>
            <a:endParaRPr lang="sv-SE" sz="4400" dirty="0"/>
          </a:p>
          <a:p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0775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Mer info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353800" cy="457058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3"/>
              </a:rPr>
              <a:t>https</a:t>
            </a:r>
            <a:r>
              <a:rPr lang="sv-SE" dirty="0">
                <a:hlinkClick r:id="rId3"/>
              </a:rPr>
              <a:t>://</a:t>
            </a:r>
            <a:r>
              <a:rPr lang="sv-SE" dirty="0" err="1">
                <a:hlinkClick r:id="rId3"/>
              </a:rPr>
              <a:t>webbriktlinjer.se</a:t>
            </a:r>
            <a:r>
              <a:rPr lang="sv-SE" dirty="0">
                <a:hlinkClick r:id="rId3"/>
              </a:rPr>
              <a:t>/</a:t>
            </a:r>
            <a:endParaRPr lang="sv-SE" dirty="0"/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4"/>
              </a:rPr>
              <a:t>https</a:t>
            </a:r>
            <a:r>
              <a:rPr lang="sv-SE" dirty="0">
                <a:hlinkClick r:id="rId4"/>
              </a:rPr>
              <a:t>://</a:t>
            </a:r>
            <a:r>
              <a:rPr lang="sv-SE" dirty="0" err="1">
                <a:hlinkClick r:id="rId4"/>
              </a:rPr>
              <a:t>www.digg.se</a:t>
            </a:r>
            <a:r>
              <a:rPr lang="sv-SE" dirty="0">
                <a:hlinkClick r:id="rId4"/>
              </a:rPr>
              <a:t>/</a:t>
            </a:r>
            <a:r>
              <a:rPr lang="sv-SE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sv-SE" dirty="0">
              <a:hlinkClick r:id="rId5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5"/>
              </a:rPr>
              <a:t>https</a:t>
            </a:r>
            <a:r>
              <a:rPr lang="sv-SE" dirty="0">
                <a:hlinkClick r:id="rId5"/>
              </a:rPr>
              <a:t>://</a:t>
            </a:r>
            <a:r>
              <a:rPr lang="sv-SE" dirty="0" err="1">
                <a:hlinkClick r:id="rId5"/>
              </a:rPr>
              <a:t>www.w3.org</a:t>
            </a:r>
            <a:r>
              <a:rPr lang="sv-SE" dirty="0">
                <a:hlinkClick r:id="rId5"/>
              </a:rPr>
              <a:t>/</a:t>
            </a:r>
            <a:r>
              <a:rPr lang="sv-SE" dirty="0" err="1">
                <a:hlinkClick r:id="rId5"/>
              </a:rPr>
              <a:t>WAI</a:t>
            </a:r>
            <a:r>
              <a:rPr lang="sv-SE" dirty="0">
                <a:hlinkClick r:id="rId5"/>
              </a:rPr>
              <a:t>/standards-</a:t>
            </a:r>
            <a:r>
              <a:rPr lang="sv-SE" dirty="0" err="1">
                <a:hlinkClick r:id="rId5"/>
              </a:rPr>
              <a:t>guidelines</a:t>
            </a:r>
            <a:r>
              <a:rPr lang="sv-SE" dirty="0">
                <a:hlinkClick r:id="rId5"/>
              </a:rPr>
              <a:t>/</a:t>
            </a:r>
            <a:r>
              <a:rPr lang="sv-SE" dirty="0" err="1">
                <a:hlinkClick r:id="rId5"/>
              </a:rPr>
              <a:t>wcag</a:t>
            </a:r>
            <a:r>
              <a:rPr lang="sv-SE" dirty="0">
                <a:hlinkClick r:id="rId5"/>
              </a:rPr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5"/>
              </a:rPr>
              <a:t>https</a:t>
            </a:r>
            <a:r>
              <a:rPr lang="sv-SE" dirty="0">
                <a:hlinkClick r:id="rId5"/>
              </a:rPr>
              <a:t>://</a:t>
            </a:r>
            <a:r>
              <a:rPr lang="sv-SE" dirty="0" err="1">
                <a:hlinkClick r:id="rId5"/>
              </a:rPr>
              <a:t>developer.mozilla.org</a:t>
            </a:r>
            <a:r>
              <a:rPr lang="sv-SE" dirty="0">
                <a:hlinkClick r:id="rId5"/>
              </a:rPr>
              <a:t>/en-US/</a:t>
            </a:r>
            <a:r>
              <a:rPr lang="sv-SE" dirty="0" err="1">
                <a:hlinkClick r:id="rId5"/>
              </a:rPr>
              <a:t>docs</a:t>
            </a:r>
            <a:r>
              <a:rPr lang="sv-SE" dirty="0">
                <a:hlinkClick r:id="rId5"/>
              </a:rPr>
              <a:t>/Web/</a:t>
            </a:r>
            <a:r>
              <a:rPr lang="sv-SE" dirty="0" err="1">
                <a:hlinkClick r:id="rId5"/>
              </a:rPr>
              <a:t>Accessibility</a:t>
            </a:r>
            <a:r>
              <a:rPr lang="sv-SE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sv-SE" dirty="0"/>
          </a:p>
          <a:p>
            <a:pPr marL="0" indent="0">
              <a:lnSpc>
                <a:spcPct val="150000"/>
              </a:lnSpc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0127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Använd gärna dessa </a:t>
            </a:r>
            <a:r>
              <a:rPr lang="sv-SE" dirty="0" err="1"/>
              <a:t>slides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sz="4400" dirty="0" err="1">
                <a:hlinkClick r:id="rId3"/>
              </a:rPr>
              <a:t>https</a:t>
            </a:r>
            <a:r>
              <a:rPr lang="sv-SE" sz="4400" dirty="0">
                <a:hlinkClick r:id="rId3"/>
              </a:rPr>
              <a:t>://</a:t>
            </a:r>
            <a:r>
              <a:rPr lang="sv-SE" sz="4400" dirty="0" err="1">
                <a:hlinkClick r:id="rId3"/>
              </a:rPr>
              <a:t>github.com</a:t>
            </a:r>
            <a:r>
              <a:rPr lang="sv-SE" sz="4400" dirty="0">
                <a:hlinkClick r:id="rId3"/>
              </a:rPr>
              <a:t>/jaklithn/</a:t>
            </a:r>
            <a:r>
              <a:rPr lang="sv-SE" sz="4400" dirty="0" err="1">
                <a:hlinkClick r:id="rId3"/>
              </a:rPr>
              <a:t>accessibility</a:t>
            </a:r>
            <a:r>
              <a:rPr lang="sv-SE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47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52F8-3C84-4FE0-888D-4A400A62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81" y="1938429"/>
            <a:ext cx="11507438" cy="1743120"/>
          </a:xfrm>
        </p:spPr>
        <p:txBody>
          <a:bodyPr>
            <a:normAutofit/>
          </a:bodyPr>
          <a:lstStyle/>
          <a:p>
            <a:pPr algn="ctr"/>
            <a:r>
              <a:rPr lang="sv-SE" sz="7200" dirty="0"/>
              <a:t>Frågor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1459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Vad är Tillgänglighet?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653346" cy="4759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Digital tillgänglighet innebär: </a:t>
            </a:r>
          </a:p>
          <a:p>
            <a:pPr marL="0" indent="0">
              <a:buNone/>
            </a:pP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”Information och tjänster ska kunna användas av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alla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människor oavsett funktionsnedsättning eller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bredast möjliga spektrum 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av egenskaper och förmågor”</a:t>
            </a:r>
          </a:p>
          <a:p>
            <a:pPr marL="0" indent="0">
              <a:buNone/>
            </a:pP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Funktionsnedsättning ≠ Funktionshinder</a:t>
            </a:r>
          </a:p>
          <a:p>
            <a:r>
              <a:rPr lang="sv-SE" sz="2400" dirty="0">
                <a:latin typeface="Arial" panose="020B0604020202020204" pitchFamily="34" charset="0"/>
              </a:rPr>
              <a:t>Funktionsnedsättning: Nedsättning av fysisk, psykisk eller intellektuell funktionsförmåga</a:t>
            </a:r>
          </a:p>
          <a:p>
            <a:r>
              <a:rPr lang="sv-SE" sz="2400" dirty="0">
                <a:latin typeface="Arial" panose="020B0604020202020204" pitchFamily="34" charset="0"/>
              </a:rPr>
              <a:t>Funktionshinder: Den begränsning som en funktionsnedsättning kan ge</a:t>
            </a:r>
          </a:p>
          <a:p>
            <a:pPr marL="0" indent="0">
              <a:buNone/>
            </a:pPr>
            <a:br>
              <a:rPr lang="sv-SE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Målet är att så mycket det är möjligt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minska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funktionshindret </a:t>
            </a:r>
            <a:b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för dem som har någon funktionsnedsättning</a:t>
            </a:r>
          </a:p>
        </p:txBody>
      </p:sp>
    </p:spTree>
    <p:extLst>
      <p:ext uri="{BB962C8B-B14F-4D97-AF65-F5344CB8AC3E}">
        <p14:creationId xmlns:p14="http://schemas.microsoft.com/office/powerpoint/2010/main" val="26825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400" dirty="0"/>
              <a:t>Hur många har en funktionsnedsättning?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223"/>
            <a:ext cx="10515600" cy="3688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5400" dirty="0">
                <a:solidFill>
                  <a:srgbClr val="202020"/>
                </a:solidFill>
                <a:latin typeface="Arial" panose="020B0604020202020204" pitchFamily="34" charset="0"/>
              </a:rPr>
              <a:t>1 av 5 personer !!!!</a:t>
            </a:r>
          </a:p>
          <a:p>
            <a:pPr marL="0" indent="0">
              <a:buNone/>
            </a:pPr>
            <a:endParaRPr lang="sv-SE" sz="54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5400" dirty="0">
                <a:solidFill>
                  <a:srgbClr val="202020"/>
                </a:solidFill>
                <a:latin typeface="Arial" panose="020B0604020202020204" pitchFamily="34" charset="0"/>
              </a:rPr>
              <a:t>Ännu fler har det periodvis</a:t>
            </a:r>
          </a:p>
          <a:p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400" dirty="0"/>
              <a:t>Exempel på funktionsnedsättning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Blind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Döv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Saknar armar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MS/Parkinson: Navigerar med tangentbord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Dyslexi/Afasi svårt att ta in information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Synsvaghet: Ser bara stort text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Färgblindhet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Äldre som inte är datorvana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Ingen dator och mobilen är liten</a:t>
            </a:r>
          </a:p>
          <a:p>
            <a:pPr>
              <a:lnSpc>
                <a:spcPct val="100000"/>
              </a:lnSpc>
            </a:pP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Varför ska jag bry mig?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Det är mycket fler än vad du tror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Du missar kundgrupper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Lagen säger det *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Det är medmänskligt att inkludera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39432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Hur gör man?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201400" cy="457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sv-SE" dirty="0"/>
              <a:t>Kraven är svårtolkade och ibland motsägelsefulla</a:t>
            </a:r>
          </a:p>
          <a:p>
            <a:pPr>
              <a:lnSpc>
                <a:spcPct val="120000"/>
              </a:lnSpc>
            </a:pPr>
            <a:r>
              <a:rPr lang="sv-SE" dirty="0"/>
              <a:t>Det finns ingen enkel praxis</a:t>
            </a:r>
          </a:p>
          <a:p>
            <a:pPr>
              <a:lnSpc>
                <a:spcPct val="120000"/>
              </a:lnSpc>
            </a:pPr>
            <a:r>
              <a:rPr lang="sv-SE" dirty="0"/>
              <a:t>Det är rätt svårt att få tag i experthjälp</a:t>
            </a:r>
          </a:p>
          <a:p>
            <a:pPr>
              <a:lnSpc>
                <a:spcPct val="120000"/>
              </a:lnSpc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dirty="0">
                <a:sym typeface="Wingdings 3" panose="05040102010807070707" pitchFamily="18" charset="2"/>
              </a:rPr>
              <a:t> </a:t>
            </a:r>
            <a:r>
              <a:rPr lang="sv-SE" dirty="0"/>
              <a:t>Måste hitta sin egen checklista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48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Korrekt HTML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Giltig </a:t>
            </a:r>
            <a:r>
              <a:rPr lang="sv-SE" sz="4400" dirty="0" err="1"/>
              <a:t>HTML5</a:t>
            </a:r>
            <a:endParaRPr lang="sv-SE" sz="4400" dirty="0"/>
          </a:p>
          <a:p>
            <a:pPr>
              <a:lnSpc>
                <a:spcPct val="100000"/>
              </a:lnSpc>
            </a:pPr>
            <a:r>
              <a:rPr lang="sv-SE" sz="4400" dirty="0"/>
              <a:t>Korrekt obruten rubrikstruktur (</a:t>
            </a:r>
            <a:r>
              <a:rPr lang="sv-SE" sz="4400" dirty="0" err="1"/>
              <a:t>h1</a:t>
            </a:r>
            <a:r>
              <a:rPr lang="sv-SE" sz="4400" dirty="0"/>
              <a:t> </a:t>
            </a:r>
            <a:r>
              <a:rPr lang="sv-SE" sz="4400" dirty="0" err="1"/>
              <a:t>h2</a:t>
            </a:r>
            <a:r>
              <a:rPr lang="sv-SE" sz="4400" dirty="0"/>
              <a:t> </a:t>
            </a:r>
            <a:r>
              <a:rPr lang="sv-SE" sz="4400" dirty="0" err="1"/>
              <a:t>h3</a:t>
            </a:r>
            <a:r>
              <a:rPr lang="sv-SE" sz="44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Inga element som ligger fel </a:t>
            </a:r>
            <a:br>
              <a:rPr lang="sv-SE" sz="4400" dirty="0"/>
            </a:br>
            <a:r>
              <a:rPr lang="sv-SE" sz="2600" dirty="0"/>
              <a:t>”Not </a:t>
            </a:r>
            <a:r>
              <a:rPr lang="sv-SE" sz="2600" dirty="0" err="1"/>
              <a:t>allowed</a:t>
            </a:r>
            <a:r>
              <a:rPr lang="sv-SE" sz="2600" dirty="0"/>
              <a:t> as </a:t>
            </a:r>
            <a:r>
              <a:rPr lang="sv-SE" sz="2600" dirty="0" err="1"/>
              <a:t>child</a:t>
            </a:r>
            <a:r>
              <a:rPr lang="sv-SE" sz="2600" dirty="0"/>
              <a:t> </a:t>
            </a:r>
            <a:r>
              <a:rPr lang="sv-SE" sz="2600" dirty="0" err="1"/>
              <a:t>of</a:t>
            </a:r>
            <a:r>
              <a:rPr lang="sv-SE" sz="2600" dirty="0"/>
              <a:t> element"</a:t>
            </a:r>
          </a:p>
          <a:p>
            <a:pPr>
              <a:lnSpc>
                <a:spcPct val="100000"/>
              </a:lnSpc>
            </a:pPr>
            <a:r>
              <a:rPr lang="sv-SE" sz="4400" dirty="0" err="1"/>
              <a:t>Caption</a:t>
            </a:r>
            <a:r>
              <a:rPr lang="sv-SE" sz="4400" dirty="0"/>
              <a:t> element för bilder, figurer, tabeller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Gärna semantisk HTML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5445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Semantisk HTML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sz="4400" dirty="0"/>
              <a:t>Tidigare: &lt;div </a:t>
            </a:r>
            <a:r>
              <a:rPr lang="sv-SE" sz="4400" dirty="0" err="1"/>
              <a:t>class</a:t>
            </a:r>
            <a:r>
              <a:rPr lang="sv-SE" sz="4400" dirty="0"/>
              <a:t>=”</a:t>
            </a:r>
            <a:r>
              <a:rPr lang="sv-SE" sz="4400" dirty="0" err="1"/>
              <a:t>header</a:t>
            </a:r>
            <a:r>
              <a:rPr lang="sv-SE" sz="4400" dirty="0"/>
              <a:t>”&gt;</a:t>
            </a:r>
          </a:p>
          <a:p>
            <a:pPr marL="0" indent="0">
              <a:buNone/>
            </a:pPr>
            <a:endParaRPr lang="sv-SE" sz="4400" dirty="0"/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header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footer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main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&lt;nav&gt;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section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aside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article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details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summary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figure</a:t>
            </a:r>
            <a:r>
              <a:rPr lang="sv-SE" sz="4400" dirty="0"/>
              <a:t>&gt;&lt;</a:t>
            </a:r>
            <a:r>
              <a:rPr lang="sv-SE" sz="4400" dirty="0" err="1"/>
              <a:t>figcaption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button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6932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40435</TotalTime>
  <Words>1882</Words>
  <Application>Microsoft Macintosh PowerPoint</Application>
  <PresentationFormat>Bredbild</PresentationFormat>
  <Paragraphs>276</Paragraphs>
  <Slides>26</Slides>
  <Notes>26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Inter</vt:lpstr>
      <vt:lpstr>Open Sans</vt:lpstr>
      <vt:lpstr>Segoe UI</vt:lpstr>
      <vt:lpstr>ubuntu</vt:lpstr>
      <vt:lpstr>Office Theme</vt:lpstr>
      <vt:lpstr>Tillgänglighet</vt:lpstr>
      <vt:lpstr>Prioritering?</vt:lpstr>
      <vt:lpstr>Vad är Tillgänglighet?</vt:lpstr>
      <vt:lpstr>Hur många har en funktionsnedsättning?</vt:lpstr>
      <vt:lpstr>Exempel på funktionsnedsättning</vt:lpstr>
      <vt:lpstr>Varför ska jag bry mig?</vt:lpstr>
      <vt:lpstr>Hur gör man?</vt:lpstr>
      <vt:lpstr>Korrekt HTML</vt:lpstr>
      <vt:lpstr>Semantisk HTML</vt:lpstr>
      <vt:lpstr>PowerPoint-presentation</vt:lpstr>
      <vt:lpstr>PowerPoint-presentation</vt:lpstr>
      <vt:lpstr>Visuell tydlighet</vt:lpstr>
      <vt:lpstr>Responsivitet</vt:lpstr>
      <vt:lpstr>Sunt förnuft</vt:lpstr>
      <vt:lpstr>Förenkla översiktlighet</vt:lpstr>
      <vt:lpstr>HTML länkar</vt:lpstr>
      <vt:lpstr>Tydliga felmeddelanden</vt:lpstr>
      <vt:lpstr>Begränsa jobbet</vt:lpstr>
      <vt:lpstr>Informera</vt:lpstr>
      <vt:lpstr>PowerPoint-presentation</vt:lpstr>
      <vt:lpstr>PowerPoint-presentation</vt:lpstr>
      <vt:lpstr>Verktyg</vt:lpstr>
      <vt:lpstr>Processer</vt:lpstr>
      <vt:lpstr>Mer info</vt:lpstr>
      <vt:lpstr>Använd gärna dessa slides</vt:lpstr>
      <vt:lpstr>Frågor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Tillgänglighet</dc:title>
  <dc:creator>Jakob Lithner</dc:creator>
  <cp:lastModifiedBy>Jakob Lithner</cp:lastModifiedBy>
  <cp:revision>240</cp:revision>
  <dcterms:created xsi:type="dcterms:W3CDTF">2017-09-30T21:51:05Z</dcterms:created>
  <dcterms:modified xsi:type="dcterms:W3CDTF">2023-04-18T06:39:25Z</dcterms:modified>
</cp:coreProperties>
</file>