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3" r:id="rId2"/>
    <p:sldId id="264" r:id="rId3"/>
    <p:sldId id="265" r:id="rId4"/>
    <p:sldId id="266" r:id="rId5"/>
    <p:sldId id="289" r:id="rId6"/>
    <p:sldId id="267" r:id="rId7"/>
    <p:sldId id="277" r:id="rId8"/>
    <p:sldId id="271" r:id="rId9"/>
    <p:sldId id="273" r:id="rId10"/>
    <p:sldId id="272" r:id="rId11"/>
    <p:sldId id="276" r:id="rId12"/>
    <p:sldId id="275" r:id="rId13"/>
    <p:sldId id="274" r:id="rId14"/>
    <p:sldId id="278" r:id="rId15"/>
    <p:sldId id="268" r:id="rId16"/>
    <p:sldId id="280" r:id="rId17"/>
    <p:sldId id="279" r:id="rId18"/>
    <p:sldId id="281" r:id="rId19"/>
    <p:sldId id="286" r:id="rId20"/>
    <p:sldId id="287" r:id="rId21"/>
    <p:sldId id="288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89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4" autoAdjust="0"/>
    <p:restoredTop sz="69880" autoAdjust="0"/>
  </p:normalViewPr>
  <p:slideViewPr>
    <p:cSldViewPr snapToGrid="0">
      <p:cViewPr varScale="1">
        <p:scale>
          <a:sx n="59" d="100"/>
          <a:sy n="59" d="100"/>
        </p:scale>
        <p:origin x="6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10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 err="1"/>
              <a:t>dotnet.wasm</a:t>
            </a:r>
            <a:r>
              <a:rPr lang="sv-SE" dirty="0"/>
              <a:t> (.Net </a:t>
            </a:r>
            <a:r>
              <a:rPr lang="sv-SE" dirty="0" err="1"/>
              <a:t>Runtime</a:t>
            </a:r>
            <a:r>
              <a:rPr lang="sv-SE" dirty="0"/>
              <a:t> </a:t>
            </a:r>
            <a:r>
              <a:rPr lang="sv-SE" dirty="0" err="1"/>
              <a:t>wrapper</a:t>
            </a:r>
            <a:r>
              <a:rPr lang="sv-SE" dirty="0"/>
              <a:t> 1.1MB)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DLL-er (system + egen kod)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blazor.webassembly.js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390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492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46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0069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96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@[event] </a:t>
            </a:r>
            <a:r>
              <a:rPr lang="sv-SE" dirty="0"/>
              <a:t>t.ex. @</a:t>
            </a:r>
            <a:r>
              <a:rPr lang="sv-SE" dirty="0" err="1"/>
              <a:t>onclick</a:t>
            </a:r>
            <a:r>
              <a:rPr lang="sv-SE" dirty="0"/>
              <a:t>=”</a:t>
            </a:r>
            <a:r>
              <a:rPr lang="sv-SE" dirty="0" err="1"/>
              <a:t>MyEvent</a:t>
            </a:r>
            <a:r>
              <a:rPr lang="sv-SE" dirty="0"/>
              <a:t>”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sv-SE" dirty="0" err="1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dirty="0"/>
              <a:t>exponerar funktioner för sidan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@expression </a:t>
            </a:r>
            <a:r>
              <a:rPr lang="sv-SE" dirty="0"/>
              <a:t>enkelt uttryck med output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82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sv-SE" dirty="0"/>
              <a:t>Mycket likt </a:t>
            </a:r>
            <a:r>
              <a:rPr lang="sv-SE" dirty="0" err="1"/>
              <a:t>frontend</a:t>
            </a:r>
            <a:r>
              <a:rPr lang="sv-SE" dirty="0"/>
              <a:t> ramverk som t.ex. </a:t>
            </a:r>
            <a:r>
              <a:rPr lang="sv-SE" dirty="0" err="1"/>
              <a:t>Angular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/>
              <a:t>Man binder till något som finns i komponenten.</a:t>
            </a:r>
          </a:p>
          <a:p>
            <a:pPr>
              <a:lnSpc>
                <a:spcPct val="110000"/>
              </a:lnSpc>
            </a:pPr>
            <a:r>
              <a:rPr lang="sv-SE" dirty="0"/>
              <a:t>INPUT med [Parameter] direktiv i komponenten.</a:t>
            </a:r>
          </a:p>
          <a:p>
            <a:pPr>
              <a:lnSpc>
                <a:spcPct val="110000"/>
              </a:lnSpc>
            </a:pPr>
            <a:r>
              <a:rPr lang="sv-SE" dirty="0"/>
              <a:t>OUTPUT parameter [Parameter] direktiv i </a:t>
            </a:r>
            <a:r>
              <a:rPr lang="sv-SE" dirty="0" err="1"/>
              <a:t>komponente</a:t>
            </a:r>
            <a:r>
              <a:rPr lang="sv-SE" dirty="0"/>
              <a:t>. Ange typen </a:t>
            </a:r>
            <a:r>
              <a:rPr lang="sv-SE" dirty="0" err="1"/>
              <a:t>EventCallback</a:t>
            </a:r>
            <a:r>
              <a:rPr lang="sv-SE" dirty="0"/>
              <a:t>&lt;T&gt;.</a:t>
            </a:r>
            <a:br>
              <a:rPr lang="sv-SE" dirty="0"/>
            </a:br>
            <a:r>
              <a:rPr lang="sv-SE" dirty="0"/>
              <a:t>Anropa </a:t>
            </a:r>
            <a:r>
              <a:rPr lang="sv-SE" dirty="0" err="1"/>
              <a:t>InvokeAsync</a:t>
            </a:r>
            <a:r>
              <a:rPr lang="sv-SE" dirty="0"/>
              <a:t> på callback med Input parametern.</a:t>
            </a:r>
          </a:p>
          <a:p>
            <a:pPr>
              <a:lnSpc>
                <a:spcPct val="110000"/>
              </a:lnSpc>
            </a:pPr>
            <a:r>
              <a:rPr lang="sv-SE" dirty="0"/>
              <a:t>Tvåvägsbindning till komponent parameter</a:t>
            </a:r>
            <a:br>
              <a:rPr lang="sv-SE" dirty="0"/>
            </a:br>
            <a:r>
              <a:rPr lang="sv-SE" dirty="0"/>
              <a:t>@bind-{Parameternamn}</a:t>
            </a:r>
            <a:endParaRPr lang="LID4096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Läs mer här: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https://docs.microsoft.com/en-us/dotnet/architecture/blazor-for-web-forms-developers/components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33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400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73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89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ASP.NET + </a:t>
            </a:r>
            <a:r>
              <a:rPr lang="sv-SE" dirty="0" err="1"/>
              <a:t>WebForms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ASP.NET + </a:t>
            </a:r>
            <a:r>
              <a:rPr lang="sv-SE" dirty="0" err="1"/>
              <a:t>Razor</a:t>
            </a:r>
            <a:r>
              <a:rPr lang="sv-SE" dirty="0"/>
              <a:t> + 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Javascript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Angular</a:t>
            </a:r>
            <a:r>
              <a:rPr lang="sv-SE" dirty="0"/>
              <a:t> / </a:t>
            </a:r>
            <a:r>
              <a:rPr lang="sv-SE" dirty="0" err="1"/>
              <a:t>React</a:t>
            </a:r>
            <a:r>
              <a:rPr lang="sv-SE" dirty="0"/>
              <a:t> / </a:t>
            </a:r>
            <a:r>
              <a:rPr lang="sv-SE" dirty="0" err="1"/>
              <a:t>Vue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960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3663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7302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06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Komplexa ekosystem</a:t>
            </a:r>
          </a:p>
          <a:p>
            <a:r>
              <a:rPr lang="sv-SE" dirty="0" err="1"/>
              <a:t>Backend</a:t>
            </a:r>
            <a:r>
              <a:rPr lang="sv-SE" dirty="0"/>
              <a:t>-team vs. </a:t>
            </a:r>
            <a:r>
              <a:rPr lang="sv-SE" dirty="0" err="1"/>
              <a:t>Frontend</a:t>
            </a:r>
            <a:r>
              <a:rPr lang="sv-SE" dirty="0"/>
              <a:t>-team?</a:t>
            </a:r>
          </a:p>
          <a:p>
            <a:r>
              <a:rPr lang="sv-SE" dirty="0"/>
              <a:t>Dubbel kompetens</a:t>
            </a:r>
          </a:p>
          <a:p>
            <a:r>
              <a:rPr lang="sv-SE" dirty="0"/>
              <a:t>Begränsat språk</a:t>
            </a:r>
          </a:p>
          <a:p>
            <a:r>
              <a:rPr lang="sv-SE" dirty="0"/>
              <a:t>Prestanda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22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Kompilerad kod i browsern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Webstandard (W3C,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Alla stora </a:t>
            </a:r>
            <a:r>
              <a:rPr lang="sv-SE" dirty="0" err="1"/>
              <a:t>webläsare</a:t>
            </a:r>
            <a:r>
              <a:rPr lang="sv-SE" dirty="0"/>
              <a:t> har bra stöd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Kan skriva i vilket språk man vill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338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82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88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00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73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086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 marL="357188" indent="-357188"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14375" indent="-357188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89013" indent="-274638"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458" y="2526343"/>
            <a:ext cx="9669518" cy="1913505"/>
          </a:xfrm>
        </p:spPr>
        <p:txBody>
          <a:bodyPr>
            <a:normAutofit fontScale="90000"/>
          </a:bodyPr>
          <a:lstStyle/>
          <a:p>
            <a:r>
              <a:rPr lang="sv-SE" sz="13800" dirty="0" err="1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228" y="289676"/>
            <a:ext cx="3317627" cy="1317424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Jakob Lithner</a:t>
            </a:r>
            <a:b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FBA9-07F1-4919-991F-360DDC47D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10280" r="29753" b="16031"/>
          <a:stretch/>
        </p:blipFill>
        <p:spPr>
          <a:xfrm>
            <a:off x="482824" y="195444"/>
            <a:ext cx="2243232" cy="32876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22321F-D601-468E-8974-48F85E1E3179}"/>
              </a:ext>
            </a:extLst>
          </p:cNvPr>
          <p:cNvSpPr txBox="1">
            <a:spLocks/>
          </p:cNvSpPr>
          <p:nvPr/>
        </p:nvSpPr>
        <p:spPr>
          <a:xfrm>
            <a:off x="1604440" y="4668715"/>
            <a:ext cx="9669518" cy="91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Frontendkod</a:t>
            </a:r>
            <a:r>
              <a:rPr lang="sv-SE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med C#</a:t>
            </a:r>
          </a:p>
        </p:txBody>
      </p:sp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WebAssembly</a:t>
            </a:r>
            <a:r>
              <a:rPr lang="sv-SE" dirty="0"/>
              <a:t> </a:t>
            </a:r>
            <a:r>
              <a:rPr lang="sv-SE" dirty="0" err="1"/>
              <a:t>Hosting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886496"/>
          </a:xfrm>
        </p:spPr>
        <p:txBody>
          <a:bodyPr>
            <a:normAutofit/>
          </a:bodyPr>
          <a:lstStyle/>
          <a:p>
            <a:r>
              <a:rPr lang="sv-SE" sz="4000" dirty="0"/>
              <a:t>All logik körs på klienten</a:t>
            </a:r>
          </a:p>
          <a:p>
            <a:r>
              <a:rPr lang="sv-SE" sz="4000" dirty="0"/>
              <a:t>Stor nedladdning (30 MB → </a:t>
            </a:r>
            <a:r>
              <a:rPr lang="sv-SE" sz="4000" dirty="0">
                <a:sym typeface="Wingdings" panose="05000000000000000000" pitchFamily="2" charset="2"/>
              </a:rPr>
              <a:t>2 MB!)</a:t>
            </a:r>
            <a:endParaRPr lang="sv-SE" sz="4000" dirty="0"/>
          </a:p>
          <a:p>
            <a:r>
              <a:rPr lang="sv-SE" sz="4000" dirty="0"/>
              <a:t>Körs i </a:t>
            </a:r>
            <a:r>
              <a:rPr lang="sv-SE" sz="4000" dirty="0" err="1"/>
              <a:t>sandbox</a:t>
            </a:r>
            <a:endParaRPr lang="sv-SE" sz="4000" dirty="0"/>
          </a:p>
          <a:p>
            <a:r>
              <a:rPr lang="sv-SE" sz="4000" dirty="0"/>
              <a:t>Hanterar DOM via </a:t>
            </a:r>
            <a:r>
              <a:rPr lang="sv-SE" sz="4000" dirty="0" err="1"/>
              <a:t>Blazor</a:t>
            </a:r>
            <a:r>
              <a:rPr lang="sv-SE" sz="4000" dirty="0"/>
              <a:t> </a:t>
            </a:r>
            <a:r>
              <a:rPr lang="sv-SE" sz="4000" dirty="0" err="1"/>
              <a:t>Javascript</a:t>
            </a:r>
            <a:r>
              <a:rPr lang="sv-SE" sz="4000" dirty="0"/>
              <a:t> </a:t>
            </a:r>
            <a:r>
              <a:rPr lang="sv-SE" sz="4000" dirty="0" err="1"/>
              <a:t>Handler</a:t>
            </a:r>
            <a:endParaRPr lang="sv-SE" sz="4000" dirty="0"/>
          </a:p>
          <a:p>
            <a:r>
              <a:rPr lang="sv-SE" sz="4000" dirty="0"/>
              <a:t>Inga krav på servern</a:t>
            </a:r>
          </a:p>
          <a:p>
            <a:endParaRPr lang="sv-SE" sz="4000" dirty="0"/>
          </a:p>
          <a:p>
            <a:endParaRPr lang="sv-SE" sz="4000" dirty="0"/>
          </a:p>
          <a:p>
            <a:endParaRPr lang="LID4096" sz="4000" dirty="0"/>
          </a:p>
        </p:txBody>
      </p:sp>
      <p:pic>
        <p:nvPicPr>
          <p:cNvPr id="5124" name="Picture 4" descr="COMNEXIA - Home | Facebook">
            <a:extLst>
              <a:ext uri="{FF2B5EF4-FFF2-40B4-BE49-F238E27FC236}">
                <a16:creationId xmlns:a16="http://schemas.microsoft.com/office/drawing/2014/main" id="{56B90249-96BF-4729-BE60-2E144791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30" y="4354286"/>
            <a:ext cx="2785392" cy="1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66446" cy="1027070"/>
          </a:xfrm>
        </p:spPr>
        <p:txBody>
          <a:bodyPr>
            <a:normAutofit/>
          </a:bodyPr>
          <a:lstStyle/>
          <a:p>
            <a:r>
              <a:rPr lang="sv-SE" sz="6000" dirty="0"/>
              <a:t>Fördelar med Server </a:t>
            </a:r>
            <a:r>
              <a:rPr lang="sv-SE" sz="6000" dirty="0" err="1"/>
              <a:t>Hosting</a:t>
            </a:r>
            <a:endParaRPr lang="LID4096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Mycket låga krav på klienten</a:t>
            </a:r>
          </a:p>
          <a:p>
            <a:r>
              <a:rPr lang="sv-SE" sz="4000" dirty="0"/>
              <a:t>Snabb uppstart</a:t>
            </a:r>
          </a:p>
          <a:p>
            <a:r>
              <a:rPr lang="sv-SE" sz="4000" dirty="0"/>
              <a:t>All känslig kod stannar på servern</a:t>
            </a:r>
          </a:p>
          <a:p>
            <a:endParaRPr lang="sv-SE" sz="4000" dirty="0"/>
          </a:p>
          <a:p>
            <a:endParaRPr lang="sv-SE" sz="4000" dirty="0"/>
          </a:p>
          <a:p>
            <a:endParaRPr lang="sv-SE" sz="4000" dirty="0"/>
          </a:p>
          <a:p>
            <a:endParaRPr lang="sv-SE" sz="4000" dirty="0"/>
          </a:p>
          <a:p>
            <a:endParaRPr lang="sv-SE" sz="4000" dirty="0"/>
          </a:p>
          <a:p>
            <a:endParaRPr lang="LID4096" sz="4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D189C-5FE6-4E00-BBB9-5FDC67B5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6019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2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292281" cy="1027070"/>
          </a:xfrm>
        </p:spPr>
        <p:txBody>
          <a:bodyPr>
            <a:normAutofit fontScale="90000"/>
          </a:bodyPr>
          <a:lstStyle/>
          <a:p>
            <a:r>
              <a:rPr lang="sv-SE" sz="6000" dirty="0"/>
              <a:t>Fördelar med </a:t>
            </a:r>
            <a:r>
              <a:rPr lang="sv-SE" sz="6000" dirty="0" err="1"/>
              <a:t>WebAssembly</a:t>
            </a:r>
            <a:r>
              <a:rPr lang="sv-SE" sz="6000" dirty="0"/>
              <a:t> </a:t>
            </a:r>
            <a:r>
              <a:rPr lang="sv-SE" sz="6000" dirty="0" err="1"/>
              <a:t>Hosting</a:t>
            </a:r>
            <a:endParaRPr lang="LID4096" sz="6000" dirty="0"/>
          </a:p>
        </p:txBody>
      </p:sp>
      <p:pic>
        <p:nvPicPr>
          <p:cNvPr id="4" name="Picture 4" descr="COMNEXIA - Home | Facebook">
            <a:extLst>
              <a:ext uri="{FF2B5EF4-FFF2-40B4-BE49-F238E27FC236}">
                <a16:creationId xmlns:a16="http://schemas.microsoft.com/office/drawing/2014/main" id="{E1015F94-EE31-4755-8050-4C4FB88D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14" y="4082146"/>
            <a:ext cx="3135086" cy="22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6378"/>
            <a:ext cx="11157857" cy="4587593"/>
          </a:xfrm>
        </p:spPr>
        <p:txBody>
          <a:bodyPr>
            <a:normAutofit/>
          </a:bodyPr>
          <a:lstStyle/>
          <a:p>
            <a:r>
              <a:rPr lang="sv-SE" dirty="0"/>
              <a:t>Snabbare UI kod</a:t>
            </a:r>
          </a:p>
          <a:p>
            <a:r>
              <a:rPr lang="sv-SE" dirty="0"/>
              <a:t>Bra för mycket logik/prestandakrav på klienten</a:t>
            </a:r>
          </a:p>
          <a:p>
            <a:r>
              <a:rPr lang="sv-SE" dirty="0"/>
              <a:t>Kan vara PWA (Progressive Web </a:t>
            </a:r>
            <a:r>
              <a:rPr lang="sv-SE" dirty="0" err="1"/>
              <a:t>Application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Kan köras </a:t>
            </a:r>
            <a:r>
              <a:rPr lang="sv-SE" dirty="0" err="1"/>
              <a:t>standalone</a:t>
            </a:r>
            <a:r>
              <a:rPr lang="sv-SE" dirty="0"/>
              <a:t> utan browser som egen </a:t>
            </a:r>
            <a:r>
              <a:rPr lang="sv-SE" dirty="0" err="1"/>
              <a:t>App</a:t>
            </a:r>
            <a:endParaRPr lang="sv-SE" dirty="0"/>
          </a:p>
          <a:p>
            <a:pPr lvl="1"/>
            <a:r>
              <a:rPr lang="sv-SE" dirty="0"/>
              <a:t>Kan köras </a:t>
            </a:r>
            <a:r>
              <a:rPr lang="sv-SE" dirty="0" err="1"/>
              <a:t>offline</a:t>
            </a:r>
            <a:endParaRPr lang="sv-SE" dirty="0"/>
          </a:p>
          <a:p>
            <a:pPr lvl="1"/>
            <a:r>
              <a:rPr lang="sv-SE" dirty="0"/>
              <a:t>Behöver ingen </a:t>
            </a:r>
            <a:r>
              <a:rPr lang="sv-SE" dirty="0" err="1"/>
              <a:t>webserver</a:t>
            </a:r>
            <a:r>
              <a:rPr lang="sv-SE" dirty="0"/>
              <a:t>, räcker med CDN</a:t>
            </a:r>
          </a:p>
          <a:p>
            <a:pPr lvl="1"/>
            <a:r>
              <a:rPr lang="sv-SE" dirty="0"/>
              <a:t>Inbyggd automatisk uppdatering</a:t>
            </a:r>
          </a:p>
          <a:p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629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chnology Outfitter, LLC">
            <a:extLst>
              <a:ext uri="{FF2B5EF4-FFF2-40B4-BE49-F238E27FC236}">
                <a16:creationId xmlns:a16="http://schemas.microsoft.com/office/drawing/2014/main" id="{08DFC2D3-056E-460D-9861-76411E7F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4" y="-534445"/>
            <a:ext cx="4281645" cy="4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SignalR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602686" cy="4777644"/>
          </a:xfrm>
        </p:spPr>
        <p:txBody>
          <a:bodyPr>
            <a:normAutofit fontScale="92500"/>
          </a:bodyPr>
          <a:lstStyle/>
          <a:p>
            <a:r>
              <a:rPr lang="sv-SE" dirty="0"/>
              <a:t>Gratis ramverk för websocket</a:t>
            </a:r>
          </a:p>
          <a:p>
            <a:r>
              <a:rPr lang="sv-SE" dirty="0" err="1"/>
              <a:t>Open</a:t>
            </a:r>
            <a:r>
              <a:rPr lang="sv-SE" dirty="0"/>
              <a:t> source</a:t>
            </a:r>
          </a:p>
          <a:p>
            <a:r>
              <a:rPr lang="sv-SE" dirty="0"/>
              <a:t>Integrerat i .NET 5</a:t>
            </a:r>
          </a:p>
          <a:p>
            <a:r>
              <a:rPr lang="sv-SE" dirty="0"/>
              <a:t>Asynkrona meddelanden över persistent uppkoppling</a:t>
            </a:r>
          </a:p>
          <a:p>
            <a:r>
              <a:rPr lang="sv-SE" dirty="0"/>
              <a:t>Kommunikationen är tvåvägs</a:t>
            </a:r>
          </a:p>
          <a:p>
            <a:r>
              <a:rPr lang="sv-SE" dirty="0"/>
              <a:t>Varje klient har sin egen kanal med servern</a:t>
            </a:r>
          </a:p>
          <a:p>
            <a:r>
              <a:rPr lang="sv-SE" dirty="0"/>
              <a:t>Binärt format med låg </a:t>
            </a:r>
            <a:r>
              <a:rPr lang="sv-SE" dirty="0" err="1"/>
              <a:t>latency</a:t>
            </a:r>
            <a:r>
              <a:rPr lang="sv-SE" dirty="0"/>
              <a:t> och overhead</a:t>
            </a:r>
          </a:p>
          <a:p>
            <a:r>
              <a:rPr lang="sv-SE" dirty="0"/>
              <a:t>I Azure finns en gratis version av </a:t>
            </a:r>
            <a:r>
              <a:rPr lang="sv-SE" dirty="0" err="1"/>
              <a:t>SignalR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8202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Blazor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208026" cy="4570585"/>
          </a:xfrm>
        </p:spPr>
        <p:txBody>
          <a:bodyPr>
            <a:normAutofit/>
          </a:bodyPr>
          <a:lstStyle/>
          <a:p>
            <a:r>
              <a:rPr lang="sv-SE" sz="4000" dirty="0"/>
              <a:t>HTML</a:t>
            </a:r>
          </a:p>
          <a:p>
            <a:r>
              <a:rPr lang="sv-SE" sz="4000" dirty="0"/>
              <a:t>CSS</a:t>
            </a:r>
          </a:p>
          <a:p>
            <a:r>
              <a:rPr lang="sv-SE" sz="4000" dirty="0"/>
              <a:t>C#</a:t>
            </a:r>
          </a:p>
          <a:p>
            <a:endParaRPr lang="sv-SE" sz="4000" dirty="0"/>
          </a:p>
          <a:p>
            <a:pPr marL="0" indent="0">
              <a:buNone/>
            </a:pPr>
            <a:r>
              <a:rPr lang="sv-SE" sz="4200" i="1" dirty="0">
                <a:solidFill>
                  <a:srgbClr val="7030A0"/>
                </a:solidFill>
              </a:rPr>
              <a:t>Inget </a:t>
            </a:r>
            <a:r>
              <a:rPr lang="sv-SE" sz="4200" i="1" dirty="0" err="1">
                <a:solidFill>
                  <a:srgbClr val="7030A0"/>
                </a:solidFill>
              </a:rPr>
              <a:t>Frontend</a:t>
            </a:r>
            <a:r>
              <a:rPr lang="sv-SE" sz="4200" i="1" dirty="0">
                <a:solidFill>
                  <a:srgbClr val="7030A0"/>
                </a:solidFill>
              </a:rPr>
              <a:t> ramverk och ingen </a:t>
            </a:r>
            <a:r>
              <a:rPr lang="sv-SE" sz="4200" i="1" dirty="0" err="1">
                <a:solidFill>
                  <a:srgbClr val="7030A0"/>
                </a:solidFill>
              </a:rPr>
              <a:t>Javascript</a:t>
            </a:r>
            <a:r>
              <a:rPr lang="sv-SE" sz="4200" i="1" dirty="0">
                <a:solidFill>
                  <a:srgbClr val="7030A0"/>
                </a:solidFill>
              </a:rPr>
              <a:t> </a:t>
            </a:r>
            <a:r>
              <a:rPr lang="sv-SE" sz="4200" dirty="0">
                <a:solidFill>
                  <a:srgbClr val="7030A0"/>
                </a:solidFill>
                <a:sym typeface="Wingdings" panose="05000000000000000000" pitchFamily="2" charset="2"/>
              </a:rPr>
              <a:t>...</a:t>
            </a:r>
            <a:endParaRPr lang="sv-SE" sz="4200" dirty="0">
              <a:solidFill>
                <a:srgbClr val="7030A0"/>
              </a:solidFill>
            </a:endParaRPr>
          </a:p>
          <a:p>
            <a:endParaRPr lang="LID4096" sz="4000" dirty="0"/>
          </a:p>
        </p:txBody>
      </p:sp>
      <p:pic>
        <p:nvPicPr>
          <p:cNvPr id="9218" name="Picture 2" descr="Don't Worry Be Happy - Hull &amp; Hull LLP">
            <a:extLst>
              <a:ext uri="{FF2B5EF4-FFF2-40B4-BE49-F238E27FC236}">
                <a16:creationId xmlns:a16="http://schemas.microsoft.com/office/drawing/2014/main" id="{A300637D-BCA2-44C7-A03C-7422076A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6"/>
            <a:ext cx="3690258" cy="36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6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Direktiv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6378"/>
            <a:ext cx="11271637" cy="4760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Direktiv används för att skriva C# i HTML sidan med @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Exempel: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@page </a:t>
            </a:r>
            <a:r>
              <a:rPr lang="sv-SE" dirty="0"/>
              <a:t>skapar sid-komponent med önskad route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@bind </a:t>
            </a:r>
            <a:r>
              <a:rPr lang="sv-SE" dirty="0" err="1"/>
              <a:t>two-way</a:t>
            </a:r>
            <a:r>
              <a:rPr lang="sv-SE" dirty="0"/>
              <a:t> data </a:t>
            </a:r>
            <a:r>
              <a:rPr lang="sv-SE" dirty="0" err="1"/>
              <a:t>binding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5">
                    <a:lumMod val="75000"/>
                  </a:schemeClr>
                </a:solidFill>
              </a:rPr>
              <a:t>@code </a:t>
            </a:r>
            <a:r>
              <a:rPr lang="sv-SE" dirty="0" err="1"/>
              <a:t>inline</a:t>
            </a:r>
            <a:r>
              <a:rPr lang="sv-SE" dirty="0"/>
              <a:t> kod i sidan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667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Binding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6" y="1595492"/>
            <a:ext cx="11473544" cy="47608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v-SE" dirty="0"/>
              <a:t>Mycket likt </a:t>
            </a:r>
            <a:r>
              <a:rPr lang="sv-SE" dirty="0" err="1"/>
              <a:t>Frontend</a:t>
            </a:r>
            <a:r>
              <a:rPr lang="sv-SE" dirty="0"/>
              <a:t> ramverk som t.ex. </a:t>
            </a:r>
            <a:r>
              <a:rPr lang="sv-SE" dirty="0" err="1"/>
              <a:t>Angular</a:t>
            </a:r>
            <a:endParaRPr lang="sv-SE" dirty="0"/>
          </a:p>
          <a:p>
            <a:pPr>
              <a:lnSpc>
                <a:spcPct val="110000"/>
              </a:lnSpc>
            </a:pPr>
            <a:r>
              <a:rPr lang="sv-SE" dirty="0" err="1"/>
              <a:t>One-way</a:t>
            </a:r>
            <a:r>
              <a:rPr lang="sv-SE" dirty="0"/>
              <a:t> eller </a:t>
            </a:r>
            <a:r>
              <a:rPr lang="sv-SE" dirty="0" err="1"/>
              <a:t>Two-way</a:t>
            </a:r>
            <a:endParaRPr lang="sv-SE" dirty="0"/>
          </a:p>
          <a:p>
            <a:pPr>
              <a:lnSpc>
                <a:spcPct val="110000"/>
              </a:lnSpc>
            </a:pPr>
            <a:r>
              <a:rPr lang="sv-SE" dirty="0"/>
              <a:t>Komponenter exponerar [Parameter] för Input/Output</a:t>
            </a:r>
          </a:p>
          <a:p>
            <a:pPr>
              <a:lnSpc>
                <a:spcPct val="110000"/>
              </a:lnSpc>
            </a:pPr>
            <a:r>
              <a:rPr lang="sv-SE" dirty="0"/>
              <a:t>Kan ha </a:t>
            </a:r>
            <a:r>
              <a:rPr lang="sv-SE" dirty="0" err="1"/>
              <a:t>EventCallback</a:t>
            </a:r>
            <a:r>
              <a:rPr lang="sv-SE" dirty="0"/>
              <a:t>&lt;T&gt; från komponent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263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One-way</a:t>
            </a:r>
            <a:r>
              <a:rPr lang="sv-SE" dirty="0"/>
              <a:t> </a:t>
            </a:r>
            <a:r>
              <a:rPr lang="sv-SE" dirty="0" err="1"/>
              <a:t>binding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01691-4EB5-40D5-918E-0E90213F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662"/>
            <a:ext cx="5331989" cy="35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076-7585-46AB-824D-16549AED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Two-way</a:t>
            </a:r>
            <a:r>
              <a:rPr lang="sv-SE" dirty="0"/>
              <a:t> </a:t>
            </a:r>
            <a:r>
              <a:rPr lang="sv-SE" dirty="0" err="1"/>
              <a:t>binding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3E933-924A-4473-9F96-DAED9885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999"/>
            <a:ext cx="5940104" cy="29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9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076-7585-46AB-824D-16549AED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Component </a:t>
            </a:r>
            <a:r>
              <a:rPr lang="sv-SE" dirty="0" err="1"/>
              <a:t>one-way</a:t>
            </a:r>
            <a:r>
              <a:rPr lang="sv-SE" dirty="0"/>
              <a:t> </a:t>
            </a:r>
            <a:r>
              <a:rPr lang="sv-SE" dirty="0" err="1"/>
              <a:t>binding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70C22-311E-42E7-AFE7-EA249EAE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98289"/>
            <a:ext cx="4520423" cy="262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88ECA-70D4-45F3-B037-A3B6A226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22" y="2198289"/>
            <a:ext cx="4891655" cy="15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dirty="0"/>
              <a:t>.Net utvecklare bygger </a:t>
            </a:r>
            <a:r>
              <a:rPr lang="sv-SE" dirty="0" err="1"/>
              <a:t>Frontend</a:t>
            </a:r>
            <a:r>
              <a:rPr lang="sv-SE" dirty="0"/>
              <a:t>?</a:t>
            </a:r>
            <a:endParaRPr lang="LID4096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2C1CFDEC-3299-4F92-8BDA-6848A841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934"/>
            <a:ext cx="12192000" cy="44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4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076-7585-46AB-824D-16549AED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Component </a:t>
            </a:r>
            <a:r>
              <a:rPr lang="sv-SE" dirty="0" err="1"/>
              <a:t>two-way</a:t>
            </a:r>
            <a:r>
              <a:rPr lang="sv-SE" dirty="0"/>
              <a:t> </a:t>
            </a:r>
            <a:r>
              <a:rPr lang="sv-SE" dirty="0" err="1"/>
              <a:t>binding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494B-FCB4-4FC3-9F71-47EA2CC8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73" y="1832691"/>
            <a:ext cx="6468942" cy="331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5AC21-825E-4331-B1E8-EEA2B6F5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9" y="1832691"/>
            <a:ext cx="5248547" cy="289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7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076-7585-46AB-824D-16549AED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7" y="365126"/>
            <a:ext cx="11777741" cy="1027070"/>
          </a:xfrm>
        </p:spPr>
        <p:txBody>
          <a:bodyPr>
            <a:normAutofit fontScale="90000"/>
          </a:bodyPr>
          <a:lstStyle/>
          <a:p>
            <a:r>
              <a:rPr lang="sv-SE" dirty="0"/>
              <a:t>Component </a:t>
            </a:r>
            <a:r>
              <a:rPr lang="sv-SE" dirty="0" err="1"/>
              <a:t>two-way</a:t>
            </a:r>
            <a:r>
              <a:rPr lang="sv-SE" dirty="0"/>
              <a:t> </a:t>
            </a:r>
            <a:r>
              <a:rPr lang="sv-SE" dirty="0" err="1"/>
              <a:t>binding</a:t>
            </a:r>
            <a:r>
              <a:rPr lang="sv-SE" dirty="0"/>
              <a:t> med objekt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5BD15-AF42-4DEF-8239-A319742E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88881"/>
            <a:ext cx="5522211" cy="3069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F6CA0B-5771-4323-B60F-339EC5BC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59" y="1788881"/>
            <a:ext cx="6624099" cy="33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7A10-8348-46FE-A56E-788D06B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  <a:endParaRPr lang="LID4096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6C57F6-C114-4BEA-9D5B-31570647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40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534A-03E0-4ABF-A64A-F7C0E601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Personlig 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F4DB-C0F7-4CE3-89F8-4629E4C7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777644"/>
          </a:xfrm>
        </p:spPr>
        <p:txBody>
          <a:bodyPr>
            <a:normAutofit/>
          </a:bodyPr>
          <a:lstStyle/>
          <a:p>
            <a:r>
              <a:rPr lang="sv-SE" dirty="0"/>
              <a:t>Förvånansvärt trevligt</a:t>
            </a:r>
          </a:p>
          <a:p>
            <a:r>
              <a:rPr lang="sv-SE" dirty="0"/>
              <a:t>Snabbt och smidigt </a:t>
            </a:r>
          </a:p>
          <a:p>
            <a:r>
              <a:rPr lang="sv-SE" dirty="0"/>
              <a:t>VS eller VS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/>
              <a:t>Gärna CSS isolation</a:t>
            </a:r>
          </a:p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behind</a:t>
            </a:r>
            <a:r>
              <a:rPr lang="sv-SE" dirty="0"/>
              <a:t> eller små komponenter?</a:t>
            </a:r>
          </a:p>
          <a:p>
            <a:r>
              <a:rPr lang="sv-SE" dirty="0"/>
              <a:t>Det är något NYTT</a:t>
            </a:r>
          </a:p>
          <a:p>
            <a:r>
              <a:rPr lang="sv-SE" dirty="0"/>
              <a:t>Definitivt något att börja med nu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54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52F8-3C84-4FE0-888D-4A400A6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07" y="918800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Kod och </a:t>
            </a:r>
            <a:r>
              <a:rPr lang="sv-SE" dirty="0" err="1"/>
              <a:t>slides</a:t>
            </a:r>
            <a:r>
              <a:rPr lang="sv-SE" dirty="0"/>
              <a:t> på </a:t>
            </a:r>
            <a:r>
              <a:rPr lang="sv-SE" dirty="0" err="1"/>
              <a:t>GitHub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3DD4-5EE8-45B0-A5E4-DB5D36D1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27065"/>
            <a:ext cx="12191999" cy="208506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Jakob Lithner</a:t>
            </a:r>
          </a:p>
          <a:p>
            <a:pPr marL="0" indent="0" algn="ctr">
              <a:buNone/>
            </a:pPr>
            <a:endParaRPr lang="sv-SE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 algn="ctr">
              <a:buNone/>
            </a:pP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https://github.com/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JakLithn/BlazorShopping</a:t>
            </a:r>
            <a:endParaRPr lang="LID4096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Utmaningar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Komplexa ekosystem</a:t>
            </a:r>
          </a:p>
          <a:p>
            <a:r>
              <a:rPr lang="sv-SE" sz="4400" dirty="0" err="1"/>
              <a:t>Backend</a:t>
            </a:r>
            <a:r>
              <a:rPr lang="sv-SE" sz="4400" dirty="0"/>
              <a:t>-team vs. </a:t>
            </a:r>
            <a:r>
              <a:rPr lang="sv-SE" sz="4400" dirty="0" err="1"/>
              <a:t>Frontend</a:t>
            </a:r>
            <a:r>
              <a:rPr lang="sv-SE" sz="4400" dirty="0"/>
              <a:t>-team?</a:t>
            </a:r>
          </a:p>
          <a:p>
            <a:r>
              <a:rPr lang="sv-SE" sz="4400" dirty="0"/>
              <a:t>Dubbel kompetens</a:t>
            </a:r>
          </a:p>
          <a:p>
            <a:r>
              <a:rPr lang="sv-SE" sz="4400" dirty="0"/>
              <a:t>Begränsat språk</a:t>
            </a:r>
          </a:p>
          <a:p>
            <a:r>
              <a:rPr lang="sv-SE" sz="4400" dirty="0"/>
              <a:t>Prestanda</a:t>
            </a:r>
          </a:p>
          <a:p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6126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Webassembly</a:t>
            </a:r>
            <a:endParaRPr lang="LID4096" dirty="0"/>
          </a:p>
        </p:txBody>
      </p:sp>
      <p:pic>
        <p:nvPicPr>
          <p:cNvPr id="1026" name="Picture 2" descr="Binary, Binary Code, Code, Null, One, Programming, Man, Race, Sprint,  Digital, Data | Pikist">
            <a:extLst>
              <a:ext uri="{FF2B5EF4-FFF2-40B4-BE49-F238E27FC236}">
                <a16:creationId xmlns:a16="http://schemas.microsoft.com/office/drawing/2014/main" id="{9C8683FD-1B60-4486-ACA5-A8057246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8428"/>
            <a:ext cx="9843097" cy="437346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7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Webassembly</a:t>
            </a:r>
            <a:endParaRPr lang="LID4096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4EAFED-D3EA-4F4B-B358-D0F8C2B5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9"/>
            <a:ext cx="10515600" cy="4380764"/>
          </a:xfrm>
        </p:spPr>
        <p:txBody>
          <a:bodyPr>
            <a:normAutofit/>
          </a:bodyPr>
          <a:lstStyle/>
          <a:p>
            <a:pPr marL="285750" indent="-285750"/>
            <a:r>
              <a:rPr lang="sv-SE" dirty="0"/>
              <a:t>Kompilerad kod i browsern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Webstandard W3C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W3C Standard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Alla stora </a:t>
            </a:r>
            <a:r>
              <a:rPr lang="sv-SE" dirty="0" err="1"/>
              <a:t>webläsare</a:t>
            </a:r>
            <a:r>
              <a:rPr lang="sv-SE" dirty="0"/>
              <a:t> har bra stöd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Kan skriva i vilket språk man vill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13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Drömmen vore att använda C# ...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114314" cy="457058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2017 – En kreativ idé: C# till </a:t>
            </a:r>
            <a:r>
              <a:rPr lang="sv-SE" dirty="0" err="1"/>
              <a:t>webassembly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2019 – Hobbyprojekt: </a:t>
            </a:r>
            <a:r>
              <a:rPr lang="sv-SE" dirty="0" err="1"/>
              <a:t>Blazor</a:t>
            </a:r>
            <a:r>
              <a:rPr lang="sv-SE" dirty="0"/>
              <a:t> – ”</a:t>
            </a:r>
            <a:r>
              <a:rPr lang="sv-SE" dirty="0" err="1"/>
              <a:t>Blazing</a:t>
            </a:r>
            <a:r>
              <a:rPr lang="sv-SE" dirty="0"/>
              <a:t> fast </a:t>
            </a:r>
            <a:r>
              <a:rPr lang="sv-SE" dirty="0" err="1"/>
              <a:t>Razor</a:t>
            </a:r>
            <a:r>
              <a:rPr lang="sv-SE" dirty="0"/>
              <a:t>”</a:t>
            </a:r>
          </a:p>
          <a:p>
            <a:pPr marL="0" indent="0">
              <a:buNone/>
            </a:pPr>
            <a:r>
              <a:rPr lang="sv-SE" dirty="0"/>
              <a:t>2020 – Maj </a:t>
            </a:r>
            <a:r>
              <a:rPr lang="sv-SE" dirty="0" err="1"/>
              <a:t>Blazor</a:t>
            </a:r>
            <a:r>
              <a:rPr lang="sv-SE" dirty="0"/>
              <a:t> släpps officiellt</a:t>
            </a:r>
          </a:p>
          <a:p>
            <a:pPr marL="0" indent="0">
              <a:buNone/>
            </a:pPr>
            <a:r>
              <a:rPr lang="sv-SE" dirty="0"/>
              <a:t>2020 – Nov </a:t>
            </a:r>
            <a:r>
              <a:rPr lang="sv-SE" dirty="0" err="1"/>
              <a:t>Dotnetconf</a:t>
            </a:r>
            <a:r>
              <a:rPr lang="sv-SE" dirty="0"/>
              <a:t>: </a:t>
            </a:r>
            <a:r>
              <a:rPr lang="sv-SE" dirty="0" err="1"/>
              <a:t>Blazor</a:t>
            </a:r>
            <a:r>
              <a:rPr lang="sv-SE" dirty="0"/>
              <a:t> = ”</a:t>
            </a:r>
            <a:r>
              <a:rPr lang="sv-SE" dirty="0" err="1"/>
              <a:t>main</a:t>
            </a:r>
            <a:r>
              <a:rPr lang="sv-SE" dirty="0"/>
              <a:t> </a:t>
            </a:r>
            <a:r>
              <a:rPr lang="sv-SE" dirty="0" err="1"/>
              <a:t>attraction</a:t>
            </a:r>
            <a:r>
              <a:rPr lang="sv-SE" dirty="0"/>
              <a:t>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87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Förutsättningarna är nu här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Stora prestandaökningar med .NET 5</a:t>
            </a:r>
          </a:p>
          <a:p>
            <a:r>
              <a:rPr lang="sv-SE" sz="4000" dirty="0" err="1"/>
              <a:t>App</a:t>
            </a:r>
            <a:r>
              <a:rPr lang="sv-SE" sz="4000" dirty="0"/>
              <a:t> </a:t>
            </a:r>
            <a:r>
              <a:rPr lang="sv-SE" sz="4000" dirty="0" err="1"/>
              <a:t>trimming</a:t>
            </a:r>
            <a:endParaRPr lang="sv-SE" sz="4000" dirty="0"/>
          </a:p>
          <a:p>
            <a:r>
              <a:rPr lang="sv-SE" sz="4000" dirty="0"/>
              <a:t>Komponent baserat</a:t>
            </a:r>
          </a:p>
          <a:p>
            <a:r>
              <a:rPr lang="sv-SE" sz="4000" dirty="0" err="1"/>
              <a:t>Debugging</a:t>
            </a:r>
            <a:endParaRPr lang="sv-SE" sz="4000" dirty="0"/>
          </a:p>
          <a:p>
            <a:r>
              <a:rPr lang="sv-SE" sz="4000" dirty="0"/>
              <a:t>CSS isolation</a:t>
            </a:r>
          </a:p>
          <a:p>
            <a:r>
              <a:rPr lang="sv-SE" sz="4000" dirty="0"/>
              <a:t>...</a:t>
            </a:r>
          </a:p>
          <a:p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53132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Hosting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000" dirty="0" err="1"/>
              <a:t>Blazor</a:t>
            </a:r>
            <a:r>
              <a:rPr lang="sv-SE" sz="4000" dirty="0"/>
              <a:t> </a:t>
            </a:r>
            <a:r>
              <a:rPr lang="sv-SE" sz="4000" dirty="0" err="1"/>
              <a:t>WebAssembly</a:t>
            </a:r>
            <a:endParaRPr lang="sv-SE" sz="4000" dirty="0"/>
          </a:p>
          <a:p>
            <a:r>
              <a:rPr lang="sv-SE" sz="4000" dirty="0" err="1"/>
              <a:t>Blazor</a:t>
            </a:r>
            <a:r>
              <a:rPr lang="sv-SE" sz="4000" dirty="0"/>
              <a:t> Server</a:t>
            </a:r>
          </a:p>
          <a:p>
            <a:endParaRPr lang="sv-SE" sz="4000" dirty="0"/>
          </a:p>
          <a:p>
            <a:pPr marL="0" indent="0">
              <a:buNone/>
            </a:pPr>
            <a:r>
              <a:rPr lang="sv-SE" sz="4000" dirty="0"/>
              <a:t>Bägge två använder C# till ALL kod och bygger UI på samma sätt med komponenter</a:t>
            </a:r>
          </a:p>
          <a:p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57901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Server </a:t>
            </a:r>
            <a:r>
              <a:rPr lang="sv-SE" dirty="0" err="1"/>
              <a:t>Hosting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886496"/>
          </a:xfrm>
        </p:spPr>
        <p:txBody>
          <a:bodyPr>
            <a:normAutofit/>
          </a:bodyPr>
          <a:lstStyle/>
          <a:p>
            <a:r>
              <a:rPr lang="sv-SE" dirty="0"/>
              <a:t>All logik ligger på servern</a:t>
            </a:r>
          </a:p>
          <a:p>
            <a:r>
              <a:rPr lang="sv-SE" dirty="0"/>
              <a:t>Minimal nedladdning</a:t>
            </a:r>
          </a:p>
          <a:p>
            <a:r>
              <a:rPr lang="sv-SE" dirty="0" err="1"/>
              <a:t>Javascript</a:t>
            </a:r>
            <a:r>
              <a:rPr lang="sv-SE" dirty="0"/>
              <a:t> hooks används för att hantera DOM</a:t>
            </a:r>
          </a:p>
          <a:p>
            <a:r>
              <a:rPr lang="sv-SE" dirty="0" err="1"/>
              <a:t>SignalR</a:t>
            </a:r>
            <a:r>
              <a:rPr lang="sv-SE" dirty="0"/>
              <a:t> för kommunikation </a:t>
            </a:r>
          </a:p>
          <a:p>
            <a:r>
              <a:rPr lang="sv-SE" dirty="0"/>
              <a:t>Låga krav på klienten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80A73D-5CB7-4BA6-BEB2-52EFCB75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3" y="36019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5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39356</TotalTime>
  <Words>644</Words>
  <Application>Microsoft Office PowerPoint</Application>
  <PresentationFormat>Widescreen</PresentationFormat>
  <Paragraphs>168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Lucida Console</vt:lpstr>
      <vt:lpstr>Segoe UI</vt:lpstr>
      <vt:lpstr>Office Theme</vt:lpstr>
      <vt:lpstr>Blazor</vt:lpstr>
      <vt:lpstr>.Net utvecklare bygger Frontend?</vt:lpstr>
      <vt:lpstr>Utmaningar</vt:lpstr>
      <vt:lpstr>Webassembly</vt:lpstr>
      <vt:lpstr>Webassembly</vt:lpstr>
      <vt:lpstr>Drömmen vore att använda C# ...</vt:lpstr>
      <vt:lpstr>Förutsättningarna är nu här</vt:lpstr>
      <vt:lpstr>Hosting Models</vt:lpstr>
      <vt:lpstr>Server Hosting</vt:lpstr>
      <vt:lpstr>WebAssembly Hosting</vt:lpstr>
      <vt:lpstr>Fördelar med Server Hosting</vt:lpstr>
      <vt:lpstr>Fördelar med WebAssembly Hosting</vt:lpstr>
      <vt:lpstr>SignalR</vt:lpstr>
      <vt:lpstr>Blazor</vt:lpstr>
      <vt:lpstr>Direktiv</vt:lpstr>
      <vt:lpstr>Binding</vt:lpstr>
      <vt:lpstr>One-way binding</vt:lpstr>
      <vt:lpstr>Two-way binding</vt:lpstr>
      <vt:lpstr>Component one-way binding</vt:lpstr>
      <vt:lpstr>Component two-way binding</vt:lpstr>
      <vt:lpstr>Component two-way binding med objekt</vt:lpstr>
      <vt:lpstr>Demo</vt:lpstr>
      <vt:lpstr>Personlig feedback</vt:lpstr>
      <vt:lpstr>Kod och slides på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Jakob Lithner</dc:creator>
  <cp:lastModifiedBy>Jakob Lithner</cp:lastModifiedBy>
  <cp:revision>208</cp:revision>
  <dcterms:created xsi:type="dcterms:W3CDTF">2017-09-30T21:51:05Z</dcterms:created>
  <dcterms:modified xsi:type="dcterms:W3CDTF">2020-12-08T07:46:06Z</dcterms:modified>
</cp:coreProperties>
</file>