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4" r:id="rId2"/>
    <p:sldId id="285" r:id="rId3"/>
    <p:sldId id="297" r:id="rId4"/>
    <p:sldId id="286" r:id="rId5"/>
    <p:sldId id="287" r:id="rId6"/>
    <p:sldId id="288" r:id="rId7"/>
    <p:sldId id="289" r:id="rId8"/>
    <p:sldId id="290" r:id="rId9"/>
    <p:sldId id="291" r:id="rId10"/>
    <p:sldId id="295" r:id="rId11"/>
    <p:sldId id="292" r:id="rId12"/>
    <p:sldId id="293" r:id="rId13"/>
    <p:sldId id="294" r:id="rId14"/>
    <p:sldId id="296" r:id="rId1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55694" autoAdjust="0"/>
  </p:normalViewPr>
  <p:slideViewPr>
    <p:cSldViewPr snapToGrid="0">
      <p:cViewPr varScale="1">
        <p:scale>
          <a:sx n="70" d="100"/>
          <a:sy n="70" d="100"/>
        </p:scale>
        <p:origin x="210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DBB62-11B7-4471-81F4-89BD86272772}" type="datetimeFigureOut">
              <a:rPr lang="sv-SE" smtClean="0"/>
              <a:t>2016-11-16</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3E443C-7FE8-4F4D-A3C0-6CCCBFAC00EC}" type="slidenum">
              <a:rPr lang="sv-SE" smtClean="0"/>
              <a:t>‹#›</a:t>
            </a:fld>
            <a:endParaRPr lang="sv-SE"/>
          </a:p>
        </p:txBody>
      </p:sp>
    </p:spTree>
    <p:extLst>
      <p:ext uri="{BB962C8B-B14F-4D97-AF65-F5344CB8AC3E}">
        <p14:creationId xmlns:p14="http://schemas.microsoft.com/office/powerpoint/2010/main" val="846361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caniuse.com/#feat=websockets"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n.wikipedia.org/wiki/Man-in-the-middle_attack" TargetMode="External"/><Relationship Id="rId5" Type="http://schemas.openxmlformats.org/officeDocument/2006/relationships/hyperlink" Target="http://caniuse.com/#feat=eventsource" TargetMode="External"/><Relationship Id="rId4" Type="http://schemas.openxmlformats.org/officeDocument/2006/relationships/hyperlink" Target="http://caniuse.com/#feat=rtcpeerconnectio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msdn.microsoft.com/en-us/library/dd425294(v=office.13).aspx"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technet.microsoft.com/en-us/library/dd425294(v=office.13).aspx" TargetMode="External"/><Relationship Id="rId4" Type="http://schemas.openxmlformats.org/officeDocument/2006/relationships/hyperlink" Target="http://msdn.microsoft.com/en-us/library/dd560842.asp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http://stackoverflow.com/questions/10028770/in-what-situations-would-ajax-long-short-polling-be-preferred-over-html5-websock</a:t>
            </a:r>
          </a:p>
          <a:p>
            <a:r>
              <a:rPr lang="en-US" sz="1200" b="0" i="0" kern="1200" dirty="0" err="1">
                <a:solidFill>
                  <a:schemeClr val="tx1"/>
                </a:solidFill>
                <a:effectLst/>
                <a:latin typeface="+mn-lt"/>
                <a:ea typeface="+mn-ea"/>
                <a:cs typeface="+mn-cs"/>
              </a:rPr>
              <a:t>WebSockets</a:t>
            </a:r>
            <a:r>
              <a:rPr lang="en-US" sz="1200" b="0" i="0" kern="1200" dirty="0">
                <a:solidFill>
                  <a:schemeClr val="tx1"/>
                </a:solidFill>
                <a:effectLst/>
                <a:latin typeface="+mn-lt"/>
                <a:ea typeface="+mn-ea"/>
                <a:cs typeface="+mn-cs"/>
              </a:rPr>
              <a:t> - is definitely the future. Long polling is dirty workaround of preventing creating connections for each request like AJAX does -- but long polling was created when </a:t>
            </a:r>
            <a:r>
              <a:rPr lang="en-US" sz="1200" b="0" i="0" kern="1200" dirty="0" err="1">
                <a:solidFill>
                  <a:schemeClr val="tx1"/>
                </a:solidFill>
                <a:effectLst/>
                <a:latin typeface="+mn-lt"/>
                <a:ea typeface="+mn-ea"/>
                <a:cs typeface="+mn-cs"/>
              </a:rPr>
              <a:t>WebSockets</a:t>
            </a:r>
            <a:r>
              <a:rPr lang="en-US" sz="1200" b="0" i="0" kern="1200" dirty="0">
                <a:solidFill>
                  <a:schemeClr val="tx1"/>
                </a:solidFill>
                <a:effectLst/>
                <a:latin typeface="+mn-lt"/>
                <a:ea typeface="+mn-ea"/>
                <a:cs typeface="+mn-cs"/>
              </a:rPr>
              <a:t> didn't exist. Now due to </a:t>
            </a:r>
            <a:r>
              <a:rPr lang="en-US" sz="1200" b="0" i="0" kern="1200" dirty="0" err="1">
                <a:solidFill>
                  <a:schemeClr val="tx1"/>
                </a:solidFill>
                <a:effectLst/>
                <a:latin typeface="+mn-lt"/>
                <a:ea typeface="+mn-ea"/>
                <a:cs typeface="+mn-cs"/>
              </a:rPr>
              <a:t>WebSockets</a:t>
            </a:r>
            <a:r>
              <a:rPr lang="en-US" sz="1200" b="0" i="0" kern="1200" dirty="0">
                <a:solidFill>
                  <a:schemeClr val="tx1"/>
                </a:solidFill>
                <a:effectLst/>
                <a:latin typeface="+mn-lt"/>
                <a:ea typeface="+mn-ea"/>
                <a:cs typeface="+mn-cs"/>
              </a:rPr>
              <a:t>, Long Polling is going away. And </a:t>
            </a:r>
            <a:r>
              <a:rPr lang="en-US" sz="1200" b="0" i="0" kern="1200" dirty="0" err="1">
                <a:solidFill>
                  <a:schemeClr val="tx1"/>
                </a:solidFill>
                <a:effectLst/>
                <a:latin typeface="+mn-lt"/>
                <a:ea typeface="+mn-ea"/>
                <a:cs typeface="+mn-cs"/>
              </a:rPr>
              <a:t>WebRTC</a:t>
            </a:r>
            <a:r>
              <a:rPr lang="en-US" sz="1200" b="0" i="0" kern="1200" dirty="0">
                <a:solidFill>
                  <a:schemeClr val="tx1"/>
                </a:solidFill>
                <a:effectLst/>
                <a:latin typeface="+mn-lt"/>
                <a:ea typeface="+mn-ea"/>
                <a:cs typeface="+mn-cs"/>
              </a:rPr>
              <a:t> allows peer-to-peer communication.</a:t>
            </a:r>
          </a:p>
          <a:p>
            <a:r>
              <a:rPr lang="en-US" sz="1200" b="0" i="0" kern="1200" dirty="0">
                <a:solidFill>
                  <a:schemeClr val="tx1"/>
                </a:solidFill>
                <a:effectLst/>
                <a:latin typeface="+mn-lt"/>
                <a:ea typeface="+mn-ea"/>
                <a:cs typeface="+mn-cs"/>
              </a:rPr>
              <a:t>I recommend learning </a:t>
            </a:r>
            <a:r>
              <a:rPr lang="en-US" sz="1200" b="0" i="0" u="none" strike="noStrike" kern="1200" dirty="0" err="1">
                <a:solidFill>
                  <a:schemeClr val="tx1"/>
                </a:solidFill>
                <a:effectLst/>
                <a:latin typeface="+mn-lt"/>
                <a:ea typeface="+mn-ea"/>
                <a:cs typeface="+mn-cs"/>
                <a:hlinkClick r:id="rId3"/>
              </a:rPr>
              <a:t>WebSockets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600" b="1" i="0" kern="1200" dirty="0">
                <a:solidFill>
                  <a:schemeClr val="tx1"/>
                </a:solidFill>
                <a:effectLst/>
                <a:latin typeface="+mn-lt"/>
                <a:ea typeface="+mn-ea"/>
                <a:cs typeface="+mn-cs"/>
              </a:rPr>
              <a:t>Comparison</a:t>
            </a:r>
            <a:endParaRPr lang="en-US" sz="1200" b="1"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of different communication techniques in web</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AJAX</a:t>
            </a:r>
            <a:r>
              <a:rPr lang="en-US" sz="1200" b="0" i="0" kern="1200" dirty="0">
                <a:solidFill>
                  <a:schemeClr val="tx1"/>
                </a:solidFill>
                <a:effectLst/>
                <a:latin typeface="+mn-lt"/>
                <a:ea typeface="+mn-ea"/>
                <a:cs typeface="+mn-cs"/>
              </a:rPr>
              <a:t> - request → response. Creates connection to server, sends request headers with optional data, gets response from server, closes connection. </a:t>
            </a:r>
            <a:r>
              <a:rPr lang="en-US" sz="1200" b="0" i="1" kern="1200" dirty="0">
                <a:solidFill>
                  <a:schemeClr val="tx1"/>
                </a:solidFill>
                <a:effectLst/>
                <a:latin typeface="+mn-lt"/>
                <a:ea typeface="+mn-ea"/>
                <a:cs typeface="+mn-cs"/>
              </a:rPr>
              <a:t>Supported in all major browsers.</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Long poll</a:t>
            </a:r>
            <a:r>
              <a:rPr lang="en-US" sz="1200" b="0" i="0" kern="1200" dirty="0">
                <a:solidFill>
                  <a:schemeClr val="tx1"/>
                </a:solidFill>
                <a:effectLst/>
                <a:latin typeface="+mn-lt"/>
                <a:ea typeface="+mn-ea"/>
                <a:cs typeface="+mn-cs"/>
              </a:rPr>
              <a:t> - request → wait → response. Creates connection to server like AJAX does, but keep-alive connection open for some time (not long though), during connection open client can receive data from server. Client have to reconnect periodically after connection is closed due to timeouts or data </a:t>
            </a:r>
            <a:r>
              <a:rPr lang="en-US" sz="1200" b="0" i="0" kern="1200" dirty="0" err="1">
                <a:solidFill>
                  <a:schemeClr val="tx1"/>
                </a:solidFill>
                <a:effectLst/>
                <a:latin typeface="+mn-lt"/>
                <a:ea typeface="+mn-ea"/>
                <a:cs typeface="+mn-cs"/>
              </a:rPr>
              <a:t>eof</a:t>
            </a:r>
            <a:r>
              <a:rPr lang="en-US" sz="1200" b="0" i="0" kern="1200" dirty="0">
                <a:solidFill>
                  <a:schemeClr val="tx1"/>
                </a:solidFill>
                <a:effectLst/>
                <a:latin typeface="+mn-lt"/>
                <a:ea typeface="+mn-ea"/>
                <a:cs typeface="+mn-cs"/>
              </a:rPr>
              <a:t>. On server side it is still treated like HTTP request same as AJAX, except the answer on request will happen now or some time in the future defined by application </a:t>
            </a:r>
            <a:r>
              <a:rPr lang="en-US" sz="1200" b="0" i="0" kern="1200" dirty="0" err="1">
                <a:solidFill>
                  <a:schemeClr val="tx1"/>
                </a:solidFill>
                <a:effectLst/>
                <a:latin typeface="+mn-lt"/>
                <a:ea typeface="+mn-ea"/>
                <a:cs typeface="+mn-cs"/>
              </a:rPr>
              <a:t>logic.</a:t>
            </a:r>
            <a:r>
              <a:rPr lang="en-US" sz="1200" b="0" i="1" kern="1200" dirty="0" err="1">
                <a:solidFill>
                  <a:schemeClr val="tx1"/>
                </a:solidFill>
                <a:effectLst/>
                <a:latin typeface="+mn-lt"/>
                <a:ea typeface="+mn-ea"/>
                <a:cs typeface="+mn-cs"/>
              </a:rPr>
              <a:t>Supported</a:t>
            </a:r>
            <a:r>
              <a:rPr lang="en-US" sz="1200" b="0" i="1" kern="1200" dirty="0">
                <a:solidFill>
                  <a:schemeClr val="tx1"/>
                </a:solidFill>
                <a:effectLst/>
                <a:latin typeface="+mn-lt"/>
                <a:ea typeface="+mn-ea"/>
                <a:cs typeface="+mn-cs"/>
              </a:rPr>
              <a:t> in all major browsers.</a:t>
            </a:r>
            <a:endParaRPr lang="en-US"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WebRTC</a:t>
            </a:r>
            <a:r>
              <a:rPr lang="en-US" sz="1200" b="0" i="0" kern="1200" dirty="0">
                <a:solidFill>
                  <a:schemeClr val="tx1"/>
                </a:solidFill>
                <a:effectLst/>
                <a:latin typeface="+mn-lt"/>
                <a:ea typeface="+mn-ea"/>
                <a:cs typeface="+mn-cs"/>
              </a:rPr>
              <a:t> - peer ↔ peer. Transport to establish communication between clients and is transport-agnostic so uses UDP, TCP or even more abstract layers. By design it allows to transport data in reliable as well as unreliable ways. This is generally used for high volume data transfer such as video/audio streaming where reliability - is secondary and few frames or reduction in quality progression can be sacrificed in </a:t>
            </a:r>
            <a:r>
              <a:rPr lang="en-US" sz="1200" b="0" i="0" kern="1200" dirty="0" err="1">
                <a:solidFill>
                  <a:schemeClr val="tx1"/>
                </a:solidFill>
                <a:effectLst/>
                <a:latin typeface="+mn-lt"/>
                <a:ea typeface="+mn-ea"/>
                <a:cs typeface="+mn-cs"/>
              </a:rPr>
              <a:t>favour</a:t>
            </a:r>
            <a:r>
              <a:rPr lang="en-US" sz="1200" b="0" i="0" kern="1200" dirty="0">
                <a:solidFill>
                  <a:schemeClr val="tx1"/>
                </a:solidFill>
                <a:effectLst/>
                <a:latin typeface="+mn-lt"/>
                <a:ea typeface="+mn-ea"/>
                <a:cs typeface="+mn-cs"/>
              </a:rPr>
              <a:t> of response time and at least delivering something. Both sides (peers) can push data to each other independently. While it can be used totally independent from any </a:t>
            </a:r>
            <a:r>
              <a:rPr lang="en-US" sz="1200" b="0" i="0" kern="1200" dirty="0" err="1">
                <a:solidFill>
                  <a:schemeClr val="tx1"/>
                </a:solidFill>
                <a:effectLst/>
                <a:latin typeface="+mn-lt"/>
                <a:ea typeface="+mn-ea"/>
                <a:cs typeface="+mn-cs"/>
              </a:rPr>
              <a:t>centralised</a:t>
            </a:r>
            <a:r>
              <a:rPr lang="en-US" sz="1200" b="0" i="0" kern="1200" dirty="0">
                <a:solidFill>
                  <a:schemeClr val="tx1"/>
                </a:solidFill>
                <a:effectLst/>
                <a:latin typeface="+mn-lt"/>
                <a:ea typeface="+mn-ea"/>
                <a:cs typeface="+mn-cs"/>
              </a:rPr>
              <a:t> servers it still require some way of exchanging </a:t>
            </a:r>
            <a:r>
              <a:rPr lang="en-US" sz="1200" b="0" i="0" kern="1200" dirty="0" err="1">
                <a:solidFill>
                  <a:schemeClr val="tx1"/>
                </a:solidFill>
                <a:effectLst/>
                <a:latin typeface="+mn-lt"/>
                <a:ea typeface="+mn-ea"/>
                <a:cs typeface="+mn-cs"/>
              </a:rPr>
              <a:t>endPoints</a:t>
            </a:r>
            <a:r>
              <a:rPr lang="en-US" sz="1200" b="0" i="0" kern="1200" dirty="0">
                <a:solidFill>
                  <a:schemeClr val="tx1"/>
                </a:solidFill>
                <a:effectLst/>
                <a:latin typeface="+mn-lt"/>
                <a:ea typeface="+mn-ea"/>
                <a:cs typeface="+mn-cs"/>
              </a:rPr>
              <a:t> data, where in most cases developers still use </a:t>
            </a:r>
            <a:r>
              <a:rPr lang="en-US" sz="1200" b="0" i="0" kern="1200" dirty="0" err="1">
                <a:solidFill>
                  <a:schemeClr val="tx1"/>
                </a:solidFill>
                <a:effectLst/>
                <a:latin typeface="+mn-lt"/>
                <a:ea typeface="+mn-ea"/>
                <a:cs typeface="+mn-cs"/>
              </a:rPr>
              <a:t>centralised</a:t>
            </a:r>
            <a:r>
              <a:rPr lang="en-US" sz="1200" b="0" i="0" kern="1200" dirty="0">
                <a:solidFill>
                  <a:schemeClr val="tx1"/>
                </a:solidFill>
                <a:effectLst/>
                <a:latin typeface="+mn-lt"/>
                <a:ea typeface="+mn-ea"/>
                <a:cs typeface="+mn-cs"/>
              </a:rPr>
              <a:t> servers to "link" peers. This is required only to exchange essential data for connection establishing - after connection is established server on aside is not required. </a:t>
            </a:r>
            <a:r>
              <a:rPr lang="en-US" sz="1200" b="0" i="1" u="none" strike="noStrike" kern="1200" dirty="0">
                <a:solidFill>
                  <a:schemeClr val="tx1"/>
                </a:solidFill>
                <a:effectLst/>
                <a:latin typeface="+mn-lt"/>
                <a:ea typeface="+mn-ea"/>
                <a:cs typeface="+mn-cs"/>
                <a:hlinkClick r:id="rId4"/>
              </a:rPr>
              <a:t>support chart</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(medium)</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Server-Sent Events</a:t>
            </a:r>
            <a:r>
              <a:rPr lang="en-US" sz="1200" b="0" i="0" kern="1200" dirty="0">
                <a:solidFill>
                  <a:schemeClr val="tx1"/>
                </a:solidFill>
                <a:effectLst/>
                <a:latin typeface="+mn-lt"/>
                <a:ea typeface="+mn-ea"/>
                <a:cs typeface="+mn-cs"/>
              </a:rPr>
              <a:t> - client ← server. Client establishes persistent and long-term connection to server. Only server can send data to client. If client wants to send data to server it would require to use other technology/protocol to do so. This protocol is HTTP compatible and simple to implement in most server-side platforms. This is preferable protocol to be used instead of Long Polling. </a:t>
            </a:r>
            <a:r>
              <a:rPr lang="en-US" sz="1200" b="0" i="1" u="none" strike="noStrike" kern="1200" dirty="0">
                <a:solidFill>
                  <a:schemeClr val="tx1"/>
                </a:solidFill>
                <a:effectLst/>
                <a:latin typeface="+mn-lt"/>
                <a:ea typeface="+mn-ea"/>
                <a:cs typeface="+mn-cs"/>
                <a:hlinkClick r:id="rId5"/>
              </a:rPr>
              <a:t>support chart</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(good, except IE)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a:solidFill>
                  <a:schemeClr val="tx1"/>
                </a:solidFill>
                <a:effectLst/>
                <a:latin typeface="+mn-lt"/>
                <a:ea typeface="+mn-ea"/>
                <a:cs typeface="+mn-cs"/>
              </a:rPr>
              <a:t>WebSockets</a:t>
            </a:r>
            <a:r>
              <a:rPr lang="en-US" sz="1200" b="0" i="0" kern="1200" dirty="0">
                <a:solidFill>
                  <a:schemeClr val="tx1"/>
                </a:solidFill>
                <a:effectLst/>
                <a:latin typeface="+mn-lt"/>
                <a:ea typeface="+mn-ea"/>
                <a:cs typeface="+mn-cs"/>
              </a:rPr>
              <a:t> - client ↔ server. Create TCP connection to server, and keep it as long as needed. Server or client can easily close it. Client goes through HTTP compatible handshake process, if it succeeds, then server and client can exchange data both directions at any time. It is very efficient if application requires frequent data exchange in both ways. </a:t>
            </a:r>
            <a:r>
              <a:rPr lang="en-US" sz="1200" b="0" i="0" kern="1200" dirty="0" err="1">
                <a:solidFill>
                  <a:schemeClr val="tx1"/>
                </a:solidFill>
                <a:effectLst/>
                <a:latin typeface="+mn-lt"/>
                <a:ea typeface="+mn-ea"/>
                <a:cs typeface="+mn-cs"/>
              </a:rPr>
              <a:t>WebSockets</a:t>
            </a:r>
            <a:r>
              <a:rPr lang="en-US" sz="1200" b="0" i="0" kern="1200" dirty="0">
                <a:solidFill>
                  <a:schemeClr val="tx1"/>
                </a:solidFill>
                <a:effectLst/>
                <a:latin typeface="+mn-lt"/>
                <a:ea typeface="+mn-ea"/>
                <a:cs typeface="+mn-cs"/>
              </a:rPr>
              <a:t> do have data framing that includes masking for each message sent from client to server so data is simply encrypted. </a:t>
            </a:r>
            <a:r>
              <a:rPr lang="en-US" sz="1200" b="0" i="1" u="none" strike="noStrike" kern="1200" dirty="0">
                <a:solidFill>
                  <a:schemeClr val="tx1"/>
                </a:solidFill>
                <a:effectLst/>
                <a:latin typeface="+mn-lt"/>
                <a:ea typeface="+mn-ea"/>
                <a:cs typeface="+mn-cs"/>
                <a:hlinkClick r:id="rId3"/>
              </a:rPr>
              <a:t>support chart</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(very good)</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400" b="1" i="0" kern="1200" dirty="0">
                <a:solidFill>
                  <a:schemeClr val="tx1"/>
                </a:solidFill>
                <a:effectLst/>
                <a:latin typeface="+mn-lt"/>
                <a:ea typeface="+mn-ea"/>
                <a:cs typeface="+mn-cs"/>
              </a:rPr>
              <a:t>Advantages</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Main advantage of </a:t>
            </a:r>
            <a:r>
              <a:rPr lang="en-US" sz="1200" b="1" i="0" kern="1200" dirty="0" err="1">
                <a:solidFill>
                  <a:schemeClr val="tx1"/>
                </a:solidFill>
                <a:effectLst/>
                <a:latin typeface="+mn-lt"/>
                <a:ea typeface="+mn-ea"/>
                <a:cs typeface="+mn-cs"/>
              </a:rPr>
              <a:t>WebSockets</a:t>
            </a:r>
            <a:r>
              <a:rPr lang="en-US" sz="1200" b="0" i="0" kern="1200" dirty="0">
                <a:solidFill>
                  <a:schemeClr val="tx1"/>
                </a:solidFill>
                <a:effectLst/>
                <a:latin typeface="+mn-lt"/>
                <a:ea typeface="+mn-ea"/>
                <a:cs typeface="+mn-cs"/>
              </a:rPr>
              <a:t> for server, is that it is not HTTP request (after handshake), but proper message based communication protocol. That </a:t>
            </a:r>
            <a:r>
              <a:rPr lang="en-US" sz="1200" b="1" i="0" kern="1200" dirty="0">
                <a:solidFill>
                  <a:schemeClr val="tx1"/>
                </a:solidFill>
                <a:effectLst/>
                <a:latin typeface="+mn-lt"/>
                <a:ea typeface="+mn-ea"/>
                <a:cs typeface="+mn-cs"/>
              </a:rPr>
              <a:t>allows you to achieve huge performance and architecture advantages</a:t>
            </a:r>
            <a:r>
              <a:rPr lang="en-US" sz="1200" b="0" i="0" kern="1200" dirty="0">
                <a:solidFill>
                  <a:schemeClr val="tx1"/>
                </a:solidFill>
                <a:effectLst/>
                <a:latin typeface="+mn-lt"/>
                <a:ea typeface="+mn-ea"/>
                <a:cs typeface="+mn-cs"/>
              </a:rPr>
              <a:t>. For example in node.js you can share the same memory for different socket connections, so that way they can access shared variables. So you don't need to use database as exchange point in the middle (like with AJAX or Long Polling and for example PHP). You can store data in RAM, or even republish between sockets straight away.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Security considerations</a:t>
            </a:r>
          </a:p>
          <a:p>
            <a:r>
              <a:rPr lang="en-US" sz="1200" b="0" i="0" kern="1200" dirty="0">
                <a:solidFill>
                  <a:schemeClr val="tx1"/>
                </a:solidFill>
                <a:effectLst/>
                <a:latin typeface="+mn-lt"/>
                <a:ea typeface="+mn-ea"/>
                <a:cs typeface="+mn-cs"/>
              </a:rPr>
              <a:t>People often are concerned regarding security of </a:t>
            </a:r>
            <a:r>
              <a:rPr lang="en-US" sz="1200" b="0" i="0" kern="1200" dirty="0" err="1">
                <a:solidFill>
                  <a:schemeClr val="tx1"/>
                </a:solidFill>
                <a:effectLst/>
                <a:latin typeface="+mn-lt"/>
                <a:ea typeface="+mn-ea"/>
                <a:cs typeface="+mn-cs"/>
              </a:rPr>
              <a:t>WebSockets</a:t>
            </a:r>
            <a:r>
              <a:rPr lang="en-US" sz="1200" b="0" i="0" kern="1200" dirty="0">
                <a:solidFill>
                  <a:schemeClr val="tx1"/>
                </a:solidFill>
                <a:effectLst/>
                <a:latin typeface="+mn-lt"/>
                <a:ea typeface="+mn-ea"/>
                <a:cs typeface="+mn-cs"/>
              </a:rPr>
              <a:t>. Reality is that it makes little difference or even puts </a:t>
            </a:r>
            <a:r>
              <a:rPr lang="en-US" sz="1200" b="0" i="0" kern="1200" dirty="0" err="1">
                <a:solidFill>
                  <a:schemeClr val="tx1"/>
                </a:solidFill>
                <a:effectLst/>
                <a:latin typeface="+mn-lt"/>
                <a:ea typeface="+mn-ea"/>
                <a:cs typeface="+mn-cs"/>
              </a:rPr>
              <a:t>WebSockets</a:t>
            </a:r>
            <a:r>
              <a:rPr lang="en-US" sz="1200" b="0" i="0" kern="1200" dirty="0">
                <a:solidFill>
                  <a:schemeClr val="tx1"/>
                </a:solidFill>
                <a:effectLst/>
                <a:latin typeface="+mn-lt"/>
                <a:ea typeface="+mn-ea"/>
                <a:cs typeface="+mn-cs"/>
              </a:rPr>
              <a:t> as better option. First of all with AJAX there is a higher chance of </a:t>
            </a:r>
            <a:r>
              <a:rPr lang="en-US" sz="1200" b="0" i="0" u="none" strike="noStrike" kern="1200" dirty="0">
                <a:solidFill>
                  <a:schemeClr val="tx1"/>
                </a:solidFill>
                <a:effectLst/>
                <a:latin typeface="+mn-lt"/>
                <a:ea typeface="+mn-ea"/>
                <a:cs typeface="+mn-cs"/>
                <a:hlinkClick r:id="rId6"/>
              </a:rPr>
              <a:t>MITM</a:t>
            </a:r>
            <a:r>
              <a:rPr lang="en-US" sz="1200" b="0" i="0" kern="1200" dirty="0">
                <a:solidFill>
                  <a:schemeClr val="tx1"/>
                </a:solidFill>
                <a:effectLst/>
                <a:latin typeface="+mn-lt"/>
                <a:ea typeface="+mn-ea"/>
                <a:cs typeface="+mn-cs"/>
              </a:rPr>
              <a:t> as each request is new TCP connection and traversing through internet infrastructure. With </a:t>
            </a:r>
            <a:r>
              <a:rPr lang="en-US" sz="1200" b="0" i="0" kern="1200" dirty="0" err="1">
                <a:solidFill>
                  <a:schemeClr val="tx1"/>
                </a:solidFill>
                <a:effectLst/>
                <a:latin typeface="+mn-lt"/>
                <a:ea typeface="+mn-ea"/>
                <a:cs typeface="+mn-cs"/>
              </a:rPr>
              <a:t>WebSockets</a:t>
            </a:r>
            <a:r>
              <a:rPr lang="en-US" sz="1200" b="0" i="0" kern="1200" dirty="0">
                <a:solidFill>
                  <a:schemeClr val="tx1"/>
                </a:solidFill>
                <a:effectLst/>
                <a:latin typeface="+mn-lt"/>
                <a:ea typeface="+mn-ea"/>
                <a:cs typeface="+mn-cs"/>
              </a:rPr>
              <a:t>, once it's connected it is far more challenging to intercept in between, with additionally enforced frame masking when data is streamed from client to server as well as additional compression, that requires more effort to probe data. </a:t>
            </a:r>
            <a:r>
              <a:rPr lang="en-US" sz="1200" b="1" i="0" kern="1200" dirty="0">
                <a:solidFill>
                  <a:schemeClr val="tx1"/>
                </a:solidFill>
                <a:effectLst/>
                <a:latin typeface="+mn-lt"/>
                <a:ea typeface="+mn-ea"/>
                <a:cs typeface="+mn-cs"/>
              </a:rPr>
              <a:t>All modern protocols support both: HTTP and HTTPS (encrypted).</a:t>
            </a:r>
            <a:endParaRPr lang="en-US" sz="1200" b="0" i="0" kern="1200" dirty="0">
              <a:solidFill>
                <a:schemeClr val="tx1"/>
              </a:solidFill>
              <a:effectLst/>
              <a:latin typeface="+mn-lt"/>
              <a:ea typeface="+mn-ea"/>
              <a:cs typeface="+mn-cs"/>
            </a:endParaRPr>
          </a:p>
          <a:p>
            <a:endParaRPr lang="sv-SE" dirty="0"/>
          </a:p>
        </p:txBody>
      </p:sp>
      <p:sp>
        <p:nvSpPr>
          <p:cNvPr id="4" name="Slide Number Placeholder 3"/>
          <p:cNvSpPr>
            <a:spLocks noGrp="1"/>
          </p:cNvSpPr>
          <p:nvPr>
            <p:ph type="sldNum" sz="quarter" idx="10"/>
          </p:nvPr>
        </p:nvSpPr>
        <p:spPr/>
        <p:txBody>
          <a:bodyPr/>
          <a:lstStyle/>
          <a:p>
            <a:fld id="{103E443C-7FE8-4F4D-A3C0-6CCCBFAC00EC}" type="slidenum">
              <a:rPr lang="sv-SE" smtClean="0"/>
              <a:t>3</a:t>
            </a:fld>
            <a:endParaRPr lang="sv-SE"/>
          </a:p>
        </p:txBody>
      </p:sp>
    </p:spTree>
    <p:extLst>
      <p:ext uri="{BB962C8B-B14F-4D97-AF65-F5344CB8AC3E}">
        <p14:creationId xmlns:p14="http://schemas.microsoft.com/office/powerpoint/2010/main" val="701241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103E443C-7FE8-4F4D-A3C0-6CCCBFAC00EC}" type="slidenum">
              <a:rPr lang="sv-SE" smtClean="0"/>
              <a:t>7</a:t>
            </a:fld>
            <a:endParaRPr lang="sv-SE"/>
          </a:p>
        </p:txBody>
      </p:sp>
    </p:spTree>
    <p:extLst>
      <p:ext uri="{BB962C8B-B14F-4D97-AF65-F5344CB8AC3E}">
        <p14:creationId xmlns:p14="http://schemas.microsoft.com/office/powerpoint/2010/main" val="123720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http://stackoverflow.com/questions/9982600/limiting-performance-factors-of-websocket-in-asp-net-4-5</a:t>
            </a:r>
          </a:p>
          <a:p>
            <a:endParaRPr lang="sv-SE" dirty="0"/>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Over 100k </a:t>
            </a:r>
            <a:r>
              <a:rPr lang="en-US" sz="1200" b="0" i="0" kern="1200" dirty="0" err="1">
                <a:solidFill>
                  <a:schemeClr val="tx1"/>
                </a:solidFill>
                <a:effectLst/>
                <a:latin typeface="+mn-lt"/>
                <a:ea typeface="+mn-ea"/>
                <a:cs typeface="+mn-cs"/>
              </a:rPr>
              <a:t>WebSocket</a:t>
            </a:r>
            <a:r>
              <a:rPr lang="en-US" sz="1200" b="0" i="0" kern="1200" dirty="0">
                <a:solidFill>
                  <a:schemeClr val="tx1"/>
                </a:solidFill>
                <a:effectLst/>
                <a:latin typeface="+mn-lt"/>
                <a:ea typeface="+mn-ea"/>
                <a:cs typeface="+mn-cs"/>
              </a:rPr>
              <a:t> connections can be made to a single server running ASP.NET 4.5</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WebSocket</a:t>
            </a:r>
            <a:r>
              <a:rPr lang="en-US" sz="1200" b="0" i="0" kern="1200" dirty="0">
                <a:solidFill>
                  <a:schemeClr val="tx1"/>
                </a:solidFill>
                <a:effectLst/>
                <a:latin typeface="+mn-lt"/>
                <a:ea typeface="+mn-ea"/>
                <a:cs typeface="+mn-cs"/>
              </a:rPr>
              <a:t> connections are initiated by a HTTP handshake, hence some of the </a:t>
            </a:r>
            <a:r>
              <a:rPr lang="en-US" sz="1200" b="0" i="0" u="none" strike="noStrike" kern="1200" dirty="0">
                <a:solidFill>
                  <a:schemeClr val="tx1"/>
                </a:solidFill>
                <a:effectLst/>
                <a:latin typeface="+mn-lt"/>
                <a:ea typeface="+mn-ea"/>
                <a:cs typeface="+mn-cs"/>
                <a:hlinkClick r:id="rId3"/>
              </a:rPr>
              <a:t>IIS throttles that apply to HTTP requests</a:t>
            </a:r>
            <a:r>
              <a:rPr lang="en-US" sz="1200" b="0" i="0" kern="1200" dirty="0">
                <a:solidFill>
                  <a:schemeClr val="tx1"/>
                </a:solidFill>
                <a:effectLst/>
                <a:latin typeface="+mn-lt"/>
                <a:ea typeface="+mn-ea"/>
                <a:cs typeface="+mn-cs"/>
              </a:rPr>
              <a:t> will also apply to </a:t>
            </a:r>
            <a:r>
              <a:rPr lang="en-US" sz="1200" b="0" i="0" kern="1200" dirty="0" err="1">
                <a:solidFill>
                  <a:schemeClr val="tx1"/>
                </a:solidFill>
                <a:effectLst/>
                <a:latin typeface="+mn-lt"/>
                <a:ea typeface="+mn-ea"/>
                <a:cs typeface="+mn-cs"/>
              </a:rPr>
              <a:t>WebSockets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appConcurrentRequestLimit</a:t>
            </a:r>
            <a:r>
              <a:rPr lang="en-US" sz="1200" b="0" i="0" kern="1200" dirty="0">
                <a:solidFill>
                  <a:schemeClr val="tx1"/>
                </a:solidFill>
                <a:effectLst/>
                <a:latin typeface="+mn-lt"/>
                <a:ea typeface="+mn-ea"/>
                <a:cs typeface="+mn-cs"/>
              </a:rPr>
              <a:t> in the IIS Configuration can be used to set the maximum concurrent requests per application: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&lt;</a:t>
            </a:r>
            <a:r>
              <a:rPr lang="en-US" sz="1200" b="0" i="0" kern="1200" dirty="0" err="1">
                <a:solidFill>
                  <a:schemeClr val="tx1"/>
                </a:solidFill>
                <a:effectLst/>
                <a:latin typeface="+mn-lt"/>
                <a:ea typeface="+mn-ea"/>
                <a:cs typeface="+mn-cs"/>
              </a:rPr>
              <a:t>serverRuntime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appConcurrentRequestLimit</a:t>
            </a:r>
            <a:r>
              <a:rPr lang="en-US" sz="1200" b="0" i="0" kern="1200" dirty="0">
                <a:solidFill>
                  <a:schemeClr val="tx1"/>
                </a:solidFill>
                <a:effectLst/>
                <a:latin typeface="+mn-lt"/>
                <a:ea typeface="+mn-ea"/>
                <a:cs typeface="+mn-cs"/>
              </a:rPr>
              <a:t>="250000" /&gt;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Maximum concurrent connections to an ASP.net 4 Web Application can be set </a:t>
            </a:r>
            <a:r>
              <a:rPr lang="en-US" sz="1200" b="0" i="0" kern="1200" dirty="0" err="1">
                <a:solidFill>
                  <a:schemeClr val="tx1"/>
                </a:solidFill>
                <a:effectLst/>
                <a:latin typeface="+mn-lt"/>
                <a:ea typeface="+mn-ea"/>
                <a:cs typeface="+mn-cs"/>
              </a:rPr>
              <a:t>with</a:t>
            </a:r>
            <a:r>
              <a:rPr lang="en-US" sz="1200" b="0" i="0" u="none" strike="noStrike" kern="1200" dirty="0" err="1">
                <a:solidFill>
                  <a:schemeClr val="tx1"/>
                </a:solidFill>
                <a:effectLst/>
                <a:latin typeface="+mn-lt"/>
                <a:ea typeface="+mn-ea"/>
                <a:cs typeface="+mn-cs"/>
                <a:hlinkClick r:id="rId4"/>
              </a:rPr>
              <a:t>ApplicationPool's</a:t>
            </a:r>
            <a:r>
              <a:rPr lang="en-US" sz="1200" b="0" i="0" u="none" strike="noStrike" kern="1200" dirty="0">
                <a:solidFill>
                  <a:schemeClr val="tx1"/>
                </a:solidFill>
                <a:effectLst/>
                <a:latin typeface="+mn-lt"/>
                <a:ea typeface="+mn-ea"/>
                <a:cs typeface="+mn-cs"/>
                <a:hlinkClick r:id="rId4"/>
              </a:rPr>
              <a:t> </a:t>
            </a:r>
            <a:r>
              <a:rPr lang="en-US" sz="1200" b="0" i="0" u="none" strike="noStrike" kern="1200" dirty="0" err="1">
                <a:solidFill>
                  <a:schemeClr val="tx1"/>
                </a:solidFill>
                <a:effectLst/>
                <a:latin typeface="+mn-lt"/>
                <a:ea typeface="+mn-ea"/>
                <a:cs typeface="+mn-cs"/>
                <a:hlinkClick r:id="rId4"/>
              </a:rPr>
              <a:t>maxConcurrentRequestsPerCPU</a:t>
            </a:r>
            <a:r>
              <a:rPr lang="en-US" sz="1200" b="0" i="0" kern="1200" dirty="0">
                <a:solidFill>
                  <a:schemeClr val="tx1"/>
                </a:solidFill>
                <a:effectLst/>
                <a:latin typeface="+mn-lt"/>
                <a:ea typeface="+mn-ea"/>
                <a:cs typeface="+mn-cs"/>
              </a:rPr>
              <a:t> property: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&lt;</a:t>
            </a:r>
            <a:r>
              <a:rPr lang="en-US" sz="1200" b="0" i="0" kern="1200" dirty="0" err="1">
                <a:solidFill>
                  <a:schemeClr val="tx1"/>
                </a:solidFill>
                <a:effectLst/>
                <a:latin typeface="+mn-lt"/>
                <a:ea typeface="+mn-ea"/>
                <a:cs typeface="+mn-cs"/>
              </a:rPr>
              <a:t>system.web</a:t>
            </a:r>
            <a:r>
              <a:rPr lang="en-US" sz="1200" b="0" i="0" kern="1200" dirty="0">
                <a:solidFill>
                  <a:schemeClr val="tx1"/>
                </a:solidFill>
                <a:effectLst/>
                <a:latin typeface="+mn-lt"/>
                <a:ea typeface="+mn-ea"/>
                <a:cs typeface="+mn-cs"/>
              </a:rPr>
              <a:t>&gt; &lt;</a:t>
            </a:r>
            <a:r>
              <a:rPr lang="en-US" sz="1200" b="0" i="0" kern="1200" dirty="0" err="1">
                <a:solidFill>
                  <a:schemeClr val="tx1"/>
                </a:solidFill>
                <a:effectLst/>
                <a:latin typeface="+mn-lt"/>
                <a:ea typeface="+mn-ea"/>
                <a:cs typeface="+mn-cs"/>
              </a:rPr>
              <a:t>applicationPool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maxConcurrentRequestsPerCPU</a:t>
            </a:r>
            <a:r>
              <a:rPr lang="en-US" sz="1200" b="0" i="0" kern="1200" dirty="0">
                <a:solidFill>
                  <a:schemeClr val="tx1"/>
                </a:solidFill>
                <a:effectLst/>
                <a:latin typeface="+mn-lt"/>
                <a:ea typeface="+mn-ea"/>
                <a:cs typeface="+mn-cs"/>
              </a:rPr>
              <a:t>="20000" /&gt; &lt;/</a:t>
            </a:r>
            <a:r>
              <a:rPr lang="en-US" sz="1200" b="0" i="0" kern="1200" dirty="0" err="1">
                <a:solidFill>
                  <a:schemeClr val="tx1"/>
                </a:solidFill>
                <a:effectLst/>
                <a:latin typeface="+mn-lt"/>
                <a:ea typeface="+mn-ea"/>
                <a:cs typeface="+mn-cs"/>
              </a:rPr>
              <a:t>system.web</a:t>
            </a:r>
            <a:r>
              <a:rPr lang="en-US" sz="1200" b="0" i="0" kern="1200" dirty="0">
                <a:solidFill>
                  <a:schemeClr val="tx1"/>
                </a:solidFill>
                <a:effectLst/>
                <a:latin typeface="+mn-lt"/>
                <a:ea typeface="+mn-ea"/>
                <a:cs typeface="+mn-cs"/>
              </a:rPr>
              <a:t>&gt;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When the total amount of connections exceed the </a:t>
            </a:r>
            <a:r>
              <a:rPr lang="en-US" sz="1200" b="0" i="0" kern="1200" dirty="0" err="1">
                <a:solidFill>
                  <a:schemeClr val="tx1"/>
                </a:solidFill>
                <a:effectLst/>
                <a:latin typeface="+mn-lt"/>
                <a:ea typeface="+mn-ea"/>
                <a:cs typeface="+mn-cs"/>
              </a:rPr>
              <a:t>maxConcurrentRequestsPerCPU</a:t>
            </a:r>
            <a:r>
              <a:rPr lang="en-US" sz="1200" b="0" i="0" kern="1200" dirty="0">
                <a:solidFill>
                  <a:schemeClr val="tx1"/>
                </a:solidFill>
                <a:effectLst/>
                <a:latin typeface="+mn-lt"/>
                <a:ea typeface="+mn-ea"/>
                <a:cs typeface="+mn-cs"/>
              </a:rPr>
              <a:t> setting, ASP.NET will start throttling requests using a queue. To control the size of the queue, you can tweak the </a:t>
            </a:r>
            <a:r>
              <a:rPr lang="en-US" sz="1200" b="0" i="0" u="none" strike="noStrike" kern="1200" dirty="0" err="1">
                <a:solidFill>
                  <a:schemeClr val="tx1"/>
                </a:solidFill>
                <a:effectLst/>
                <a:latin typeface="+mn-lt"/>
                <a:ea typeface="+mn-ea"/>
                <a:cs typeface="+mn-cs"/>
                <a:hlinkClick r:id="rId5"/>
              </a:rPr>
              <a:t>machine.config</a:t>
            </a:r>
            <a:r>
              <a:rPr lang="en-US" sz="1200" b="0" i="0" u="none" strike="noStrike" kern="1200" dirty="0">
                <a:solidFill>
                  <a:schemeClr val="tx1"/>
                </a:solidFill>
                <a:effectLst/>
                <a:latin typeface="+mn-lt"/>
                <a:ea typeface="+mn-ea"/>
                <a:cs typeface="+mn-cs"/>
                <a:hlinkClick r:id="rId5"/>
              </a:rPr>
              <a:t> </a:t>
            </a:r>
            <a:r>
              <a:rPr lang="en-US" sz="1200" b="0" i="0" u="none" strike="noStrike" kern="1200" dirty="0" err="1">
                <a:solidFill>
                  <a:schemeClr val="tx1"/>
                </a:solidFill>
                <a:effectLst/>
                <a:latin typeface="+mn-lt"/>
                <a:ea typeface="+mn-ea"/>
                <a:cs typeface="+mn-cs"/>
                <a:hlinkClick r:id="rId5"/>
              </a:rPr>
              <a:t>requestQueueLimit</a:t>
            </a:r>
            <a:r>
              <a:rPr lang="en-US" sz="1200" b="0" i="0" kern="1200" dirty="0">
                <a:solidFill>
                  <a:schemeClr val="tx1"/>
                </a:solidFill>
                <a:effectLst/>
                <a:latin typeface="+mn-lt"/>
                <a:ea typeface="+mn-ea"/>
                <a:cs typeface="+mn-cs"/>
              </a:rPr>
              <a:t>:&lt;</a:t>
            </a:r>
            <a:r>
              <a:rPr lang="en-US" sz="1200" b="0" i="0" kern="1200" dirty="0" err="1">
                <a:solidFill>
                  <a:schemeClr val="tx1"/>
                </a:solidFill>
                <a:effectLst/>
                <a:latin typeface="+mn-lt"/>
                <a:ea typeface="+mn-ea"/>
                <a:cs typeface="+mn-cs"/>
              </a:rPr>
              <a:t>processModel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autoConfig</a:t>
            </a:r>
            <a:r>
              <a:rPr lang="en-US" sz="1200" b="0" i="0" kern="1200" dirty="0">
                <a:solidFill>
                  <a:schemeClr val="tx1"/>
                </a:solidFill>
                <a:effectLst/>
                <a:latin typeface="+mn-lt"/>
                <a:ea typeface="+mn-ea"/>
                <a:cs typeface="+mn-cs"/>
              </a:rPr>
              <a:t>="false" </a:t>
            </a:r>
            <a:r>
              <a:rPr lang="en-US" sz="1200" b="0" i="0" kern="1200" dirty="0" err="1">
                <a:solidFill>
                  <a:schemeClr val="tx1"/>
                </a:solidFill>
                <a:effectLst/>
                <a:latin typeface="+mn-lt"/>
                <a:ea typeface="+mn-ea"/>
                <a:cs typeface="+mn-cs"/>
              </a:rPr>
              <a:t>requestQueueLimit</a:t>
            </a:r>
            <a:r>
              <a:rPr lang="en-US" sz="1200" b="0" i="0" kern="1200" dirty="0">
                <a:solidFill>
                  <a:schemeClr val="tx1"/>
                </a:solidFill>
                <a:effectLst/>
                <a:latin typeface="+mn-lt"/>
                <a:ea typeface="+mn-ea"/>
                <a:cs typeface="+mn-cs"/>
              </a:rPr>
              <a:t>="250000" /&gt;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following performance counters should be considered while conducting concurrency testing and adjusting the optimum settings detailed above:</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NET CLR Memory #bytes in all Heaps</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ASP.NET\Requests Current - Queued - Rejected</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Processor Information\Processor Time</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TCP/IP Connections Established</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Web Service\Current Connections - Maximum Connections</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.NET CLR </a:t>
            </a:r>
            <a:r>
              <a:rPr lang="en-US" sz="1200" b="0" i="0" kern="1200" dirty="0" err="1">
                <a:solidFill>
                  <a:schemeClr val="tx1"/>
                </a:solidFill>
                <a:effectLst/>
                <a:latin typeface="+mn-lt"/>
                <a:ea typeface="+mn-ea"/>
                <a:cs typeface="+mn-cs"/>
              </a:rPr>
              <a:t>LocksAndThreads</a:t>
            </a:r>
            <a:r>
              <a:rPr lang="en-US" sz="1200" b="0" i="0" kern="1200" dirty="0">
                <a:solidFill>
                  <a:schemeClr val="tx1"/>
                </a:solidFill>
                <a:effectLst/>
                <a:latin typeface="+mn-lt"/>
                <a:ea typeface="+mn-ea"/>
                <a:cs typeface="+mn-cs"/>
              </a:rPr>
              <a:t>\ # of current logical Threads - # of current physical Threads</a:t>
            </a:r>
          </a:p>
          <a:p>
            <a:endParaRPr lang="sv-SE" dirty="0"/>
          </a:p>
        </p:txBody>
      </p:sp>
      <p:sp>
        <p:nvSpPr>
          <p:cNvPr id="4" name="Slide Number Placeholder 3"/>
          <p:cNvSpPr>
            <a:spLocks noGrp="1"/>
          </p:cNvSpPr>
          <p:nvPr>
            <p:ph type="sldNum" sz="quarter" idx="10"/>
          </p:nvPr>
        </p:nvSpPr>
        <p:spPr/>
        <p:txBody>
          <a:bodyPr/>
          <a:lstStyle/>
          <a:p>
            <a:fld id="{103E443C-7FE8-4F4D-A3C0-6CCCBFAC00EC}" type="slidenum">
              <a:rPr lang="sv-SE" smtClean="0"/>
              <a:t>9</a:t>
            </a:fld>
            <a:endParaRPr lang="sv-SE"/>
          </a:p>
        </p:txBody>
      </p:sp>
    </p:spTree>
    <p:extLst>
      <p:ext uri="{BB962C8B-B14F-4D97-AF65-F5344CB8AC3E}">
        <p14:creationId xmlns:p14="http://schemas.microsoft.com/office/powerpoint/2010/main" val="392426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8319E489-D1CD-42E7-B494-E718AF642172}" type="datetimeFigureOut">
              <a:rPr lang="sv-SE" smtClean="0"/>
              <a:pPr/>
              <a:t>2016-11-16</a:t>
            </a:fld>
            <a:endParaRPr lang="sv-SE"/>
          </a:p>
        </p:txBody>
      </p:sp>
      <p:sp>
        <p:nvSpPr>
          <p:cNvPr id="5" name="Footer Placeholder 4"/>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sv-SE"/>
          </a:p>
        </p:txBody>
      </p:sp>
      <p:sp>
        <p:nvSpPr>
          <p:cNvPr id="6" name="Slide Number Placeholder 5"/>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5C4F1EEA-CF0F-4865-BBEE-B964B28D23C2}" type="slidenum">
              <a:rPr lang="sv-SE" smtClean="0"/>
              <a:pPr/>
              <a:t>‹#›</a:t>
            </a:fld>
            <a:endParaRPr lang="sv-SE"/>
          </a:p>
        </p:txBody>
      </p:sp>
    </p:spTree>
    <p:extLst>
      <p:ext uri="{BB962C8B-B14F-4D97-AF65-F5344CB8AC3E}">
        <p14:creationId xmlns:p14="http://schemas.microsoft.com/office/powerpoint/2010/main" val="366373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8319E489-D1CD-42E7-B494-E718AF642172}" type="datetimeFigureOut">
              <a:rPr lang="sv-SE" smtClean="0"/>
              <a:t>2016-11-16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C4F1EEA-CF0F-4865-BBEE-B964B28D23C2}" type="slidenum">
              <a:rPr lang="sv-SE" smtClean="0"/>
              <a:t>‹#›</a:t>
            </a:fld>
            <a:endParaRPr lang="sv-SE"/>
          </a:p>
        </p:txBody>
      </p:sp>
    </p:spTree>
    <p:extLst>
      <p:ext uri="{BB962C8B-B14F-4D97-AF65-F5344CB8AC3E}">
        <p14:creationId xmlns:p14="http://schemas.microsoft.com/office/powerpoint/2010/main" val="56108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8319E489-D1CD-42E7-B494-E718AF642172}" type="datetimeFigureOut">
              <a:rPr lang="sv-SE" smtClean="0"/>
              <a:t>2016-11-16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C4F1EEA-CF0F-4865-BBEE-B964B28D23C2}" type="slidenum">
              <a:rPr lang="sv-SE" smtClean="0"/>
              <a:t>‹#›</a:t>
            </a:fld>
            <a:endParaRPr lang="sv-SE"/>
          </a:p>
        </p:txBody>
      </p:sp>
    </p:spTree>
    <p:extLst>
      <p:ext uri="{BB962C8B-B14F-4D97-AF65-F5344CB8AC3E}">
        <p14:creationId xmlns:p14="http://schemas.microsoft.com/office/powerpoint/2010/main" val="2903677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10"/>
          </p:nvPr>
        </p:nvSpPr>
        <p:spPr/>
        <p:txBody>
          <a:bodyPr/>
          <a:lstStyle/>
          <a:p>
            <a:fld id="{8319E489-D1CD-42E7-B494-E718AF642172}" type="datetimeFigureOut">
              <a:rPr lang="sv-SE" smtClean="0"/>
              <a:t>2016-11-16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C4F1EEA-CF0F-4865-BBEE-B964B28D23C2}" type="slidenum">
              <a:rPr lang="sv-SE" smtClean="0"/>
              <a:t>‹#›</a:t>
            </a:fld>
            <a:endParaRPr lang="sv-SE"/>
          </a:p>
        </p:txBody>
      </p:sp>
    </p:spTree>
    <p:extLst>
      <p:ext uri="{BB962C8B-B14F-4D97-AF65-F5344CB8AC3E}">
        <p14:creationId xmlns:p14="http://schemas.microsoft.com/office/powerpoint/2010/main" val="345240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19E489-D1CD-42E7-B494-E718AF642172}" type="datetimeFigureOut">
              <a:rPr lang="sv-SE" smtClean="0"/>
              <a:t>2016-11-16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C4F1EEA-CF0F-4865-BBEE-B964B28D23C2}" type="slidenum">
              <a:rPr lang="sv-SE" smtClean="0"/>
              <a:t>‹#›</a:t>
            </a:fld>
            <a:endParaRPr lang="sv-SE"/>
          </a:p>
        </p:txBody>
      </p:sp>
    </p:spTree>
    <p:extLst>
      <p:ext uri="{BB962C8B-B14F-4D97-AF65-F5344CB8AC3E}">
        <p14:creationId xmlns:p14="http://schemas.microsoft.com/office/powerpoint/2010/main" val="700612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8319E489-D1CD-42E7-B494-E718AF642172}" type="datetimeFigureOut">
              <a:rPr lang="sv-SE" smtClean="0"/>
              <a:t>2016-11-16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C4F1EEA-CF0F-4865-BBEE-B964B28D23C2}" type="slidenum">
              <a:rPr lang="sv-SE" smtClean="0"/>
              <a:t>‹#›</a:t>
            </a:fld>
            <a:endParaRPr lang="sv-SE"/>
          </a:p>
        </p:txBody>
      </p:sp>
    </p:spTree>
    <p:extLst>
      <p:ext uri="{BB962C8B-B14F-4D97-AF65-F5344CB8AC3E}">
        <p14:creationId xmlns:p14="http://schemas.microsoft.com/office/powerpoint/2010/main" val="1840640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fld id="{8319E489-D1CD-42E7-B494-E718AF642172}" type="datetimeFigureOut">
              <a:rPr lang="sv-SE" smtClean="0"/>
              <a:t>2016-11-16</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5C4F1EEA-CF0F-4865-BBEE-B964B28D23C2}" type="slidenum">
              <a:rPr lang="sv-SE" smtClean="0"/>
              <a:t>‹#›</a:t>
            </a:fld>
            <a:endParaRPr lang="sv-SE"/>
          </a:p>
        </p:txBody>
      </p:sp>
    </p:spTree>
    <p:extLst>
      <p:ext uri="{BB962C8B-B14F-4D97-AF65-F5344CB8AC3E}">
        <p14:creationId xmlns:p14="http://schemas.microsoft.com/office/powerpoint/2010/main" val="3764476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fld id="{8319E489-D1CD-42E7-B494-E718AF642172}" type="datetimeFigureOut">
              <a:rPr lang="sv-SE" smtClean="0"/>
              <a:t>2016-11-16</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C4F1EEA-CF0F-4865-BBEE-B964B28D23C2}" type="slidenum">
              <a:rPr lang="sv-SE" smtClean="0"/>
              <a:t>‹#›</a:t>
            </a:fld>
            <a:endParaRPr lang="sv-SE"/>
          </a:p>
        </p:txBody>
      </p:sp>
    </p:spTree>
    <p:extLst>
      <p:ext uri="{BB962C8B-B14F-4D97-AF65-F5344CB8AC3E}">
        <p14:creationId xmlns:p14="http://schemas.microsoft.com/office/powerpoint/2010/main" val="237262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9E489-D1CD-42E7-B494-E718AF642172}" type="datetimeFigureOut">
              <a:rPr lang="sv-SE" smtClean="0"/>
              <a:t>2016-11-16</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C4F1EEA-CF0F-4865-BBEE-B964B28D23C2}" type="slidenum">
              <a:rPr lang="sv-SE" smtClean="0"/>
              <a:t>‹#›</a:t>
            </a:fld>
            <a:endParaRPr lang="sv-SE"/>
          </a:p>
        </p:txBody>
      </p:sp>
    </p:spTree>
    <p:extLst>
      <p:ext uri="{BB962C8B-B14F-4D97-AF65-F5344CB8AC3E}">
        <p14:creationId xmlns:p14="http://schemas.microsoft.com/office/powerpoint/2010/main" val="3920450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19E489-D1CD-42E7-B494-E718AF642172}" type="datetimeFigureOut">
              <a:rPr lang="sv-SE" smtClean="0"/>
              <a:t>2016-11-16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C4F1EEA-CF0F-4865-BBEE-B964B28D23C2}" type="slidenum">
              <a:rPr lang="sv-SE" smtClean="0"/>
              <a:t>‹#›</a:t>
            </a:fld>
            <a:endParaRPr lang="sv-SE"/>
          </a:p>
        </p:txBody>
      </p:sp>
    </p:spTree>
    <p:extLst>
      <p:ext uri="{BB962C8B-B14F-4D97-AF65-F5344CB8AC3E}">
        <p14:creationId xmlns:p14="http://schemas.microsoft.com/office/powerpoint/2010/main" val="18302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19E489-D1CD-42E7-B494-E718AF642172}" type="datetimeFigureOut">
              <a:rPr lang="sv-SE" smtClean="0"/>
              <a:t>2016-11-16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C4F1EEA-CF0F-4865-BBEE-B964B28D23C2}" type="slidenum">
              <a:rPr lang="sv-SE" smtClean="0"/>
              <a:t>‹#›</a:t>
            </a:fld>
            <a:endParaRPr lang="sv-SE"/>
          </a:p>
        </p:txBody>
      </p:sp>
    </p:spTree>
    <p:extLst>
      <p:ext uri="{BB962C8B-B14F-4D97-AF65-F5344CB8AC3E}">
        <p14:creationId xmlns:p14="http://schemas.microsoft.com/office/powerpoint/2010/main" val="3790412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9E489-D1CD-42E7-B494-E718AF642172}" type="datetimeFigureOut">
              <a:rPr lang="sv-SE" smtClean="0"/>
              <a:t>2016-11-16</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F1EEA-CF0F-4865-BBEE-B964B28D23C2}" type="slidenum">
              <a:rPr lang="sv-SE" smtClean="0"/>
              <a:t>‹#›</a:t>
            </a:fld>
            <a:endParaRPr lang="sv-SE"/>
          </a:p>
        </p:txBody>
      </p:sp>
      <p:pic>
        <p:nvPicPr>
          <p:cNvPr id="7" name="Picture 2" descr="Softhouse"/>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448748" y="6356350"/>
            <a:ext cx="1550554" cy="50165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225083" y="6619630"/>
            <a:ext cx="1005996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993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5">
              <a:lumMod val="75000"/>
            </a:schemeClr>
          </a:solidFill>
          <a:latin typeface="Segoe UI Semilight" panose="020B0402040204020203" pitchFamily="34" charset="0"/>
          <a:ea typeface="+mj-ea"/>
          <a:cs typeface="Segoe UI Semilight" panose="020B04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spnet/Home/wiki/Roadma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aniuse.com/#search=websocke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spnet/Home/wiki/Roadma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sv-SE" sz="11500" dirty="0" err="1"/>
              <a:t>WebSockets</a:t>
            </a:r>
            <a:endParaRPr lang="sv-SE" sz="11500" dirty="0"/>
          </a:p>
        </p:txBody>
      </p:sp>
      <p:sp>
        <p:nvSpPr>
          <p:cNvPr id="3" name="Subtitle 2"/>
          <p:cNvSpPr>
            <a:spLocks noGrp="1"/>
          </p:cNvSpPr>
          <p:nvPr>
            <p:ph type="subTitle" idx="1"/>
          </p:nvPr>
        </p:nvSpPr>
        <p:spPr>
          <a:xfrm>
            <a:off x="1524000" y="3741738"/>
            <a:ext cx="9144000" cy="1122362"/>
          </a:xfrm>
        </p:spPr>
        <p:txBody>
          <a:bodyPr>
            <a:normAutofit/>
          </a:bodyPr>
          <a:lstStyle/>
          <a:p>
            <a:r>
              <a:rPr lang="sv-SE" sz="3200" dirty="0" err="1"/>
              <a:t>Two-way</a:t>
            </a:r>
            <a:r>
              <a:rPr lang="sv-SE" sz="3200" dirty="0"/>
              <a:t> </a:t>
            </a:r>
            <a:r>
              <a:rPr lang="sv-SE" sz="3200" dirty="0" err="1"/>
              <a:t>communication</a:t>
            </a:r>
            <a:r>
              <a:rPr lang="sv-SE" sz="3200" dirty="0"/>
              <a:t> for web</a:t>
            </a:r>
          </a:p>
        </p:txBody>
      </p:sp>
      <p:sp>
        <p:nvSpPr>
          <p:cNvPr id="5" name="Title 1"/>
          <p:cNvSpPr txBox="1">
            <a:spLocks/>
          </p:cNvSpPr>
          <p:nvPr/>
        </p:nvSpPr>
        <p:spPr>
          <a:xfrm>
            <a:off x="3310759" y="5257800"/>
            <a:ext cx="5570482" cy="714813"/>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lumMod val="75000"/>
                  </a:schemeClr>
                </a:solidFill>
                <a:latin typeface="Segoe UI Semilight" panose="020B0402040204020203" pitchFamily="34" charset="0"/>
                <a:ea typeface="+mj-ea"/>
                <a:cs typeface="Segoe UI Semilight" panose="020B0402040204020203" pitchFamily="34" charset="0"/>
              </a:defRPr>
            </a:lvl1pPr>
          </a:lstStyle>
          <a:p>
            <a:r>
              <a:rPr lang="sv-SE" sz="3600" dirty="0"/>
              <a:t>Jakob Lithner, Softhouse</a:t>
            </a:r>
          </a:p>
        </p:txBody>
      </p:sp>
    </p:spTree>
    <p:extLst>
      <p:ext uri="{BB962C8B-B14F-4D97-AF65-F5344CB8AC3E}">
        <p14:creationId xmlns:p14="http://schemas.microsoft.com/office/powerpoint/2010/main" val="875535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SignalR</a:t>
            </a:r>
            <a:r>
              <a:rPr lang="sv-SE" dirty="0"/>
              <a:t> version </a:t>
            </a:r>
            <a:r>
              <a:rPr lang="sv-SE" dirty="0" err="1"/>
              <a:t>history</a:t>
            </a:r>
            <a:endParaRPr lang="sv-SE" dirty="0"/>
          </a:p>
        </p:txBody>
      </p:sp>
      <p:sp>
        <p:nvSpPr>
          <p:cNvPr id="3" name="Content Placeholder 2"/>
          <p:cNvSpPr>
            <a:spLocks noGrp="1"/>
          </p:cNvSpPr>
          <p:nvPr>
            <p:ph idx="1"/>
          </p:nvPr>
        </p:nvSpPr>
        <p:spPr/>
        <p:txBody>
          <a:bodyPr>
            <a:normAutofit fontScale="92500" lnSpcReduction="20000"/>
          </a:bodyPr>
          <a:lstStyle/>
          <a:p>
            <a:endParaRPr lang="en-US" dirty="0"/>
          </a:p>
          <a:p>
            <a:pPr marL="0" indent="0">
              <a:buNone/>
            </a:pPr>
            <a:r>
              <a:rPr lang="en-US" dirty="0"/>
              <a:t>1.0	Released 2013 February</a:t>
            </a:r>
          </a:p>
          <a:p>
            <a:pPr marL="0" indent="0">
              <a:buNone/>
            </a:pPr>
            <a:r>
              <a:rPr lang="en-US" dirty="0"/>
              <a:t>2.0 	Released 2013 August</a:t>
            </a:r>
          </a:p>
          <a:p>
            <a:pPr marL="457200" lvl="1" indent="0">
              <a:buNone/>
            </a:pPr>
            <a:r>
              <a:rPr lang="en-US" dirty="0"/>
              <a:t>	Introduced Client object</a:t>
            </a:r>
          </a:p>
          <a:p>
            <a:pPr marL="457200" lvl="1" indent="0">
              <a:buNone/>
            </a:pPr>
            <a:r>
              <a:rPr lang="en-US" dirty="0"/>
              <a:t>	Sending a single message to multiple clients and groups</a:t>
            </a:r>
          </a:p>
          <a:p>
            <a:pPr marL="457200" lvl="1" indent="0">
              <a:buNone/>
            </a:pPr>
            <a:r>
              <a:rPr lang="en-US" dirty="0"/>
              <a:t>	Ability to send to User</a:t>
            </a:r>
          </a:p>
          <a:p>
            <a:pPr marL="0" indent="0">
              <a:buNone/>
            </a:pPr>
            <a:r>
              <a:rPr lang="en-US" dirty="0"/>
              <a:t>2.1 	Released 2014 May</a:t>
            </a:r>
          </a:p>
          <a:p>
            <a:pPr marL="457200" lvl="1" indent="0">
              <a:buNone/>
            </a:pPr>
            <a:r>
              <a:rPr lang="en-US" dirty="0"/>
              <a:t>	Progress</a:t>
            </a:r>
          </a:p>
          <a:p>
            <a:pPr marL="0" indent="0">
              <a:buNone/>
            </a:pPr>
            <a:r>
              <a:rPr lang="en-US" dirty="0"/>
              <a:t>2.2.1	Released 2016 July</a:t>
            </a:r>
          </a:p>
          <a:p>
            <a:pPr marL="0" indent="0">
              <a:buNone/>
            </a:pPr>
            <a:r>
              <a:rPr lang="en-US" dirty="0"/>
              <a:t>3.0	Upcoming version also targeting </a:t>
            </a:r>
            <a:r>
              <a:rPr lang="en-US" dirty="0" err="1"/>
              <a:t>.Net</a:t>
            </a:r>
            <a:r>
              <a:rPr lang="en-US" dirty="0"/>
              <a:t> Core</a:t>
            </a:r>
          </a:p>
          <a:p>
            <a:pPr marL="892175" indent="0">
              <a:buNone/>
            </a:pPr>
            <a:r>
              <a:rPr lang="sv-SE" dirty="0">
                <a:hlinkClick r:id="rId2"/>
              </a:rPr>
              <a:t>https://github.com/aspnet/Home/wiki/Roadmap</a:t>
            </a:r>
            <a:endParaRPr lang="sv-SE" dirty="0"/>
          </a:p>
          <a:p>
            <a:endParaRPr lang="sv-SE" dirty="0"/>
          </a:p>
        </p:txBody>
      </p:sp>
    </p:spTree>
    <p:extLst>
      <p:ext uri="{BB962C8B-B14F-4D97-AF65-F5344CB8AC3E}">
        <p14:creationId xmlns:p14="http://schemas.microsoft.com/office/powerpoint/2010/main" val="34785497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Multiple</a:t>
            </a:r>
            <a:r>
              <a:rPr lang="sv-SE" dirty="0"/>
              <a:t> servers?</a:t>
            </a:r>
          </a:p>
        </p:txBody>
      </p:sp>
      <p:sp>
        <p:nvSpPr>
          <p:cNvPr id="3" name="Content Placeholder 2"/>
          <p:cNvSpPr>
            <a:spLocks noGrp="1"/>
          </p:cNvSpPr>
          <p:nvPr>
            <p:ph idx="1"/>
          </p:nvPr>
        </p:nvSpPr>
        <p:spPr>
          <a:xfrm>
            <a:off x="838200" y="1606795"/>
            <a:ext cx="6516077" cy="4351338"/>
          </a:xfrm>
        </p:spPr>
        <p:txBody>
          <a:bodyPr/>
          <a:lstStyle/>
          <a:p>
            <a:pPr marL="0" indent="0">
              <a:buNone/>
            </a:pPr>
            <a:r>
              <a:rPr lang="sv-SE" dirty="0" err="1"/>
              <a:t>With</a:t>
            </a:r>
            <a:r>
              <a:rPr lang="sv-SE" dirty="0"/>
              <a:t> </a:t>
            </a:r>
            <a:r>
              <a:rPr lang="sv-SE" dirty="0" err="1"/>
              <a:t>multiple</a:t>
            </a:r>
            <a:r>
              <a:rPr lang="sv-SE" dirty="0"/>
              <a:t> </a:t>
            </a:r>
            <a:r>
              <a:rPr lang="sv-SE" dirty="0" err="1"/>
              <a:t>webservers</a:t>
            </a:r>
            <a:r>
              <a:rPr lang="sv-SE" dirty="0"/>
              <a:t> </a:t>
            </a:r>
            <a:r>
              <a:rPr lang="sv-SE" dirty="0" err="1"/>
              <a:t>behind</a:t>
            </a:r>
            <a:r>
              <a:rPr lang="sv-SE" dirty="0"/>
              <a:t> a </a:t>
            </a:r>
            <a:r>
              <a:rPr lang="sv-SE" dirty="0" err="1"/>
              <a:t>loadbalancer</a:t>
            </a:r>
            <a:r>
              <a:rPr lang="sv-SE" dirty="0"/>
              <a:t> the </a:t>
            </a:r>
            <a:r>
              <a:rPr lang="sv-SE" dirty="0" err="1"/>
              <a:t>typical</a:t>
            </a:r>
            <a:r>
              <a:rPr lang="sv-SE" dirty="0"/>
              <a:t> scenario </a:t>
            </a:r>
            <a:r>
              <a:rPr lang="sv-SE" dirty="0" err="1"/>
              <a:t>will</a:t>
            </a:r>
            <a:r>
              <a:rPr lang="sv-SE" dirty="0"/>
              <a:t> not </a:t>
            </a:r>
            <a:r>
              <a:rPr lang="sv-SE" dirty="0" err="1"/>
              <a:t>work</a:t>
            </a:r>
            <a:r>
              <a:rPr lang="sv-SE" dirty="0"/>
              <a:t>: </a:t>
            </a:r>
            <a:r>
              <a:rPr lang="sv-SE" dirty="0" err="1"/>
              <a:t>One</a:t>
            </a:r>
            <a:r>
              <a:rPr lang="sv-SE" dirty="0"/>
              <a:t> server </a:t>
            </a:r>
            <a:r>
              <a:rPr lang="sv-SE" dirty="0" err="1"/>
              <a:t>can</a:t>
            </a:r>
            <a:r>
              <a:rPr lang="sv-SE" dirty="0"/>
              <a:t> not </a:t>
            </a:r>
            <a:r>
              <a:rPr lang="sv-SE" dirty="0" err="1"/>
              <a:t>keep</a:t>
            </a:r>
            <a:r>
              <a:rPr lang="sv-SE" dirty="0"/>
              <a:t> the </a:t>
            </a:r>
            <a:r>
              <a:rPr lang="sv-SE" dirty="0" err="1"/>
              <a:t>connection</a:t>
            </a:r>
            <a:r>
              <a:rPr lang="sv-SE" dirty="0"/>
              <a:t> to the </a:t>
            </a:r>
            <a:r>
              <a:rPr lang="sv-SE" dirty="0" err="1"/>
              <a:t>client</a:t>
            </a:r>
            <a:r>
              <a:rPr lang="sv-SE" dirty="0"/>
              <a:t>!</a:t>
            </a:r>
          </a:p>
          <a:p>
            <a:pPr marL="0" indent="0">
              <a:buNone/>
            </a:pPr>
            <a:endParaRPr lang="sv-SE" dirty="0"/>
          </a:p>
          <a:p>
            <a:pPr marL="0" indent="0">
              <a:buNone/>
            </a:pPr>
            <a:r>
              <a:rPr lang="sv-SE" dirty="0" err="1"/>
              <a:t>Sticky</a:t>
            </a:r>
            <a:r>
              <a:rPr lang="sv-SE" dirty="0"/>
              <a:t> session </a:t>
            </a:r>
            <a:r>
              <a:rPr lang="sv-SE" dirty="0" err="1"/>
              <a:t>will</a:t>
            </a:r>
            <a:r>
              <a:rPr lang="sv-SE" dirty="0"/>
              <a:t> </a:t>
            </a:r>
            <a:r>
              <a:rPr lang="sv-SE" dirty="0" err="1"/>
              <a:t>work</a:t>
            </a:r>
            <a:r>
              <a:rPr lang="sv-SE" dirty="0"/>
              <a:t> in </a:t>
            </a:r>
            <a:r>
              <a:rPr lang="sv-SE" dirty="0" err="1"/>
              <a:t>some</a:t>
            </a:r>
            <a:r>
              <a:rPr lang="sv-SE" dirty="0"/>
              <a:t> scenarios</a:t>
            </a:r>
          </a:p>
        </p:txBody>
      </p:sp>
      <p:pic>
        <p:nvPicPr>
          <p:cNvPr id="1028" name="Picture 4" descr="http://media-www-asp.azureedge.net/media/4267102/scaleout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6987" y="1690688"/>
            <a:ext cx="348615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93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Backplane</a:t>
            </a:r>
          </a:p>
        </p:txBody>
      </p:sp>
      <p:sp>
        <p:nvSpPr>
          <p:cNvPr id="3" name="Content Placeholder 2"/>
          <p:cNvSpPr>
            <a:spLocks noGrp="1"/>
          </p:cNvSpPr>
          <p:nvPr>
            <p:ph idx="1"/>
          </p:nvPr>
        </p:nvSpPr>
        <p:spPr>
          <a:xfrm>
            <a:off x="838200" y="1606795"/>
            <a:ext cx="6516077" cy="4351338"/>
          </a:xfrm>
        </p:spPr>
        <p:txBody>
          <a:bodyPr/>
          <a:lstStyle/>
          <a:p>
            <a:pPr marL="0" indent="0">
              <a:buNone/>
            </a:pPr>
            <a:r>
              <a:rPr lang="sv-SE" dirty="0"/>
              <a:t>For </a:t>
            </a:r>
            <a:r>
              <a:rPr lang="sv-SE" dirty="0" err="1"/>
              <a:t>Scale</a:t>
            </a:r>
            <a:r>
              <a:rPr lang="sv-SE" dirty="0"/>
              <a:t> </a:t>
            </a:r>
            <a:r>
              <a:rPr lang="sv-SE" dirty="0" err="1"/>
              <a:t>Out</a:t>
            </a:r>
            <a:r>
              <a:rPr lang="sv-SE" dirty="0"/>
              <a:t> scenarios </a:t>
            </a:r>
            <a:r>
              <a:rPr lang="sv-SE" dirty="0" err="1"/>
              <a:t>SignalR</a:t>
            </a:r>
            <a:r>
              <a:rPr lang="sv-SE" dirty="0"/>
              <a:t> </a:t>
            </a:r>
            <a:r>
              <a:rPr lang="sv-SE" dirty="0" err="1"/>
              <a:t>currently</a:t>
            </a:r>
            <a:r>
              <a:rPr lang="sv-SE" dirty="0"/>
              <a:t> </a:t>
            </a:r>
            <a:r>
              <a:rPr lang="sv-SE" dirty="0" err="1"/>
              <a:t>provides</a:t>
            </a:r>
            <a:r>
              <a:rPr lang="sv-SE" dirty="0"/>
              <a:t> </a:t>
            </a:r>
            <a:r>
              <a:rPr lang="sv-SE" dirty="0" err="1"/>
              <a:t>three</a:t>
            </a:r>
            <a:r>
              <a:rPr lang="sv-SE" dirty="0"/>
              <a:t> different ”Backplanes”:</a:t>
            </a:r>
          </a:p>
          <a:p>
            <a:r>
              <a:rPr lang="sv-SE" dirty="0"/>
              <a:t>Azure Service Bus</a:t>
            </a:r>
          </a:p>
          <a:p>
            <a:r>
              <a:rPr lang="sv-SE" dirty="0" err="1"/>
              <a:t>Redis</a:t>
            </a:r>
            <a:endParaRPr lang="sv-SE" dirty="0"/>
          </a:p>
          <a:p>
            <a:r>
              <a:rPr lang="sv-SE" dirty="0"/>
              <a:t>SQL Server</a:t>
            </a:r>
          </a:p>
        </p:txBody>
      </p:sp>
      <p:pic>
        <p:nvPicPr>
          <p:cNvPr id="1026" name="Picture 2" descr="http://media-www-asp.azureedge.net/media/4267126/scaleout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277" y="1352280"/>
            <a:ext cx="4413738" cy="3823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590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DEMO</a:t>
            </a:r>
          </a:p>
        </p:txBody>
      </p:sp>
      <p:sp>
        <p:nvSpPr>
          <p:cNvPr id="3" name="Content Placeholder 2"/>
          <p:cNvSpPr>
            <a:spLocks noGrp="1"/>
          </p:cNvSpPr>
          <p:nvPr>
            <p:ph idx="1"/>
          </p:nvPr>
        </p:nvSpPr>
        <p:spPr/>
        <p:txBody>
          <a:bodyPr>
            <a:normAutofit/>
          </a:bodyPr>
          <a:lstStyle/>
          <a:p>
            <a:pPr marL="0" indent="0">
              <a:buNone/>
            </a:pPr>
            <a:endParaRPr lang="sv-SE" sz="4400" dirty="0"/>
          </a:p>
        </p:txBody>
      </p:sp>
    </p:spTree>
    <p:extLst>
      <p:ext uri="{BB962C8B-B14F-4D97-AF65-F5344CB8AC3E}">
        <p14:creationId xmlns:p14="http://schemas.microsoft.com/office/powerpoint/2010/main" val="3348014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17889"/>
            <a:ext cx="10858500" cy="986418"/>
          </a:xfrm>
        </p:spPr>
        <p:txBody>
          <a:bodyPr>
            <a:normAutofit/>
          </a:bodyPr>
          <a:lstStyle/>
          <a:p>
            <a:r>
              <a:rPr lang="sv-SE" sz="5400" dirty="0" smtClean="0"/>
              <a:t>https</a:t>
            </a:r>
            <a:r>
              <a:rPr lang="sv-SE" sz="5400" dirty="0"/>
              <a:t>://</a:t>
            </a:r>
            <a:r>
              <a:rPr lang="sv-SE" sz="5400" dirty="0" smtClean="0"/>
              <a:t>github.com/jaklithn</a:t>
            </a:r>
            <a:endParaRPr lang="sv-SE" sz="5400" dirty="0"/>
          </a:p>
        </p:txBody>
      </p:sp>
      <p:sp>
        <p:nvSpPr>
          <p:cNvPr id="5" name="Title 1"/>
          <p:cNvSpPr txBox="1">
            <a:spLocks/>
          </p:cNvSpPr>
          <p:nvPr/>
        </p:nvSpPr>
        <p:spPr>
          <a:xfrm>
            <a:off x="3324407" y="4594189"/>
            <a:ext cx="5570482" cy="714813"/>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lumMod val="75000"/>
                  </a:schemeClr>
                </a:solidFill>
                <a:latin typeface="Segoe UI Semilight" panose="020B0402040204020203" pitchFamily="34" charset="0"/>
                <a:ea typeface="+mj-ea"/>
                <a:cs typeface="Segoe UI Semilight" panose="020B0402040204020203" pitchFamily="34" charset="0"/>
              </a:defRPr>
            </a:lvl1pPr>
          </a:lstStyle>
          <a:p>
            <a:r>
              <a:rPr lang="sv-SE" sz="3600" dirty="0" err="1"/>
              <a:t>jakob.lithner@softhouse.se</a:t>
            </a:r>
            <a:endParaRPr lang="sv-SE" sz="3600" dirty="0"/>
          </a:p>
        </p:txBody>
      </p:sp>
      <p:sp>
        <p:nvSpPr>
          <p:cNvPr id="7" name="Subtitle 3"/>
          <p:cNvSpPr txBox="1">
            <a:spLocks/>
          </p:cNvSpPr>
          <p:nvPr/>
        </p:nvSpPr>
        <p:spPr>
          <a:xfrm>
            <a:off x="1524000" y="1153519"/>
            <a:ext cx="9144000" cy="736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Segoe UI" panose="020B0502040204020203" pitchFamily="34" charset="0"/>
                <a:ea typeface="+mn-ea"/>
                <a:cs typeface="Segoe UI" panose="020B0502040204020203"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Segoe UI" panose="020B0502040204020203" pitchFamily="34" charset="0"/>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sv-SE" sz="4400" dirty="0" err="1" smtClean="0"/>
              <a:t>Demokod</a:t>
            </a:r>
            <a:r>
              <a:rPr lang="sv-SE" sz="4400" dirty="0" smtClean="0"/>
              <a:t> </a:t>
            </a:r>
            <a:r>
              <a:rPr lang="sv-SE" sz="4400" dirty="0"/>
              <a:t>finns </a:t>
            </a:r>
            <a:r>
              <a:rPr lang="sv-SE" sz="4400" dirty="0" smtClean="0"/>
              <a:t>här:</a:t>
            </a:r>
            <a:endParaRPr lang="sv-SE" sz="4400" dirty="0"/>
          </a:p>
        </p:txBody>
      </p:sp>
    </p:spTree>
    <p:extLst>
      <p:ext uri="{BB962C8B-B14F-4D97-AF65-F5344CB8AC3E}">
        <p14:creationId xmlns:p14="http://schemas.microsoft.com/office/powerpoint/2010/main" val="297857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Why</a:t>
            </a:r>
            <a:r>
              <a:rPr lang="sv-SE" dirty="0"/>
              <a:t> </a:t>
            </a:r>
            <a:r>
              <a:rPr lang="sv-SE" dirty="0" err="1"/>
              <a:t>WebSockets</a:t>
            </a:r>
            <a:r>
              <a:rPr lang="sv-SE" dirty="0"/>
              <a:t>?</a:t>
            </a:r>
          </a:p>
        </p:txBody>
      </p:sp>
      <p:sp>
        <p:nvSpPr>
          <p:cNvPr id="3" name="Content Placeholder 2"/>
          <p:cNvSpPr>
            <a:spLocks noGrp="1"/>
          </p:cNvSpPr>
          <p:nvPr>
            <p:ph idx="1"/>
          </p:nvPr>
        </p:nvSpPr>
        <p:spPr/>
        <p:txBody>
          <a:bodyPr/>
          <a:lstStyle/>
          <a:p>
            <a:r>
              <a:rPr lang="sv-SE" dirty="0"/>
              <a:t>The problem: webpages </a:t>
            </a:r>
            <a:r>
              <a:rPr lang="sv-SE" dirty="0" err="1"/>
              <a:t>are</a:t>
            </a:r>
            <a:r>
              <a:rPr lang="sv-SE" dirty="0"/>
              <a:t> by default ”</a:t>
            </a:r>
            <a:r>
              <a:rPr lang="sv-SE" dirty="0" err="1"/>
              <a:t>dead</a:t>
            </a:r>
            <a:r>
              <a:rPr lang="sv-SE" dirty="0"/>
              <a:t>”, </a:t>
            </a:r>
            <a:r>
              <a:rPr lang="sv-SE" dirty="0" err="1"/>
              <a:t>detached</a:t>
            </a:r>
            <a:r>
              <a:rPr lang="sv-SE" dirty="0"/>
              <a:t>, </a:t>
            </a:r>
            <a:r>
              <a:rPr lang="sv-SE" dirty="0" err="1"/>
              <a:t>one-time</a:t>
            </a:r>
            <a:r>
              <a:rPr lang="sv-SE" dirty="0"/>
              <a:t> </a:t>
            </a:r>
            <a:r>
              <a:rPr lang="sv-SE" dirty="0" err="1"/>
              <a:t>retrievals</a:t>
            </a:r>
            <a:r>
              <a:rPr lang="sv-SE" dirty="0"/>
              <a:t> from server</a:t>
            </a:r>
          </a:p>
          <a:p>
            <a:r>
              <a:rPr lang="sv-SE" dirty="0" err="1"/>
              <a:t>WebSockets</a:t>
            </a:r>
            <a:r>
              <a:rPr lang="sv-SE" dirty="0"/>
              <a:t> offer full-duplex </a:t>
            </a:r>
            <a:r>
              <a:rPr lang="sv-SE" dirty="0" err="1"/>
              <a:t>communication</a:t>
            </a:r>
            <a:endParaRPr lang="sv-SE" dirty="0"/>
          </a:p>
          <a:p>
            <a:r>
              <a:rPr lang="sv-SE" dirty="0" err="1"/>
              <a:t>Enables</a:t>
            </a:r>
            <a:r>
              <a:rPr lang="sv-SE" dirty="0"/>
              <a:t> </a:t>
            </a:r>
            <a:r>
              <a:rPr lang="sv-SE" dirty="0" err="1"/>
              <a:t>streams</a:t>
            </a:r>
            <a:r>
              <a:rPr lang="sv-SE" dirty="0"/>
              <a:t> </a:t>
            </a:r>
            <a:r>
              <a:rPr lang="sv-SE" dirty="0" err="1"/>
              <a:t>of</a:t>
            </a:r>
            <a:r>
              <a:rPr lang="sv-SE" dirty="0"/>
              <a:t> </a:t>
            </a:r>
            <a:r>
              <a:rPr lang="sv-SE" dirty="0" err="1"/>
              <a:t>messages</a:t>
            </a:r>
            <a:endParaRPr lang="sv-SE" dirty="0"/>
          </a:p>
          <a:p>
            <a:r>
              <a:rPr lang="sv-SE" dirty="0" err="1"/>
              <a:t>Low</a:t>
            </a:r>
            <a:r>
              <a:rPr lang="sv-SE" dirty="0"/>
              <a:t> overhead</a:t>
            </a:r>
          </a:p>
        </p:txBody>
      </p:sp>
    </p:spTree>
    <p:extLst>
      <p:ext uri="{BB962C8B-B14F-4D97-AF65-F5344CB8AC3E}">
        <p14:creationId xmlns:p14="http://schemas.microsoft.com/office/powerpoint/2010/main" val="249075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8219"/>
          </a:xfrm>
        </p:spPr>
        <p:txBody>
          <a:bodyPr/>
          <a:lstStyle/>
          <a:p>
            <a:r>
              <a:rPr lang="sv-SE" dirty="0"/>
              <a:t>Alternatives</a:t>
            </a:r>
          </a:p>
        </p:txBody>
      </p:sp>
      <p:graphicFrame>
        <p:nvGraphicFramePr>
          <p:cNvPr id="4" name="Table 3"/>
          <p:cNvGraphicFramePr>
            <a:graphicFrameLocks noGrp="1"/>
          </p:cNvGraphicFramePr>
          <p:nvPr>
            <p:extLst>
              <p:ext uri="{D42A27DB-BD31-4B8C-83A1-F6EECF244321}">
                <p14:modId xmlns:p14="http://schemas.microsoft.com/office/powerpoint/2010/main" val="3269443375"/>
              </p:ext>
            </p:extLst>
          </p:nvPr>
        </p:nvGraphicFramePr>
        <p:xfrm>
          <a:off x="694944" y="1413344"/>
          <a:ext cx="11210544" cy="4953912"/>
        </p:xfrm>
        <a:graphic>
          <a:graphicData uri="http://schemas.openxmlformats.org/drawingml/2006/table">
            <a:tbl>
              <a:tblPr bandRow="1">
                <a:tableStyleId>{3B4B98B0-60AC-42C2-AFA5-B58CD77FA1E5}</a:tableStyleId>
              </a:tblPr>
              <a:tblGrid>
                <a:gridCol w="3283833">
                  <a:extLst>
                    <a:ext uri="{9D8B030D-6E8A-4147-A177-3AD203B41FA5}">
                      <a16:colId xmlns:a16="http://schemas.microsoft.com/office/drawing/2014/main" xmlns="" val="4181727874"/>
                    </a:ext>
                  </a:extLst>
                </a:gridCol>
                <a:gridCol w="7926711">
                  <a:extLst>
                    <a:ext uri="{9D8B030D-6E8A-4147-A177-3AD203B41FA5}">
                      <a16:colId xmlns:a16="http://schemas.microsoft.com/office/drawing/2014/main" xmlns="" val="2029663849"/>
                    </a:ext>
                  </a:extLst>
                </a:gridCol>
              </a:tblGrid>
              <a:tr h="470320">
                <a:tc>
                  <a:txBody>
                    <a:bodyPr/>
                    <a:lstStyle/>
                    <a:p>
                      <a:r>
                        <a:rPr lang="sv-SE" sz="2400" dirty="0"/>
                        <a:t>AJAX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2000" dirty="0"/>
                        <a:t>HTTP: </a:t>
                      </a:r>
                      <a:r>
                        <a:rPr lang="sv-SE" sz="2000" dirty="0" err="1"/>
                        <a:t>Client</a:t>
                      </a:r>
                      <a:r>
                        <a:rPr lang="sv-SE" sz="2000" dirty="0"/>
                        <a:t> </a:t>
                      </a:r>
                      <a:r>
                        <a:rPr lang="sv-SE" sz="2000" dirty="0" err="1"/>
                        <a:t>Request</a:t>
                      </a:r>
                      <a:r>
                        <a:rPr lang="sv-SE" sz="2000" dirty="0"/>
                        <a:t> -&gt; </a:t>
                      </a:r>
                      <a:r>
                        <a:rPr lang="sv-SE" sz="2000" dirty="0" err="1"/>
                        <a:t>Response</a:t>
                      </a:r>
                      <a:r>
                        <a:rPr lang="sv-SE" sz="20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15341923"/>
                  </a:ext>
                </a:extLst>
              </a:tr>
              <a:tr h="7680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2400" dirty="0"/>
                        <a:t>Long </a:t>
                      </a:r>
                      <a:r>
                        <a:rPr lang="sv-SE" sz="2400" dirty="0" err="1"/>
                        <a:t>Polling</a:t>
                      </a:r>
                      <a:endParaRPr lang="sv-SE"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2000" dirty="0"/>
                        <a:t>HTTP: </a:t>
                      </a:r>
                      <a:r>
                        <a:rPr lang="sv-SE" sz="2000" dirty="0" err="1"/>
                        <a:t>Client</a:t>
                      </a:r>
                      <a:r>
                        <a:rPr lang="sv-SE" sz="2000" dirty="0"/>
                        <a:t> </a:t>
                      </a:r>
                      <a:r>
                        <a:rPr lang="sv-SE" sz="2000" dirty="0" err="1"/>
                        <a:t>Request</a:t>
                      </a:r>
                      <a:r>
                        <a:rPr lang="sv-SE" sz="2000" dirty="0"/>
                        <a:t> -&gt; </a:t>
                      </a:r>
                      <a:r>
                        <a:rPr lang="sv-SE" sz="2000" dirty="0" err="1"/>
                        <a:t>Wait</a:t>
                      </a:r>
                      <a:r>
                        <a:rPr lang="sv-SE" sz="2000" dirty="0"/>
                        <a:t> </a:t>
                      </a:r>
                      <a:r>
                        <a:rPr lang="sv-SE" sz="2000" dirty="0" err="1"/>
                        <a:t>some</a:t>
                      </a:r>
                      <a:r>
                        <a:rPr lang="sv-SE" sz="2000" dirty="0"/>
                        <a:t> </a:t>
                      </a:r>
                      <a:r>
                        <a:rPr lang="sv-SE" sz="2000" dirty="0" err="1"/>
                        <a:t>time</a:t>
                      </a:r>
                      <a:r>
                        <a:rPr lang="sv-SE" sz="2000" dirty="0"/>
                        <a:t> -&gt; </a:t>
                      </a:r>
                      <a:r>
                        <a:rPr lang="sv-SE" sz="2000" dirty="0" err="1"/>
                        <a:t>Response</a:t>
                      </a:r>
                      <a:r>
                        <a:rPr lang="sv-SE" sz="2000" dirty="0"/>
                        <a:t>,</a:t>
                      </a:r>
                      <a:r>
                        <a:rPr lang="sv-SE" sz="2000" baseline="0" dirty="0"/>
                        <a:t> </a:t>
                      </a:r>
                      <a:r>
                        <a:rPr lang="sv-SE" sz="2000" baseline="0" dirty="0" err="1"/>
                        <a:t>periodical</a:t>
                      </a:r>
                      <a:r>
                        <a:rPr lang="sv-SE" sz="2000" baseline="0" dirty="0"/>
                        <a:t> </a:t>
                      </a:r>
                      <a:r>
                        <a:rPr lang="sv-SE" sz="2000" baseline="0" dirty="0" err="1"/>
                        <a:t>reconnect</a:t>
                      </a:r>
                      <a:r>
                        <a:rPr lang="sv-SE" sz="2000" baseline="0" dirty="0"/>
                        <a:t>, old </a:t>
                      </a:r>
                      <a:r>
                        <a:rPr lang="sv-SE" sz="2000" baseline="0" dirty="0" err="1"/>
                        <a:t>workaround</a:t>
                      </a:r>
                      <a:endParaRPr lang="sv-SE"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7664053"/>
                  </a:ext>
                </a:extLst>
              </a:tr>
              <a:tr h="8014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2400" dirty="0" err="1"/>
                        <a:t>Forever</a:t>
                      </a:r>
                      <a:r>
                        <a:rPr lang="sv-SE" sz="2400" dirty="0"/>
                        <a:t> </a:t>
                      </a:r>
                      <a:r>
                        <a:rPr lang="sv-SE" sz="2400" dirty="0" err="1"/>
                        <a:t>Frame</a:t>
                      </a:r>
                      <a:endParaRPr lang="sv-SE"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2000" dirty="0" err="1"/>
                        <a:t>Hidden</a:t>
                      </a:r>
                      <a:r>
                        <a:rPr lang="sv-SE" sz="2000" baseline="0" dirty="0"/>
                        <a:t> </a:t>
                      </a:r>
                      <a:r>
                        <a:rPr lang="sv-SE" sz="2000" baseline="0" dirty="0" err="1"/>
                        <a:t>Iframe</a:t>
                      </a:r>
                      <a:r>
                        <a:rPr lang="sv-SE" sz="2000" baseline="0" dirty="0"/>
                        <a:t> on </a:t>
                      </a:r>
                      <a:r>
                        <a:rPr lang="sv-SE" sz="2000" baseline="0" dirty="0" err="1"/>
                        <a:t>Client</a:t>
                      </a:r>
                      <a:r>
                        <a:rPr lang="sv-SE" sz="2000" baseline="0" dirty="0"/>
                        <a:t> -&gt; </a:t>
                      </a:r>
                      <a:r>
                        <a:rPr lang="sv-SE" sz="2000" baseline="0" dirty="0" err="1"/>
                        <a:t>Request</a:t>
                      </a:r>
                      <a:r>
                        <a:rPr lang="sv-SE" sz="2000" baseline="0" dirty="0"/>
                        <a:t> to server endpoint -&gt; Server </a:t>
                      </a:r>
                      <a:r>
                        <a:rPr lang="sv-SE" sz="2000" baseline="0" dirty="0" err="1"/>
                        <a:t>can</a:t>
                      </a:r>
                      <a:r>
                        <a:rPr lang="sv-SE" sz="2000" baseline="0" dirty="0"/>
                        <a:t> </a:t>
                      </a:r>
                      <a:r>
                        <a:rPr lang="sv-SE" sz="2000" baseline="0" dirty="0" err="1"/>
                        <a:t>send</a:t>
                      </a:r>
                      <a:r>
                        <a:rPr lang="sv-SE" sz="2000" baseline="0" dirty="0"/>
                        <a:t> script back to </a:t>
                      </a:r>
                      <a:r>
                        <a:rPr lang="sv-SE" sz="2000" baseline="0" dirty="0" err="1"/>
                        <a:t>client</a:t>
                      </a:r>
                      <a:r>
                        <a:rPr lang="sv-SE" sz="2000" baseline="0" dirty="0"/>
                        <a:t>, </a:t>
                      </a:r>
                      <a:r>
                        <a:rPr lang="sv-SE" sz="2000" baseline="0" dirty="0" err="1"/>
                        <a:t>multiple</a:t>
                      </a:r>
                      <a:r>
                        <a:rPr lang="sv-SE" sz="2000" baseline="0" dirty="0"/>
                        <a:t> </a:t>
                      </a:r>
                      <a:r>
                        <a:rPr lang="sv-SE" sz="2000" baseline="0" dirty="0" err="1"/>
                        <a:t>connections</a:t>
                      </a:r>
                      <a:r>
                        <a:rPr lang="sv-SE" sz="2000" baseline="0" dirty="0"/>
                        <a:t> like HTML </a:t>
                      </a:r>
                      <a:r>
                        <a:rPr lang="sv-SE" sz="2000" baseline="0" dirty="0" err="1"/>
                        <a:t>request</a:t>
                      </a:r>
                      <a:endParaRPr lang="sv-SE"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66201864"/>
                  </a:ext>
                </a:extLst>
              </a:tr>
              <a:tr h="1027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2400" dirty="0" err="1"/>
                        <a:t>WebRTC</a:t>
                      </a:r>
                      <a:endParaRPr lang="sv-SE"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2000" dirty="0"/>
                        <a:t>Peer &lt;–&gt; Peer</a:t>
                      </a:r>
                      <a:r>
                        <a:rPr lang="sv-SE" sz="2000" baseline="0" dirty="0"/>
                        <a:t>, </a:t>
                      </a:r>
                      <a:r>
                        <a:rPr lang="sv-SE" sz="2000" baseline="0" dirty="0" err="1"/>
                        <a:t>can</a:t>
                      </a:r>
                      <a:r>
                        <a:rPr lang="sv-SE" sz="2000" baseline="0" dirty="0"/>
                        <a:t> </a:t>
                      </a:r>
                      <a:r>
                        <a:rPr lang="sv-SE" sz="2000" baseline="0" dirty="0" err="1"/>
                        <a:t>use</a:t>
                      </a:r>
                      <a:r>
                        <a:rPr lang="sv-SE" sz="2000" baseline="0" dirty="0"/>
                        <a:t> </a:t>
                      </a:r>
                      <a:r>
                        <a:rPr lang="sv-SE" sz="2000" baseline="0" dirty="0" err="1"/>
                        <a:t>any</a:t>
                      </a:r>
                      <a:r>
                        <a:rPr lang="sv-SE" sz="2000" baseline="0" dirty="0"/>
                        <a:t> transport </a:t>
                      </a:r>
                      <a:r>
                        <a:rPr lang="sv-SE" sz="2000" baseline="0" dirty="0" err="1"/>
                        <a:t>mechanism</a:t>
                      </a:r>
                      <a:r>
                        <a:rPr lang="sv-SE" sz="2000" baseline="0" dirty="0"/>
                        <a:t> like UDP or TCP, </a:t>
                      </a:r>
                      <a:r>
                        <a:rPr lang="sv-SE" sz="2000" baseline="0" dirty="0" err="1"/>
                        <a:t>often</a:t>
                      </a:r>
                      <a:r>
                        <a:rPr lang="sv-SE" sz="2000" baseline="0" dirty="0"/>
                        <a:t> </a:t>
                      </a:r>
                      <a:r>
                        <a:rPr lang="sv-SE" sz="2000" baseline="0" dirty="0" err="1"/>
                        <a:t>used</a:t>
                      </a:r>
                      <a:r>
                        <a:rPr lang="sv-SE" sz="2000" baseline="0" dirty="0"/>
                        <a:t> </a:t>
                      </a:r>
                      <a:r>
                        <a:rPr lang="sv-SE" sz="2000" baseline="0" dirty="0" err="1"/>
                        <a:t>with</a:t>
                      </a:r>
                      <a:r>
                        <a:rPr lang="sv-SE" sz="2000" baseline="0" dirty="0"/>
                        <a:t> </a:t>
                      </a:r>
                      <a:r>
                        <a:rPr lang="sv-SE" sz="2000" baseline="0" dirty="0" err="1"/>
                        <a:t>centralized</a:t>
                      </a:r>
                      <a:r>
                        <a:rPr lang="sv-SE" sz="2000" baseline="0" dirty="0"/>
                        <a:t> server to </a:t>
                      </a:r>
                      <a:r>
                        <a:rPr lang="sv-SE" sz="2000" baseline="0" dirty="0" err="1"/>
                        <a:t>exchange</a:t>
                      </a:r>
                      <a:r>
                        <a:rPr lang="sv-SE" sz="2000" baseline="0" dirty="0"/>
                        <a:t> </a:t>
                      </a:r>
                      <a:r>
                        <a:rPr lang="sv-SE" sz="2000" baseline="0" dirty="0" err="1"/>
                        <a:t>endpoints</a:t>
                      </a:r>
                      <a:r>
                        <a:rPr lang="sv-SE" sz="2000" baseline="0" dirty="0"/>
                        <a:t>, </a:t>
                      </a:r>
                      <a:r>
                        <a:rPr lang="sv-SE" sz="2000" dirty="0" err="1"/>
                        <a:t>Can</a:t>
                      </a:r>
                      <a:r>
                        <a:rPr lang="sv-SE" sz="2000" dirty="0"/>
                        <a:t> </a:t>
                      </a:r>
                      <a:r>
                        <a:rPr lang="sv-SE" sz="2000" dirty="0" err="1"/>
                        <a:t>loose</a:t>
                      </a:r>
                      <a:r>
                        <a:rPr lang="sv-SE" sz="2000" dirty="0"/>
                        <a:t> </a:t>
                      </a:r>
                      <a:r>
                        <a:rPr lang="sv-SE" sz="2000" dirty="0" err="1"/>
                        <a:t>some</a:t>
                      </a:r>
                      <a:r>
                        <a:rPr lang="sv-SE" sz="2000" dirty="0"/>
                        <a:t> </a:t>
                      </a:r>
                      <a:r>
                        <a:rPr lang="sv-SE" sz="2000" dirty="0" err="1"/>
                        <a:t>packages</a:t>
                      </a:r>
                      <a:r>
                        <a:rPr lang="sv-SE" sz="2000" dirty="0"/>
                        <a:t>,</a:t>
                      </a:r>
                      <a:r>
                        <a:rPr lang="sv-SE" sz="2000" baseline="0" dirty="0"/>
                        <a:t> </a:t>
                      </a:r>
                      <a:r>
                        <a:rPr lang="sv-SE" sz="2000" dirty="0" err="1"/>
                        <a:t>Used</a:t>
                      </a:r>
                      <a:r>
                        <a:rPr lang="sv-SE" sz="2000" dirty="0"/>
                        <a:t> for </a:t>
                      </a:r>
                      <a:r>
                        <a:rPr lang="sv-SE" sz="2000" dirty="0" err="1"/>
                        <a:t>high</a:t>
                      </a:r>
                      <a:r>
                        <a:rPr lang="sv-SE" sz="2000" dirty="0"/>
                        <a:t> </a:t>
                      </a:r>
                      <a:r>
                        <a:rPr lang="sv-SE" sz="2000" dirty="0" err="1"/>
                        <a:t>volume</a:t>
                      </a:r>
                      <a:r>
                        <a:rPr lang="sv-SE" sz="2000" dirty="0"/>
                        <a:t> data transfer as video/audio streaming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5716529"/>
                  </a:ext>
                </a:extLst>
              </a:tr>
              <a:tr h="8596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2400" dirty="0"/>
                        <a:t>Server Sent Events / </a:t>
                      </a:r>
                      <a:r>
                        <a:rPr lang="sv-SE" sz="2400" dirty="0" err="1"/>
                        <a:t>EventSource</a:t>
                      </a:r>
                      <a:endParaRPr lang="sv-SE"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2000" dirty="0"/>
                        <a:t>Server -&gt; </a:t>
                      </a:r>
                      <a:r>
                        <a:rPr lang="sv-SE" sz="2000" dirty="0" err="1"/>
                        <a:t>Client</a:t>
                      </a:r>
                      <a:r>
                        <a:rPr lang="sv-SE" sz="2000" dirty="0"/>
                        <a:t>,</a:t>
                      </a:r>
                      <a:r>
                        <a:rPr lang="sv-SE" sz="2000" baseline="0" dirty="0"/>
                        <a:t> </a:t>
                      </a:r>
                      <a:r>
                        <a:rPr lang="sv-SE" sz="2000" baseline="0" dirty="0" err="1"/>
                        <a:t>client</a:t>
                      </a:r>
                      <a:r>
                        <a:rPr lang="sv-SE" sz="2000" baseline="0" dirty="0"/>
                        <a:t> </a:t>
                      </a:r>
                      <a:r>
                        <a:rPr lang="sv-SE" sz="2000" baseline="0" dirty="0" err="1"/>
                        <a:t>establishes</a:t>
                      </a:r>
                      <a:r>
                        <a:rPr lang="sv-SE" sz="2000" baseline="0" dirty="0"/>
                        <a:t> </a:t>
                      </a:r>
                      <a:r>
                        <a:rPr lang="sv-SE" sz="2000" baseline="0" dirty="0" err="1"/>
                        <a:t>connection</a:t>
                      </a:r>
                      <a:r>
                        <a:rPr lang="sv-SE" sz="2000" baseline="0" dirty="0"/>
                        <a:t>, </a:t>
                      </a:r>
                      <a:r>
                        <a:rPr lang="sv-SE" sz="2000" baseline="0" dirty="0" err="1"/>
                        <a:t>only</a:t>
                      </a:r>
                      <a:r>
                        <a:rPr lang="sv-SE" sz="2000" baseline="0" dirty="0"/>
                        <a:t> server </a:t>
                      </a:r>
                      <a:r>
                        <a:rPr lang="sv-SE" sz="2000" baseline="0" dirty="0" err="1"/>
                        <a:t>can</a:t>
                      </a:r>
                      <a:r>
                        <a:rPr lang="sv-SE" sz="2000" baseline="0" dirty="0"/>
                        <a:t> </a:t>
                      </a:r>
                      <a:r>
                        <a:rPr lang="sv-SE" sz="2000" baseline="0" dirty="0" err="1"/>
                        <a:t>send</a:t>
                      </a:r>
                      <a:endParaRPr lang="sv-SE"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65005928"/>
                  </a:ext>
                </a:extLst>
              </a:tr>
              <a:tr h="1027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2400" dirty="0" err="1"/>
                        <a:t>WebSockets</a:t>
                      </a:r>
                      <a:endParaRPr lang="sv-SE"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2000" dirty="0" err="1"/>
                        <a:t>Client</a:t>
                      </a:r>
                      <a:r>
                        <a:rPr lang="sv-SE" sz="2000" dirty="0"/>
                        <a:t> &lt;-&gt; Server, </a:t>
                      </a:r>
                      <a:r>
                        <a:rPr lang="sv-SE" sz="2000" dirty="0" err="1"/>
                        <a:t>Client</a:t>
                      </a:r>
                      <a:r>
                        <a:rPr lang="sv-SE" sz="2000" dirty="0"/>
                        <a:t> </a:t>
                      </a:r>
                      <a:r>
                        <a:rPr lang="sv-SE" sz="2000" dirty="0" err="1"/>
                        <a:t>initiates</a:t>
                      </a:r>
                      <a:r>
                        <a:rPr lang="sv-SE" sz="2000" dirty="0"/>
                        <a:t> </a:t>
                      </a:r>
                      <a:r>
                        <a:rPr lang="sv-SE" sz="2000" dirty="0" err="1"/>
                        <a:t>connection</a:t>
                      </a:r>
                      <a:r>
                        <a:rPr lang="sv-SE" sz="2000" dirty="0"/>
                        <a:t> to server </a:t>
                      </a:r>
                      <a:r>
                        <a:rPr lang="sv-SE" sz="2000" dirty="0" err="1"/>
                        <a:t>through</a:t>
                      </a:r>
                      <a:r>
                        <a:rPr lang="sv-SE" sz="2000" dirty="0"/>
                        <a:t> HTTP</a:t>
                      </a:r>
                      <a:r>
                        <a:rPr lang="sv-SE" sz="2000" baseline="0" dirty="0"/>
                        <a:t> </a:t>
                      </a:r>
                      <a:r>
                        <a:rPr lang="sv-SE" sz="2000" baseline="0" dirty="0" err="1"/>
                        <a:t>then</a:t>
                      </a:r>
                      <a:r>
                        <a:rPr lang="sv-SE" sz="2000" baseline="0" dirty="0"/>
                        <a:t> </a:t>
                      </a:r>
                      <a:r>
                        <a:rPr lang="sv-SE" sz="2000" baseline="0" dirty="0" err="1"/>
                        <a:t>have</a:t>
                      </a:r>
                      <a:r>
                        <a:rPr lang="sv-SE" sz="2000" baseline="0" dirty="0"/>
                        <a:t> a </a:t>
                      </a:r>
                      <a:r>
                        <a:rPr lang="sv-SE" sz="2000" baseline="0" dirty="0" err="1"/>
                        <a:t>dedicated</a:t>
                      </a:r>
                      <a:r>
                        <a:rPr lang="sv-SE" sz="2000" baseline="0" dirty="0"/>
                        <a:t> dual </a:t>
                      </a:r>
                      <a:r>
                        <a:rPr lang="sv-SE" sz="2000" baseline="0" dirty="0" err="1"/>
                        <a:t>way</a:t>
                      </a:r>
                      <a:r>
                        <a:rPr lang="sv-SE" sz="2000" baseline="0" dirty="0"/>
                        <a:t> </a:t>
                      </a:r>
                      <a:r>
                        <a:rPr lang="sv-SE" sz="2000" baseline="0" dirty="0" err="1"/>
                        <a:t>connection</a:t>
                      </a:r>
                      <a:r>
                        <a:rPr lang="sv-SE" sz="2000" baseline="0" dirty="0"/>
                        <a:t>, data </a:t>
                      </a:r>
                      <a:r>
                        <a:rPr lang="sv-SE" sz="2000" baseline="0" dirty="0" err="1"/>
                        <a:t>masking</a:t>
                      </a:r>
                      <a:r>
                        <a:rPr lang="sv-SE" sz="2000" baseline="0" dirty="0"/>
                        <a:t> gives simple </a:t>
                      </a:r>
                      <a:r>
                        <a:rPr lang="sv-SE" sz="2000" baseline="0" dirty="0" err="1"/>
                        <a:t>encryption</a:t>
                      </a:r>
                      <a:r>
                        <a:rPr lang="sv-SE" sz="2000" baseline="0" dirty="0"/>
                        <a:t>, </a:t>
                      </a:r>
                      <a:r>
                        <a:rPr lang="sv-SE" sz="2000" baseline="0" dirty="0" err="1"/>
                        <a:t>very</a:t>
                      </a:r>
                      <a:r>
                        <a:rPr lang="sv-SE" sz="2000" baseline="0" dirty="0"/>
                        <a:t> </a:t>
                      </a:r>
                      <a:r>
                        <a:rPr lang="sv-SE" sz="2000" baseline="0" dirty="0" err="1"/>
                        <a:t>efficient</a:t>
                      </a:r>
                      <a:endParaRPr lang="sv-SE"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8115070"/>
                  </a:ext>
                </a:extLst>
              </a:tr>
            </a:tbl>
          </a:graphicData>
        </a:graphic>
      </p:graphicFrame>
    </p:spTree>
    <p:extLst>
      <p:ext uri="{BB962C8B-B14F-4D97-AF65-F5344CB8AC3E}">
        <p14:creationId xmlns:p14="http://schemas.microsoft.com/office/powerpoint/2010/main" val="1453416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WebSocket</a:t>
            </a:r>
            <a:r>
              <a:rPr lang="sv-SE" dirty="0"/>
              <a:t> </a:t>
            </a:r>
            <a:r>
              <a:rPr lang="sv-SE" dirty="0" err="1"/>
              <a:t>history</a:t>
            </a:r>
            <a:endParaRPr lang="sv-SE" dirty="0"/>
          </a:p>
        </p:txBody>
      </p:sp>
      <p:sp>
        <p:nvSpPr>
          <p:cNvPr id="3" name="Content Placeholder 2"/>
          <p:cNvSpPr>
            <a:spLocks noGrp="1"/>
          </p:cNvSpPr>
          <p:nvPr>
            <p:ph idx="1"/>
          </p:nvPr>
        </p:nvSpPr>
        <p:spPr/>
        <p:txBody>
          <a:bodyPr>
            <a:normAutofit lnSpcReduction="10000"/>
          </a:bodyPr>
          <a:lstStyle/>
          <a:p>
            <a:r>
              <a:rPr lang="sv-SE" dirty="0" err="1"/>
              <a:t>January</a:t>
            </a:r>
            <a:r>
              <a:rPr lang="sv-SE" dirty="0"/>
              <a:t> 2009 ”hixie-00”, the </a:t>
            </a:r>
            <a:r>
              <a:rPr lang="sv-SE" dirty="0" err="1"/>
              <a:t>first</a:t>
            </a:r>
            <a:r>
              <a:rPr lang="sv-SE" dirty="0"/>
              <a:t> </a:t>
            </a:r>
            <a:r>
              <a:rPr lang="sv-SE" dirty="0" err="1"/>
              <a:t>protocol</a:t>
            </a:r>
            <a:r>
              <a:rPr lang="sv-SE" dirty="0"/>
              <a:t> draft </a:t>
            </a:r>
            <a:r>
              <a:rPr lang="sv-SE" dirty="0" err="1"/>
              <a:t>was</a:t>
            </a:r>
            <a:r>
              <a:rPr lang="sv-SE" dirty="0"/>
              <a:t> </a:t>
            </a:r>
            <a:r>
              <a:rPr lang="sv-SE" dirty="0" err="1"/>
              <a:t>published</a:t>
            </a:r>
            <a:r>
              <a:rPr lang="sv-SE" dirty="0"/>
              <a:t>, never </a:t>
            </a:r>
            <a:r>
              <a:rPr lang="sv-SE" dirty="0" err="1"/>
              <a:t>implemented</a:t>
            </a:r>
            <a:endParaRPr lang="sv-SE" dirty="0"/>
          </a:p>
          <a:p>
            <a:r>
              <a:rPr lang="sv-SE" dirty="0" err="1"/>
              <a:t>February</a:t>
            </a:r>
            <a:r>
              <a:rPr lang="sv-SE" dirty="0"/>
              <a:t> 2010 ”hixie-75”, </a:t>
            </a:r>
            <a:r>
              <a:rPr lang="sv-SE" dirty="0" err="1"/>
              <a:t>shipped</a:t>
            </a:r>
            <a:r>
              <a:rPr lang="sv-SE" dirty="0"/>
              <a:t> in </a:t>
            </a:r>
            <a:r>
              <a:rPr lang="sv-SE" dirty="0" err="1"/>
              <a:t>Chrome</a:t>
            </a:r>
            <a:r>
              <a:rPr lang="sv-SE" dirty="0"/>
              <a:t> 4 and Safari 5.0</a:t>
            </a:r>
          </a:p>
          <a:p>
            <a:r>
              <a:rPr lang="sv-SE" dirty="0"/>
              <a:t>May 2010 ”hixie-75”, </a:t>
            </a:r>
            <a:r>
              <a:rPr lang="sv-SE" dirty="0" err="1"/>
              <a:t>shipped</a:t>
            </a:r>
            <a:r>
              <a:rPr lang="sv-SE" dirty="0"/>
              <a:t> in </a:t>
            </a:r>
            <a:r>
              <a:rPr lang="sv-SE" dirty="0" err="1"/>
              <a:t>Chrome</a:t>
            </a:r>
            <a:r>
              <a:rPr lang="sv-SE" dirty="0"/>
              <a:t> 6, </a:t>
            </a:r>
            <a:r>
              <a:rPr lang="sv-SE" dirty="0" err="1"/>
              <a:t>Firefox</a:t>
            </a:r>
            <a:r>
              <a:rPr lang="sv-SE" dirty="0"/>
              <a:t> 4, Safari 5.0.1, Opera 11</a:t>
            </a:r>
          </a:p>
          <a:p>
            <a:r>
              <a:rPr lang="sv-SE" dirty="0"/>
              <a:t>April 2011 ”hybi-07”, </a:t>
            </a:r>
            <a:r>
              <a:rPr lang="sv-SE" dirty="0" err="1"/>
              <a:t>Firefox</a:t>
            </a:r>
            <a:r>
              <a:rPr lang="sv-SE" dirty="0"/>
              <a:t> 6, </a:t>
            </a:r>
            <a:r>
              <a:rPr lang="sv-SE" dirty="0" err="1"/>
              <a:t>Chrome</a:t>
            </a:r>
            <a:r>
              <a:rPr lang="sv-SE" dirty="0"/>
              <a:t> 14</a:t>
            </a:r>
          </a:p>
          <a:p>
            <a:r>
              <a:rPr lang="sv-SE" dirty="0"/>
              <a:t>Full support: </a:t>
            </a:r>
            <a:r>
              <a:rPr lang="sv-SE" dirty="0" err="1"/>
              <a:t>Chrome</a:t>
            </a:r>
            <a:r>
              <a:rPr lang="sv-SE" dirty="0"/>
              <a:t> 16 (2011), </a:t>
            </a:r>
            <a:r>
              <a:rPr lang="sv-SE" dirty="0" err="1"/>
              <a:t>Firefox</a:t>
            </a:r>
            <a:r>
              <a:rPr lang="sv-SE" dirty="0"/>
              <a:t> 11 (2011), IE 10 (2012), Safari 7 (2013), </a:t>
            </a:r>
            <a:r>
              <a:rPr lang="sv-SE" dirty="0" err="1"/>
              <a:t>iOS</a:t>
            </a:r>
            <a:r>
              <a:rPr lang="sv-SE" dirty="0"/>
              <a:t> Safari 6.1 (2012), Android 4.4 (2013)</a:t>
            </a:r>
          </a:p>
          <a:p>
            <a:r>
              <a:rPr lang="sv-SE" dirty="0" err="1"/>
              <a:t>Current</a:t>
            </a:r>
            <a:r>
              <a:rPr lang="sv-SE" dirty="0"/>
              <a:t> browser support:  </a:t>
            </a:r>
            <a:r>
              <a:rPr lang="sv-SE" dirty="0">
                <a:hlinkClick r:id="rId2"/>
              </a:rPr>
              <a:t>http://caniuse.com/#search=websockets</a:t>
            </a:r>
            <a:endParaRPr lang="sv-SE" dirty="0"/>
          </a:p>
          <a:p>
            <a:endParaRPr lang="sv-SE" dirty="0"/>
          </a:p>
          <a:p>
            <a:endParaRPr lang="sv-SE" dirty="0"/>
          </a:p>
          <a:p>
            <a:endParaRPr lang="sv-SE" dirty="0"/>
          </a:p>
        </p:txBody>
      </p:sp>
    </p:spTree>
    <p:extLst>
      <p:ext uri="{BB962C8B-B14F-4D97-AF65-F5344CB8AC3E}">
        <p14:creationId xmlns:p14="http://schemas.microsoft.com/office/powerpoint/2010/main" val="175113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WebSocket</a:t>
            </a:r>
            <a:r>
              <a:rPr lang="sv-SE" dirty="0"/>
              <a:t> API</a:t>
            </a:r>
          </a:p>
        </p:txBody>
      </p:sp>
      <p:sp>
        <p:nvSpPr>
          <p:cNvPr id="5" name="Rectangle 3"/>
          <p:cNvSpPr>
            <a:spLocks noGrp="1" noChangeArrowheads="1"/>
          </p:cNvSpPr>
          <p:nvPr>
            <p:ph idx="1"/>
          </p:nvPr>
        </p:nvSpPr>
        <p:spPr bwMode="auto">
          <a:xfrm>
            <a:off x="993226" y="1890913"/>
            <a:ext cx="844243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sv-SE" altLang="sv-SE" sz="2000" u="sng" dirty="0" err="1">
                <a:solidFill>
                  <a:srgbClr val="4D4E53"/>
                </a:solidFill>
                <a:latin typeface="Calibri" panose="020F0502020204030204" pitchFamily="34" charset="0"/>
                <a:cs typeface="Calibri" panose="020F0502020204030204" pitchFamily="34" charset="0"/>
              </a:rPr>
              <a:t>Initialize</a:t>
            </a:r>
            <a:r>
              <a:rPr lang="sv-SE" altLang="sv-SE" sz="2000" u="sng" dirty="0">
                <a:solidFill>
                  <a:srgbClr val="4D4E53"/>
                </a:solidFill>
                <a:latin typeface="Calibri" panose="020F0502020204030204" pitchFamily="34" charset="0"/>
                <a:cs typeface="Calibri" panose="020F0502020204030204" pitchFamily="34" charset="0"/>
              </a:rPr>
              <a:t> a </a:t>
            </a:r>
            <a:r>
              <a:rPr lang="sv-SE" altLang="sv-SE" sz="2000" u="sng" dirty="0" err="1">
                <a:solidFill>
                  <a:srgbClr val="4D4E53"/>
                </a:solidFill>
                <a:latin typeface="Calibri" panose="020F0502020204030204" pitchFamily="34" charset="0"/>
                <a:cs typeface="Calibri" panose="020F0502020204030204" pitchFamily="34" charset="0"/>
              </a:rPr>
              <a:t>communication</a:t>
            </a:r>
            <a:endParaRPr lang="sv-SE" altLang="sv-SE" sz="2000" u="sng" dirty="0">
              <a:solidFill>
                <a:srgbClr val="4D4E53"/>
              </a:solidFill>
              <a:latin typeface="Calibri" panose="020F0502020204030204" pitchFamily="34" charset="0"/>
              <a:cs typeface="Calibri" panose="020F0502020204030204" pitchFamily="34" charset="0"/>
            </a:endParaRPr>
          </a:p>
          <a:p>
            <a:pPr marL="0" indent="0" eaLnBrk="0" fontAlgn="base" hangingPunct="0">
              <a:lnSpc>
                <a:spcPct val="100000"/>
              </a:lnSpc>
              <a:spcBef>
                <a:spcPct val="0"/>
              </a:spcBef>
              <a:spcAft>
                <a:spcPct val="0"/>
              </a:spcAft>
              <a:buNone/>
            </a:pPr>
            <a:endParaRPr lang="sv-SE" altLang="sv-SE" sz="1400" dirty="0">
              <a:solidFill>
                <a:srgbClr val="0077AA"/>
              </a:solidFill>
              <a:latin typeface="Consolas" panose="020B0609020204030204" pitchFamily="49" charset="0"/>
            </a:endParaRPr>
          </a:p>
          <a:p>
            <a:pPr marL="0" indent="0" eaLnBrk="0" fontAlgn="base" hangingPunct="0">
              <a:lnSpc>
                <a:spcPct val="100000"/>
              </a:lnSpc>
              <a:spcBef>
                <a:spcPct val="0"/>
              </a:spcBef>
              <a:spcAft>
                <a:spcPct val="0"/>
              </a:spcAft>
              <a:buNone/>
            </a:pPr>
            <a:r>
              <a:rPr kumimoji="0" lang="sv-SE" altLang="sv-SE" sz="1400" b="0" i="0" u="none" strike="noStrike" cap="none" normalizeH="0" baseline="0" dirty="0">
                <a:ln>
                  <a:noFill/>
                </a:ln>
                <a:solidFill>
                  <a:srgbClr val="0077AA"/>
                </a:solidFill>
                <a:effectLst/>
                <a:latin typeface="Consolas" panose="020B0609020204030204" pitchFamily="49" charset="0"/>
              </a:rPr>
              <a:t>var</a:t>
            </a:r>
            <a:r>
              <a:rPr kumimoji="0" lang="sv-SE" altLang="sv-SE" sz="1400" b="0" i="0" u="none" strike="noStrike" cap="none" normalizeH="0" baseline="0" dirty="0">
                <a:ln>
                  <a:noFill/>
                </a:ln>
                <a:solidFill>
                  <a:srgbClr val="4D4E53"/>
                </a:solidFill>
                <a:effectLst/>
                <a:latin typeface="Consolas" panose="020B0609020204030204" pitchFamily="49" charset="0"/>
              </a:rPr>
              <a:t> </a:t>
            </a:r>
            <a:r>
              <a:rPr kumimoji="0" lang="sv-SE" altLang="sv-SE" sz="1400" b="0" i="0" u="none" strike="noStrike" cap="none" normalizeH="0" baseline="0" dirty="0" err="1">
                <a:ln>
                  <a:noFill/>
                </a:ln>
                <a:solidFill>
                  <a:srgbClr val="4D4E53"/>
                </a:solidFill>
                <a:effectLst/>
                <a:latin typeface="Consolas" panose="020B0609020204030204" pitchFamily="49" charset="0"/>
              </a:rPr>
              <a:t>exampleSocket</a:t>
            </a:r>
            <a:r>
              <a:rPr kumimoji="0" lang="sv-SE" altLang="sv-SE" sz="1400" b="0" i="0" u="none" strike="noStrike" cap="none" normalizeH="0" baseline="0" dirty="0">
                <a:ln>
                  <a:noFill/>
                </a:ln>
                <a:solidFill>
                  <a:srgbClr val="4D4E53"/>
                </a:solidFill>
                <a:effectLst/>
                <a:latin typeface="Consolas" panose="020B0609020204030204" pitchFamily="49" charset="0"/>
              </a:rPr>
              <a:t> </a:t>
            </a:r>
            <a:r>
              <a:rPr kumimoji="0" lang="sv-SE" altLang="sv-SE" sz="1400" b="0" i="0" u="none" strike="noStrike" cap="none" normalizeH="0" baseline="0" dirty="0">
                <a:ln>
                  <a:noFill/>
                </a:ln>
                <a:solidFill>
                  <a:srgbClr val="A67F59"/>
                </a:solidFill>
                <a:effectLst/>
                <a:latin typeface="Consolas" panose="020B0609020204030204" pitchFamily="49" charset="0"/>
              </a:rPr>
              <a:t>=</a:t>
            </a:r>
            <a:r>
              <a:rPr kumimoji="0" lang="sv-SE" altLang="sv-SE" sz="1400" b="0" i="0" u="none" strike="noStrike" cap="none" normalizeH="0" baseline="0" dirty="0">
                <a:ln>
                  <a:noFill/>
                </a:ln>
                <a:solidFill>
                  <a:srgbClr val="4D4E53"/>
                </a:solidFill>
                <a:effectLst/>
                <a:latin typeface="Consolas" panose="020B0609020204030204" pitchFamily="49" charset="0"/>
              </a:rPr>
              <a:t> </a:t>
            </a:r>
            <a:r>
              <a:rPr kumimoji="0" lang="sv-SE" altLang="sv-SE" sz="1400" b="0" i="0" u="none" strike="noStrike" cap="none" normalizeH="0" baseline="0" dirty="0">
                <a:ln>
                  <a:noFill/>
                </a:ln>
                <a:solidFill>
                  <a:srgbClr val="0077AA"/>
                </a:solidFill>
                <a:effectLst/>
                <a:latin typeface="Consolas" panose="020B0609020204030204" pitchFamily="49" charset="0"/>
              </a:rPr>
              <a:t>new</a:t>
            </a:r>
            <a:r>
              <a:rPr kumimoji="0" lang="sv-SE" altLang="sv-SE" sz="1400" b="0" i="0" u="none" strike="noStrike" cap="none" normalizeH="0" baseline="0" dirty="0">
                <a:ln>
                  <a:noFill/>
                </a:ln>
                <a:solidFill>
                  <a:srgbClr val="4D4E53"/>
                </a:solidFill>
                <a:effectLst/>
                <a:latin typeface="Consolas" panose="020B0609020204030204" pitchFamily="49" charset="0"/>
              </a:rPr>
              <a:t> </a:t>
            </a:r>
            <a:r>
              <a:rPr kumimoji="0" lang="sv-SE" altLang="sv-SE" sz="1400" b="0" i="0" u="none" strike="noStrike" cap="none" normalizeH="0" baseline="0" dirty="0" err="1">
                <a:ln>
                  <a:noFill/>
                </a:ln>
                <a:solidFill>
                  <a:srgbClr val="4D4E53"/>
                </a:solidFill>
                <a:effectLst/>
                <a:latin typeface="Consolas" panose="020B0609020204030204" pitchFamily="49" charset="0"/>
              </a:rPr>
              <a:t>WebSocket</a:t>
            </a:r>
            <a:r>
              <a:rPr kumimoji="0" lang="sv-SE" altLang="sv-SE" sz="1400" b="0" i="0" u="none" strike="noStrike" cap="none" normalizeH="0" baseline="0" dirty="0">
                <a:ln>
                  <a:noFill/>
                </a:ln>
                <a:solidFill>
                  <a:srgbClr val="999999"/>
                </a:solidFill>
                <a:effectLst/>
                <a:latin typeface="Consolas" panose="020B0609020204030204" pitchFamily="49" charset="0"/>
              </a:rPr>
              <a:t>(</a:t>
            </a:r>
            <a:r>
              <a:rPr kumimoji="0" lang="sv-SE" altLang="sv-SE" sz="1400" b="0" i="0" u="none" strike="noStrike" cap="none" normalizeH="0" baseline="0" dirty="0">
                <a:ln>
                  <a:noFill/>
                </a:ln>
                <a:solidFill>
                  <a:srgbClr val="669900"/>
                </a:solidFill>
                <a:effectLst/>
                <a:latin typeface="Consolas" panose="020B0609020204030204" pitchFamily="49" charset="0"/>
              </a:rPr>
              <a:t>"</a:t>
            </a:r>
            <a:r>
              <a:rPr kumimoji="0" lang="sv-SE" altLang="sv-SE" sz="1400" b="0" i="0" u="none" strike="noStrike" cap="none" normalizeH="0" baseline="0" dirty="0" err="1">
                <a:ln>
                  <a:noFill/>
                </a:ln>
                <a:solidFill>
                  <a:srgbClr val="669900"/>
                </a:solidFill>
                <a:effectLst/>
                <a:latin typeface="Consolas" panose="020B0609020204030204" pitchFamily="49" charset="0"/>
              </a:rPr>
              <a:t>ws</a:t>
            </a:r>
            <a:r>
              <a:rPr kumimoji="0" lang="sv-SE" altLang="sv-SE" sz="1400" b="0" i="0" u="none" strike="noStrike" cap="none" normalizeH="0" baseline="0" dirty="0">
                <a:ln>
                  <a:noFill/>
                </a:ln>
                <a:solidFill>
                  <a:srgbClr val="669900"/>
                </a:solidFill>
                <a:effectLst/>
                <a:latin typeface="Consolas" panose="020B0609020204030204" pitchFamily="49" charset="0"/>
              </a:rPr>
              <a:t>://</a:t>
            </a:r>
            <a:r>
              <a:rPr kumimoji="0" lang="sv-SE" altLang="sv-SE" sz="1400" b="0" i="0" u="none" strike="noStrike" cap="none" normalizeH="0" baseline="0" dirty="0" smtClean="0">
                <a:ln>
                  <a:noFill/>
                </a:ln>
                <a:solidFill>
                  <a:srgbClr val="669900"/>
                </a:solidFill>
                <a:effectLst/>
                <a:latin typeface="Consolas" panose="020B0609020204030204" pitchFamily="49" charset="0"/>
              </a:rPr>
              <a:t>www.myserver.com/</a:t>
            </a:r>
            <a:r>
              <a:rPr kumimoji="0" lang="sv-SE" altLang="sv-SE" sz="1400" b="0" i="0" u="none" strike="noStrike" cap="none" normalizeH="0" baseline="0" dirty="0" err="1" smtClean="0">
                <a:ln>
                  <a:noFill/>
                </a:ln>
                <a:solidFill>
                  <a:srgbClr val="669900"/>
                </a:solidFill>
                <a:effectLst/>
                <a:latin typeface="Consolas" panose="020B0609020204030204" pitchFamily="49" charset="0"/>
              </a:rPr>
              <a:t>socketname</a:t>
            </a:r>
            <a:r>
              <a:rPr kumimoji="0" lang="sv-SE" altLang="sv-SE" sz="1400" b="0" i="0" u="none" strike="noStrike" cap="none" normalizeH="0" baseline="0" dirty="0" smtClean="0">
                <a:ln>
                  <a:noFill/>
                </a:ln>
                <a:solidFill>
                  <a:srgbClr val="669900"/>
                </a:solidFill>
                <a:effectLst/>
                <a:latin typeface="Consolas" panose="020B0609020204030204" pitchFamily="49" charset="0"/>
              </a:rPr>
              <a:t>");</a:t>
            </a:r>
            <a:endParaRPr kumimoji="0" lang="sv-SE" altLang="sv-SE" sz="3200" b="0" i="0" u="none" strike="noStrike" cap="none" normalizeH="0" baseline="0" dirty="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993226" y="4640997"/>
            <a:ext cx="584900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sv-SE" altLang="sv-SE" sz="2000" u="sng" dirty="0" err="1">
                <a:solidFill>
                  <a:srgbClr val="4D4E53"/>
                </a:solidFill>
                <a:latin typeface="Calibri" panose="020F0502020204030204" pitchFamily="34" charset="0"/>
                <a:cs typeface="Calibri" panose="020F0502020204030204" pitchFamily="34" charset="0"/>
              </a:rPr>
              <a:t>Receive</a:t>
            </a:r>
            <a:r>
              <a:rPr lang="sv-SE" altLang="sv-SE" sz="2000" u="sng" dirty="0">
                <a:solidFill>
                  <a:srgbClr val="4D4E53"/>
                </a:solidFill>
                <a:latin typeface="Calibri" panose="020F0502020204030204" pitchFamily="34" charset="0"/>
                <a:cs typeface="Calibri" panose="020F0502020204030204" pitchFamily="34" charset="0"/>
              </a:rPr>
              <a:t> </a:t>
            </a:r>
            <a:r>
              <a:rPr lang="sv-SE" altLang="sv-SE" sz="2000" u="sng" dirty="0" err="1">
                <a:solidFill>
                  <a:srgbClr val="4D4E53"/>
                </a:solidFill>
                <a:latin typeface="Calibri" panose="020F0502020204030204" pitchFamily="34" charset="0"/>
                <a:cs typeface="Calibri" panose="020F0502020204030204" pitchFamily="34" charset="0"/>
              </a:rPr>
              <a:t>messages</a:t>
            </a:r>
            <a:endParaRPr lang="sv-SE" altLang="sv-SE" sz="2000" u="sng" dirty="0">
              <a:solidFill>
                <a:srgbClr val="4D4E53"/>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400" dirty="0">
              <a:solidFill>
                <a:srgbClr val="4D4E5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400" b="0" i="0" u="none" strike="noStrike" cap="none" normalizeH="0" baseline="0" dirty="0" err="1">
                <a:ln>
                  <a:noFill/>
                </a:ln>
                <a:solidFill>
                  <a:srgbClr val="4D4E53"/>
                </a:solidFill>
                <a:effectLst/>
                <a:latin typeface="Consolas" panose="020B0609020204030204" pitchFamily="49" charset="0"/>
              </a:rPr>
              <a:t>exampleSocket</a:t>
            </a:r>
            <a:r>
              <a:rPr kumimoji="0" lang="sv-SE" altLang="sv-SE" sz="1400" b="0" i="0" u="none" strike="noStrike" cap="none" normalizeH="0" baseline="0" dirty="0" err="1">
                <a:ln>
                  <a:noFill/>
                </a:ln>
                <a:solidFill>
                  <a:srgbClr val="999999"/>
                </a:solidFill>
                <a:effectLst/>
                <a:latin typeface="Consolas" panose="020B0609020204030204" pitchFamily="49" charset="0"/>
              </a:rPr>
              <a:t>.</a:t>
            </a:r>
            <a:r>
              <a:rPr kumimoji="0" lang="sv-SE" altLang="sv-SE" sz="1400" b="0" i="0" u="none" strike="noStrike" cap="none" normalizeH="0" baseline="0" dirty="0" err="1">
                <a:ln>
                  <a:noFill/>
                </a:ln>
                <a:solidFill>
                  <a:srgbClr val="4D4E53"/>
                </a:solidFill>
                <a:effectLst/>
                <a:latin typeface="Consolas" panose="020B0609020204030204" pitchFamily="49" charset="0"/>
              </a:rPr>
              <a:t>onmessage</a:t>
            </a:r>
            <a:r>
              <a:rPr kumimoji="0" lang="sv-SE" altLang="sv-SE" sz="1400" b="0" i="0" u="none" strike="noStrike" cap="none" normalizeH="0" baseline="0" dirty="0">
                <a:ln>
                  <a:noFill/>
                </a:ln>
                <a:solidFill>
                  <a:srgbClr val="4D4E53"/>
                </a:solidFill>
                <a:effectLst/>
                <a:latin typeface="Consolas" panose="020B0609020204030204" pitchFamily="49" charset="0"/>
              </a:rPr>
              <a:t> </a:t>
            </a:r>
            <a:r>
              <a:rPr kumimoji="0" lang="sv-SE" altLang="sv-SE" sz="1400" b="0" i="0" u="none" strike="noStrike" cap="none" normalizeH="0" baseline="0" dirty="0">
                <a:ln>
                  <a:noFill/>
                </a:ln>
                <a:solidFill>
                  <a:srgbClr val="A67F59"/>
                </a:solidFill>
                <a:effectLst/>
                <a:latin typeface="Consolas" panose="020B0609020204030204" pitchFamily="49" charset="0"/>
              </a:rPr>
              <a:t>=</a:t>
            </a:r>
            <a:r>
              <a:rPr kumimoji="0" lang="sv-SE" altLang="sv-SE" sz="1400" b="0" i="0" u="none" strike="noStrike" cap="none" normalizeH="0" baseline="0" dirty="0">
                <a:ln>
                  <a:noFill/>
                </a:ln>
                <a:solidFill>
                  <a:srgbClr val="4D4E53"/>
                </a:solidFill>
                <a:effectLst/>
                <a:latin typeface="Consolas" panose="020B0609020204030204" pitchFamily="49" charset="0"/>
              </a:rPr>
              <a:t> </a:t>
            </a:r>
            <a:r>
              <a:rPr kumimoji="0" lang="sv-SE" altLang="sv-SE" sz="1400" b="0" i="0" u="none" strike="noStrike" cap="none" normalizeH="0" baseline="0" dirty="0" err="1">
                <a:ln>
                  <a:noFill/>
                </a:ln>
                <a:solidFill>
                  <a:srgbClr val="0077AA"/>
                </a:solidFill>
                <a:effectLst/>
                <a:latin typeface="Consolas" panose="020B0609020204030204" pitchFamily="49" charset="0"/>
              </a:rPr>
              <a:t>function</a:t>
            </a:r>
            <a:r>
              <a:rPr kumimoji="0" lang="sv-SE" altLang="sv-SE" sz="1400" b="0" i="0" u="none" strike="noStrike" cap="none" normalizeH="0" baseline="0" dirty="0">
                <a:ln>
                  <a:noFill/>
                </a:ln>
                <a:solidFill>
                  <a:srgbClr val="4D4E53"/>
                </a:solidFill>
                <a:effectLst/>
                <a:latin typeface="Consolas" panose="020B0609020204030204" pitchFamily="49" charset="0"/>
              </a:rPr>
              <a:t> </a:t>
            </a:r>
            <a:r>
              <a:rPr kumimoji="0" lang="sv-SE" altLang="sv-SE" sz="1400" b="0" i="0" u="none" strike="noStrike" cap="none" normalizeH="0" baseline="0" dirty="0">
                <a:ln>
                  <a:noFill/>
                </a:ln>
                <a:solidFill>
                  <a:srgbClr val="999999"/>
                </a:solidFill>
                <a:effectLst/>
                <a:latin typeface="Consolas" panose="020B0609020204030204" pitchFamily="49" charset="0"/>
              </a:rPr>
              <a:t>(</a:t>
            </a:r>
            <a:r>
              <a:rPr kumimoji="0" lang="sv-SE" altLang="sv-SE" sz="1400" b="0" i="0" u="none" strike="noStrike" cap="none" normalizeH="0" baseline="0" dirty="0">
                <a:ln>
                  <a:noFill/>
                </a:ln>
                <a:solidFill>
                  <a:srgbClr val="4D4E53"/>
                </a:solidFill>
                <a:effectLst/>
                <a:latin typeface="Consolas" panose="020B0609020204030204" pitchFamily="49" charset="0"/>
              </a:rPr>
              <a:t>event</a:t>
            </a:r>
            <a:r>
              <a:rPr kumimoji="0" lang="sv-SE" altLang="sv-SE" sz="1400" b="0" i="0" u="none" strike="noStrike" cap="none" normalizeH="0" baseline="0" dirty="0">
                <a:ln>
                  <a:noFill/>
                </a:ln>
                <a:solidFill>
                  <a:srgbClr val="999999"/>
                </a:solidFill>
                <a:effectLst/>
                <a:latin typeface="Consolas" panose="020B0609020204030204" pitchFamily="49" charset="0"/>
              </a:rPr>
              <a:t>)</a:t>
            </a:r>
            <a:r>
              <a:rPr kumimoji="0" lang="sv-SE" altLang="sv-SE" sz="1400" b="0" i="0" u="none" strike="noStrike" cap="none" normalizeH="0" baseline="0" dirty="0">
                <a:ln>
                  <a:noFill/>
                </a:ln>
                <a:solidFill>
                  <a:srgbClr val="4D4E53"/>
                </a:solidFill>
                <a:effectLst/>
                <a:latin typeface="Consolas" panose="020B0609020204030204" pitchFamily="49" charset="0"/>
              </a:rPr>
              <a:t> </a:t>
            </a:r>
            <a:r>
              <a:rPr kumimoji="0" lang="sv-SE" altLang="sv-SE" sz="1400" b="0" i="0" u="none" strike="noStrike" cap="none" normalizeH="0" baseline="0" dirty="0">
                <a:ln>
                  <a:noFill/>
                </a:ln>
                <a:solidFill>
                  <a:srgbClr val="999999"/>
                </a:solidFill>
                <a:effectLst/>
                <a:latin typeface="Consolas" panose="020B0609020204030204" pitchFamily="49" charset="0"/>
              </a:rPr>
              <a:t>{</a:t>
            </a:r>
            <a:r>
              <a:rPr kumimoji="0" lang="sv-SE" altLang="sv-SE" sz="1400" b="0" i="0" u="none" strike="noStrike" cap="none" normalizeH="0" baseline="0" dirty="0">
                <a:ln>
                  <a:noFill/>
                </a:ln>
                <a:solidFill>
                  <a:srgbClr val="4D4E5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400" dirty="0">
                <a:solidFill>
                  <a:srgbClr val="4D4E53"/>
                </a:solidFill>
                <a:latin typeface="Consolas" panose="020B0609020204030204" pitchFamily="49" charset="0"/>
              </a:rPr>
              <a:t>   </a:t>
            </a:r>
            <a:r>
              <a:rPr kumimoji="0" lang="sv-SE" altLang="sv-SE" sz="1400" b="0" i="0" u="none" strike="noStrike" cap="none" normalizeH="0" baseline="0" dirty="0">
                <a:ln>
                  <a:noFill/>
                </a:ln>
                <a:solidFill>
                  <a:srgbClr val="4D4E53"/>
                </a:solidFill>
                <a:effectLst/>
                <a:latin typeface="Consolas" panose="020B0609020204030204" pitchFamily="49" charset="0"/>
              </a:rPr>
              <a:t>console</a:t>
            </a:r>
            <a:r>
              <a:rPr kumimoji="0" lang="sv-SE" altLang="sv-SE" sz="1400" b="0" i="0" u="none" strike="noStrike" cap="none" normalizeH="0" baseline="0" dirty="0">
                <a:ln>
                  <a:noFill/>
                </a:ln>
                <a:solidFill>
                  <a:srgbClr val="999999"/>
                </a:solidFill>
                <a:effectLst/>
                <a:latin typeface="Consolas" panose="020B0609020204030204" pitchFamily="49" charset="0"/>
              </a:rPr>
              <a:t>.</a:t>
            </a:r>
            <a:r>
              <a:rPr kumimoji="0" lang="sv-SE" altLang="sv-SE" sz="1400" b="0" i="0" u="none" strike="noStrike" cap="none" normalizeH="0" baseline="0" dirty="0">
                <a:ln>
                  <a:noFill/>
                </a:ln>
                <a:solidFill>
                  <a:srgbClr val="DD4A68"/>
                </a:solidFill>
                <a:effectLst/>
                <a:latin typeface="Consolas" panose="020B0609020204030204" pitchFamily="49" charset="0"/>
              </a:rPr>
              <a:t>log</a:t>
            </a:r>
            <a:r>
              <a:rPr kumimoji="0" lang="sv-SE" altLang="sv-SE" sz="1400" b="0" i="0" u="none" strike="noStrike" cap="none" normalizeH="0" baseline="0" dirty="0">
                <a:ln>
                  <a:noFill/>
                </a:ln>
                <a:solidFill>
                  <a:srgbClr val="999999"/>
                </a:solidFill>
                <a:effectLst/>
                <a:latin typeface="Consolas" panose="020B0609020204030204" pitchFamily="49" charset="0"/>
              </a:rPr>
              <a:t>(</a:t>
            </a:r>
            <a:r>
              <a:rPr kumimoji="0" lang="sv-SE" altLang="sv-SE" sz="1400" b="0" i="0" u="none" strike="noStrike" cap="none" normalizeH="0" baseline="0" dirty="0" err="1">
                <a:ln>
                  <a:noFill/>
                </a:ln>
                <a:solidFill>
                  <a:srgbClr val="4D4E53"/>
                </a:solidFill>
                <a:effectLst/>
                <a:latin typeface="Consolas" panose="020B0609020204030204" pitchFamily="49" charset="0"/>
              </a:rPr>
              <a:t>event</a:t>
            </a:r>
            <a:r>
              <a:rPr kumimoji="0" lang="sv-SE" altLang="sv-SE" sz="1400" b="0" i="0" u="none" strike="noStrike" cap="none" normalizeH="0" baseline="0" dirty="0" err="1">
                <a:ln>
                  <a:noFill/>
                </a:ln>
                <a:solidFill>
                  <a:srgbClr val="999999"/>
                </a:solidFill>
                <a:effectLst/>
                <a:latin typeface="Consolas" panose="020B0609020204030204" pitchFamily="49" charset="0"/>
              </a:rPr>
              <a:t>.</a:t>
            </a:r>
            <a:r>
              <a:rPr kumimoji="0" lang="sv-SE" altLang="sv-SE" sz="1400" b="0" i="0" u="none" strike="noStrike" cap="none" normalizeH="0" baseline="0" dirty="0" err="1">
                <a:ln>
                  <a:noFill/>
                </a:ln>
                <a:solidFill>
                  <a:srgbClr val="4D4E53"/>
                </a:solidFill>
                <a:effectLst/>
                <a:latin typeface="Consolas" panose="020B0609020204030204" pitchFamily="49" charset="0"/>
              </a:rPr>
              <a:t>data</a:t>
            </a:r>
            <a:r>
              <a:rPr kumimoji="0" lang="sv-SE" altLang="sv-SE" sz="1400" b="0" i="0" u="none" strike="noStrike" cap="none" normalizeH="0" baseline="0" dirty="0">
                <a:ln>
                  <a:noFill/>
                </a:ln>
                <a:solidFill>
                  <a:srgbClr val="999999"/>
                </a:solidFill>
                <a:effectLst/>
                <a:latin typeface="Consolas" panose="020B0609020204030204" pitchFamily="49" charset="0"/>
              </a:rPr>
              <a:t>);</a:t>
            </a:r>
            <a:endParaRPr lang="sv-SE" altLang="sv-SE" sz="1400" dirty="0">
              <a:solidFill>
                <a:srgbClr val="4D4E5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400" b="0" i="0" u="none" strike="noStrike" cap="none" normalizeH="0" baseline="0" dirty="0">
                <a:ln>
                  <a:noFill/>
                </a:ln>
                <a:solidFill>
                  <a:srgbClr val="999999"/>
                </a:solidFill>
                <a:effectLst/>
                <a:latin typeface="Consolas" panose="020B0609020204030204" pitchFamily="49" charset="0"/>
              </a:rPr>
              <a:t>}</a:t>
            </a:r>
            <a:r>
              <a:rPr kumimoji="0" lang="sv-SE" altLang="sv-SE" sz="1100" b="0" i="0" u="none" strike="noStrike" cap="none" normalizeH="0" baseline="0" dirty="0">
                <a:ln>
                  <a:noFill/>
                </a:ln>
                <a:solidFill>
                  <a:schemeClr val="tx1"/>
                </a:solidFill>
                <a:effectLst/>
              </a:rPr>
              <a:t> </a:t>
            </a:r>
            <a:endParaRPr kumimoji="0" lang="sv-SE" altLang="sv-SE" sz="3200" b="0" i="0" u="none" strike="noStrike" cap="none" normalizeH="0" baseline="0" dirty="0">
              <a:ln>
                <a:noFill/>
              </a:ln>
              <a:solidFill>
                <a:schemeClr val="tx1"/>
              </a:solidFill>
              <a:effectLst/>
              <a:latin typeface="Arial" panose="020B0604020202020204" pitchFamily="34" charset="0"/>
            </a:endParaRPr>
          </a:p>
        </p:txBody>
      </p:sp>
      <p:sp>
        <p:nvSpPr>
          <p:cNvPr id="9" name="Rectangle 3"/>
          <p:cNvSpPr txBox="1">
            <a:spLocks noChangeArrowheads="1"/>
          </p:cNvSpPr>
          <p:nvPr/>
        </p:nvSpPr>
        <p:spPr bwMode="auto">
          <a:xfrm>
            <a:off x="993226" y="3265955"/>
            <a:ext cx="872823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sv-SE" altLang="sv-SE" sz="2000" u="sng" dirty="0" err="1">
                <a:solidFill>
                  <a:srgbClr val="4D4E53"/>
                </a:solidFill>
                <a:latin typeface="Calibri" panose="020F0502020204030204" pitchFamily="34" charset="0"/>
                <a:cs typeface="Calibri" panose="020F0502020204030204" pitchFamily="34" charset="0"/>
              </a:rPr>
              <a:t>Send</a:t>
            </a:r>
            <a:r>
              <a:rPr lang="sv-SE" altLang="sv-SE" sz="2000" u="sng" dirty="0">
                <a:solidFill>
                  <a:srgbClr val="4D4E53"/>
                </a:solidFill>
                <a:latin typeface="Calibri" panose="020F0502020204030204" pitchFamily="34" charset="0"/>
                <a:cs typeface="Calibri" panose="020F0502020204030204" pitchFamily="34" charset="0"/>
              </a:rPr>
              <a:t> </a:t>
            </a:r>
            <a:r>
              <a:rPr lang="sv-SE" altLang="sv-SE" sz="2000" u="sng" dirty="0" err="1">
                <a:solidFill>
                  <a:srgbClr val="4D4E53"/>
                </a:solidFill>
                <a:latin typeface="Calibri" panose="020F0502020204030204" pitchFamily="34" charset="0"/>
                <a:cs typeface="Calibri" panose="020F0502020204030204" pitchFamily="34" charset="0"/>
              </a:rPr>
              <a:t>message</a:t>
            </a:r>
            <a:endParaRPr lang="sv-SE" altLang="sv-SE" sz="2000" u="sng" dirty="0">
              <a:solidFill>
                <a:srgbClr val="4D4E53"/>
              </a:solidFill>
              <a:latin typeface="Calibri" panose="020F0502020204030204" pitchFamily="34" charset="0"/>
              <a:cs typeface="Calibri" panose="020F0502020204030204" pitchFamily="34" charset="0"/>
            </a:endParaRPr>
          </a:p>
          <a:p>
            <a:pPr marL="0" indent="0" eaLnBrk="0" fontAlgn="base" hangingPunct="0">
              <a:lnSpc>
                <a:spcPct val="100000"/>
              </a:lnSpc>
              <a:spcBef>
                <a:spcPct val="0"/>
              </a:spcBef>
              <a:spcAft>
                <a:spcPct val="0"/>
              </a:spcAft>
              <a:buFont typeface="Arial" panose="020B0604020202020204" pitchFamily="34" charset="0"/>
              <a:buNone/>
            </a:pPr>
            <a:endParaRPr lang="sv-SE" altLang="sv-SE" sz="1400" dirty="0">
              <a:solidFill>
                <a:srgbClr val="4D4E53"/>
              </a:solidFill>
              <a:latin typeface="Consolas" panose="020B0609020204030204" pitchFamily="49" charset="0"/>
            </a:endParaRPr>
          </a:p>
          <a:p>
            <a:pPr marL="0" indent="0" eaLnBrk="0" fontAlgn="base" hangingPunct="0">
              <a:lnSpc>
                <a:spcPct val="100000"/>
              </a:lnSpc>
              <a:spcBef>
                <a:spcPct val="0"/>
              </a:spcBef>
              <a:spcAft>
                <a:spcPct val="0"/>
              </a:spcAft>
              <a:buFont typeface="Arial" panose="020B0604020202020204" pitchFamily="34" charset="0"/>
              <a:buNone/>
            </a:pPr>
            <a:r>
              <a:rPr lang="sv-SE" altLang="sv-SE" sz="1400" dirty="0" err="1">
                <a:solidFill>
                  <a:srgbClr val="4D4E53"/>
                </a:solidFill>
                <a:latin typeface="Consolas" panose="020B0609020204030204" pitchFamily="49" charset="0"/>
              </a:rPr>
              <a:t>exampleSocket</a:t>
            </a:r>
            <a:r>
              <a:rPr lang="sv-SE" altLang="sv-SE" sz="1400" dirty="0" err="1">
                <a:solidFill>
                  <a:srgbClr val="999999"/>
                </a:solidFill>
                <a:latin typeface="Consolas" panose="020B0609020204030204" pitchFamily="49" charset="0"/>
              </a:rPr>
              <a:t>.</a:t>
            </a:r>
            <a:r>
              <a:rPr lang="sv-SE" altLang="sv-SE" sz="1400" dirty="0" err="1">
                <a:solidFill>
                  <a:srgbClr val="DD4A68"/>
                </a:solidFill>
                <a:latin typeface="Consolas" panose="020B0609020204030204" pitchFamily="49" charset="0"/>
              </a:rPr>
              <a:t>send</a:t>
            </a:r>
            <a:r>
              <a:rPr lang="sv-SE" altLang="sv-SE" sz="1400" dirty="0" smtClean="0">
                <a:solidFill>
                  <a:srgbClr val="999999"/>
                </a:solidFill>
                <a:latin typeface="Consolas" panose="020B0609020204030204" pitchFamily="49" charset="0"/>
              </a:rPr>
              <a:t>(</a:t>
            </a:r>
            <a:r>
              <a:rPr lang="sv-SE" altLang="sv-SE" sz="1400" dirty="0" smtClean="0">
                <a:solidFill>
                  <a:srgbClr val="669900"/>
                </a:solidFill>
                <a:latin typeface="Consolas" panose="020B0609020204030204" pitchFamily="49" charset="0"/>
              </a:rPr>
              <a:t>"</a:t>
            </a:r>
            <a:r>
              <a:rPr lang="sv-SE" altLang="sv-SE" sz="1400" dirty="0" err="1" smtClean="0">
                <a:solidFill>
                  <a:srgbClr val="669900"/>
                </a:solidFill>
                <a:latin typeface="Consolas" panose="020B0609020204030204" pitchFamily="49" charset="0"/>
              </a:rPr>
              <a:t>This</a:t>
            </a:r>
            <a:r>
              <a:rPr lang="sv-SE" altLang="sv-SE" sz="1400" dirty="0" smtClean="0">
                <a:solidFill>
                  <a:srgbClr val="669900"/>
                </a:solidFill>
                <a:latin typeface="Consolas" panose="020B0609020204030204" pitchFamily="49" charset="0"/>
              </a:rPr>
              <a:t> is my </a:t>
            </a:r>
            <a:r>
              <a:rPr lang="sv-SE" altLang="sv-SE" sz="1400" dirty="0" err="1" smtClean="0">
                <a:solidFill>
                  <a:srgbClr val="669900"/>
                </a:solidFill>
                <a:latin typeface="Consolas" panose="020B0609020204030204" pitchFamily="49" charset="0"/>
              </a:rPr>
              <a:t>first</a:t>
            </a:r>
            <a:r>
              <a:rPr lang="sv-SE" altLang="sv-SE" sz="1400" dirty="0" smtClean="0">
                <a:solidFill>
                  <a:srgbClr val="669900"/>
                </a:solidFill>
                <a:latin typeface="Consolas" panose="020B0609020204030204" pitchFamily="49" charset="0"/>
              </a:rPr>
              <a:t> </a:t>
            </a:r>
            <a:r>
              <a:rPr lang="sv-SE" altLang="sv-SE" sz="1400" dirty="0" err="1" smtClean="0">
                <a:solidFill>
                  <a:srgbClr val="669900"/>
                </a:solidFill>
                <a:latin typeface="Consolas" panose="020B0609020204030204" pitchFamily="49" charset="0"/>
              </a:rPr>
              <a:t>message</a:t>
            </a:r>
            <a:r>
              <a:rPr lang="sv-SE" altLang="sv-SE" sz="1400" dirty="0" smtClean="0">
                <a:solidFill>
                  <a:srgbClr val="669900"/>
                </a:solidFill>
                <a:latin typeface="Consolas" panose="020B0609020204030204" pitchFamily="49" charset="0"/>
              </a:rPr>
              <a:t>"</a:t>
            </a:r>
            <a:r>
              <a:rPr lang="sv-SE" altLang="sv-SE" sz="1400" dirty="0" smtClean="0">
                <a:solidFill>
                  <a:srgbClr val="999999"/>
                </a:solidFill>
                <a:latin typeface="Consolas" panose="020B0609020204030204" pitchFamily="49" charset="0"/>
              </a:rPr>
              <a:t>)</a:t>
            </a:r>
            <a:endParaRPr lang="sv-SE" altLang="sv-SE" sz="3200" dirty="0">
              <a:latin typeface="Arial" panose="020B0604020202020204" pitchFamily="34" charset="0"/>
            </a:endParaRPr>
          </a:p>
        </p:txBody>
      </p:sp>
    </p:spTree>
    <p:extLst>
      <p:ext uri="{BB962C8B-B14F-4D97-AF65-F5344CB8AC3E}">
        <p14:creationId xmlns:p14="http://schemas.microsoft.com/office/powerpoint/2010/main" val="62428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WebSocket</a:t>
            </a:r>
            <a:r>
              <a:rPr lang="sv-SE" dirty="0"/>
              <a:t> </a:t>
            </a:r>
            <a:r>
              <a:rPr lang="sv-SE" dirty="0" err="1"/>
              <a:t>downside</a:t>
            </a:r>
            <a:endParaRPr lang="sv-SE" dirty="0"/>
          </a:p>
        </p:txBody>
      </p:sp>
      <p:sp>
        <p:nvSpPr>
          <p:cNvPr id="3" name="Content Placeholder 2"/>
          <p:cNvSpPr>
            <a:spLocks noGrp="1"/>
          </p:cNvSpPr>
          <p:nvPr>
            <p:ph idx="1"/>
          </p:nvPr>
        </p:nvSpPr>
        <p:spPr/>
        <p:txBody>
          <a:bodyPr/>
          <a:lstStyle/>
          <a:p>
            <a:r>
              <a:rPr lang="sv-SE" dirty="0" err="1"/>
              <a:t>Fairly</a:t>
            </a:r>
            <a:r>
              <a:rPr lang="sv-SE" dirty="0"/>
              <a:t> primitive </a:t>
            </a:r>
            <a:r>
              <a:rPr lang="sv-SE" dirty="0" err="1"/>
              <a:t>low</a:t>
            </a:r>
            <a:r>
              <a:rPr lang="sv-SE" dirty="0"/>
              <a:t> </a:t>
            </a:r>
            <a:r>
              <a:rPr lang="sv-SE" dirty="0" err="1"/>
              <a:t>level</a:t>
            </a:r>
            <a:r>
              <a:rPr lang="sv-SE" dirty="0"/>
              <a:t> API (</a:t>
            </a:r>
            <a:r>
              <a:rPr lang="sv-SE" dirty="0" err="1"/>
              <a:t>Send</a:t>
            </a:r>
            <a:r>
              <a:rPr lang="sv-SE" dirty="0"/>
              <a:t>, </a:t>
            </a:r>
            <a:r>
              <a:rPr lang="sv-SE" dirty="0" err="1" smtClean="0"/>
              <a:t>Receive</a:t>
            </a:r>
            <a:r>
              <a:rPr lang="sv-SE" dirty="0" smtClean="0"/>
              <a:t>)</a:t>
            </a:r>
            <a:endParaRPr lang="sv-SE" dirty="0"/>
          </a:p>
          <a:p>
            <a:r>
              <a:rPr lang="sv-SE" dirty="0" err="1"/>
              <a:t>MessageType</a:t>
            </a:r>
            <a:r>
              <a:rPr lang="sv-SE" dirty="0"/>
              <a:t>: Text, </a:t>
            </a:r>
            <a:r>
              <a:rPr lang="sv-SE" dirty="0" err="1"/>
              <a:t>Binary</a:t>
            </a:r>
            <a:r>
              <a:rPr lang="sv-SE" dirty="0"/>
              <a:t>, Close</a:t>
            </a:r>
          </a:p>
          <a:p>
            <a:r>
              <a:rPr lang="sv-SE" dirty="0" smtClean="0"/>
              <a:t>Must check to </a:t>
            </a:r>
            <a:r>
              <a:rPr lang="sv-SE" dirty="0" err="1" smtClean="0"/>
              <a:t>know</a:t>
            </a:r>
            <a:r>
              <a:rPr lang="sv-SE" dirty="0" smtClean="0"/>
              <a:t> </a:t>
            </a:r>
            <a:r>
              <a:rPr lang="sv-SE" dirty="0" err="1"/>
              <a:t>if</a:t>
            </a:r>
            <a:r>
              <a:rPr lang="sv-SE" dirty="0"/>
              <a:t> a </a:t>
            </a:r>
            <a:r>
              <a:rPr lang="sv-SE" dirty="0" err="1"/>
              <a:t>connection</a:t>
            </a:r>
            <a:r>
              <a:rPr lang="sv-SE" dirty="0"/>
              <a:t> is live</a:t>
            </a:r>
          </a:p>
          <a:p>
            <a:r>
              <a:rPr lang="sv-SE" dirty="0"/>
              <a:t>Manual handling </a:t>
            </a:r>
            <a:r>
              <a:rPr lang="sv-SE" dirty="0" err="1"/>
              <a:t>of</a:t>
            </a:r>
            <a:r>
              <a:rPr lang="sv-SE" dirty="0"/>
              <a:t> </a:t>
            </a:r>
            <a:r>
              <a:rPr lang="sv-SE" dirty="0" err="1"/>
              <a:t>connections</a:t>
            </a:r>
            <a:endParaRPr lang="sv-SE" dirty="0"/>
          </a:p>
          <a:p>
            <a:r>
              <a:rPr lang="sv-SE" dirty="0" err="1"/>
              <a:t>Separate</a:t>
            </a:r>
            <a:r>
              <a:rPr lang="sv-SE" dirty="0"/>
              <a:t> </a:t>
            </a:r>
            <a:r>
              <a:rPr lang="sv-SE" dirty="0" err="1"/>
              <a:t>threads</a:t>
            </a:r>
            <a:r>
              <a:rPr lang="sv-SE" dirty="0"/>
              <a:t> for </a:t>
            </a:r>
            <a:r>
              <a:rPr lang="sv-SE" dirty="0" err="1"/>
              <a:t>send</a:t>
            </a:r>
            <a:r>
              <a:rPr lang="sv-SE" dirty="0"/>
              <a:t> and </a:t>
            </a:r>
            <a:r>
              <a:rPr lang="sv-SE" dirty="0" err="1"/>
              <a:t>receive</a:t>
            </a:r>
            <a:endParaRPr lang="sv-SE" dirty="0"/>
          </a:p>
          <a:p>
            <a:r>
              <a:rPr lang="sv-SE" dirty="0"/>
              <a:t>If no browser support, </a:t>
            </a:r>
            <a:r>
              <a:rPr lang="sv-SE" dirty="0" err="1"/>
              <a:t>then</a:t>
            </a:r>
            <a:r>
              <a:rPr lang="sv-SE" dirty="0"/>
              <a:t> no </a:t>
            </a:r>
            <a:r>
              <a:rPr lang="sv-SE" dirty="0" err="1" smtClean="0"/>
              <a:t>communication</a:t>
            </a:r>
            <a:endParaRPr lang="sv-SE" dirty="0"/>
          </a:p>
        </p:txBody>
      </p:sp>
    </p:spTree>
    <p:extLst>
      <p:ext uri="{BB962C8B-B14F-4D97-AF65-F5344CB8AC3E}">
        <p14:creationId xmlns:p14="http://schemas.microsoft.com/office/powerpoint/2010/main" val="195236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Libraries</a:t>
            </a:r>
            <a:r>
              <a:rPr lang="sv-SE" dirty="0"/>
              <a:t>!</a:t>
            </a:r>
          </a:p>
        </p:txBody>
      </p:sp>
      <p:sp>
        <p:nvSpPr>
          <p:cNvPr id="3" name="Content Placeholder 2"/>
          <p:cNvSpPr>
            <a:spLocks noGrp="1"/>
          </p:cNvSpPr>
          <p:nvPr>
            <p:ph idx="1"/>
          </p:nvPr>
        </p:nvSpPr>
        <p:spPr/>
        <p:txBody>
          <a:bodyPr>
            <a:normAutofit lnSpcReduction="10000"/>
          </a:bodyPr>
          <a:lstStyle/>
          <a:p>
            <a:r>
              <a:rPr lang="sv-SE" dirty="0"/>
              <a:t>Abstract the </a:t>
            </a:r>
            <a:r>
              <a:rPr lang="sv-SE" dirty="0" err="1"/>
              <a:t>underlying</a:t>
            </a:r>
            <a:r>
              <a:rPr lang="sv-SE" dirty="0"/>
              <a:t> </a:t>
            </a:r>
            <a:r>
              <a:rPr lang="sv-SE" dirty="0" err="1"/>
              <a:t>communication</a:t>
            </a:r>
            <a:r>
              <a:rPr lang="sv-SE" dirty="0"/>
              <a:t> </a:t>
            </a:r>
            <a:r>
              <a:rPr lang="sv-SE" dirty="0" err="1"/>
              <a:t>protocol</a:t>
            </a:r>
            <a:endParaRPr lang="sv-SE" dirty="0"/>
          </a:p>
          <a:p>
            <a:pPr lvl="1"/>
            <a:r>
              <a:rPr lang="sv-SE" dirty="0"/>
              <a:t>Server </a:t>
            </a:r>
            <a:r>
              <a:rPr lang="sv-SE" dirty="0" err="1"/>
              <a:t>side</a:t>
            </a:r>
            <a:r>
              <a:rPr lang="sv-SE" dirty="0"/>
              <a:t> </a:t>
            </a:r>
            <a:r>
              <a:rPr lang="sv-SE" dirty="0" err="1"/>
              <a:t>libraries</a:t>
            </a:r>
            <a:endParaRPr lang="sv-SE" dirty="0"/>
          </a:p>
          <a:p>
            <a:pPr lvl="1"/>
            <a:r>
              <a:rPr lang="sv-SE" dirty="0" err="1"/>
              <a:t>Client</a:t>
            </a:r>
            <a:r>
              <a:rPr lang="sv-SE" dirty="0"/>
              <a:t> </a:t>
            </a:r>
            <a:r>
              <a:rPr lang="sv-SE" dirty="0" err="1"/>
              <a:t>side</a:t>
            </a:r>
            <a:r>
              <a:rPr lang="sv-SE" dirty="0"/>
              <a:t> </a:t>
            </a:r>
            <a:r>
              <a:rPr lang="sv-SE" dirty="0" err="1" smtClean="0"/>
              <a:t>Javascript</a:t>
            </a:r>
            <a:r>
              <a:rPr lang="sv-SE" dirty="0" smtClean="0"/>
              <a:t> </a:t>
            </a:r>
            <a:r>
              <a:rPr lang="sv-SE" dirty="0" err="1"/>
              <a:t>libraries</a:t>
            </a:r>
            <a:endParaRPr lang="sv-SE" dirty="0"/>
          </a:p>
          <a:p>
            <a:r>
              <a:rPr lang="sv-SE" dirty="0" err="1"/>
              <a:t>Automatic</a:t>
            </a:r>
            <a:r>
              <a:rPr lang="sv-SE" dirty="0"/>
              <a:t> </a:t>
            </a:r>
            <a:r>
              <a:rPr lang="sv-SE" dirty="0" err="1"/>
              <a:t>protocol</a:t>
            </a:r>
            <a:r>
              <a:rPr lang="sv-SE" dirty="0"/>
              <a:t> </a:t>
            </a:r>
            <a:r>
              <a:rPr lang="sv-SE" dirty="0" err="1"/>
              <a:t>negotiation</a:t>
            </a:r>
            <a:r>
              <a:rPr lang="sv-SE" dirty="0"/>
              <a:t>:</a:t>
            </a:r>
          </a:p>
          <a:p>
            <a:pPr lvl="1"/>
            <a:r>
              <a:rPr lang="sv-SE" dirty="0" err="1"/>
              <a:t>WebSocket</a:t>
            </a:r>
            <a:endParaRPr lang="sv-SE" dirty="0"/>
          </a:p>
          <a:p>
            <a:pPr lvl="1"/>
            <a:r>
              <a:rPr lang="sv-SE" dirty="0"/>
              <a:t>Server Sent Events / </a:t>
            </a:r>
            <a:r>
              <a:rPr lang="sv-SE" dirty="0" err="1"/>
              <a:t>EventSource</a:t>
            </a:r>
            <a:r>
              <a:rPr lang="sv-SE" dirty="0"/>
              <a:t> (Not IE)</a:t>
            </a:r>
          </a:p>
          <a:p>
            <a:pPr lvl="1"/>
            <a:r>
              <a:rPr lang="sv-SE" dirty="0" err="1"/>
              <a:t>Forever</a:t>
            </a:r>
            <a:r>
              <a:rPr lang="sv-SE" dirty="0"/>
              <a:t> </a:t>
            </a:r>
            <a:r>
              <a:rPr lang="sv-SE" dirty="0" err="1"/>
              <a:t>Frame</a:t>
            </a:r>
            <a:r>
              <a:rPr lang="sv-SE" dirty="0"/>
              <a:t> (IE)</a:t>
            </a:r>
          </a:p>
          <a:p>
            <a:pPr lvl="1"/>
            <a:r>
              <a:rPr lang="sv-SE" dirty="0"/>
              <a:t>Ajax Long </a:t>
            </a:r>
            <a:r>
              <a:rPr lang="sv-SE" dirty="0" err="1"/>
              <a:t>Polling</a:t>
            </a:r>
            <a:endParaRPr lang="sv-SE" dirty="0"/>
          </a:p>
          <a:p>
            <a:r>
              <a:rPr lang="sv-SE" dirty="0" smtClean="0"/>
              <a:t>Server </a:t>
            </a:r>
            <a:r>
              <a:rPr lang="sv-SE" dirty="0"/>
              <a:t>support for </a:t>
            </a:r>
            <a:r>
              <a:rPr lang="sv-SE" dirty="0" err="1" smtClean="0"/>
              <a:t>mapping</a:t>
            </a:r>
            <a:r>
              <a:rPr lang="sv-SE" dirty="0" smtClean="0"/>
              <a:t> </a:t>
            </a:r>
            <a:r>
              <a:rPr lang="sv-SE" dirty="0" err="1" smtClean="0"/>
              <a:t>of</a:t>
            </a:r>
            <a:r>
              <a:rPr lang="sv-SE" dirty="0" smtClean="0"/>
              <a:t> </a:t>
            </a:r>
            <a:r>
              <a:rPr lang="sv-SE" dirty="0" err="1" smtClean="0"/>
              <a:t>connections</a:t>
            </a:r>
            <a:r>
              <a:rPr lang="sv-SE" dirty="0" smtClean="0"/>
              <a:t> to </a:t>
            </a:r>
            <a:r>
              <a:rPr lang="sv-SE" dirty="0" err="1" smtClean="0"/>
              <a:t>users</a:t>
            </a:r>
            <a:endParaRPr lang="sv-SE" dirty="0"/>
          </a:p>
          <a:p>
            <a:r>
              <a:rPr lang="sv-SE" dirty="0" err="1"/>
              <a:t>Inbuilt</a:t>
            </a:r>
            <a:r>
              <a:rPr lang="sv-SE" dirty="0"/>
              <a:t> </a:t>
            </a:r>
            <a:r>
              <a:rPr lang="sv-SE" dirty="0" err="1"/>
              <a:t>authorization</a:t>
            </a:r>
            <a:endParaRPr lang="sv-SE" dirty="0"/>
          </a:p>
          <a:p>
            <a:endParaRPr lang="sv-SE" dirty="0"/>
          </a:p>
        </p:txBody>
      </p:sp>
    </p:spTree>
    <p:extLst>
      <p:ext uri="{BB962C8B-B14F-4D97-AF65-F5344CB8AC3E}">
        <p14:creationId xmlns:p14="http://schemas.microsoft.com/office/powerpoint/2010/main" val="426476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Library</a:t>
            </a:r>
            <a:r>
              <a:rPr lang="sv-SE" dirty="0"/>
              <a:t> </a:t>
            </a:r>
            <a:r>
              <a:rPr lang="sv-SE" dirty="0" err="1"/>
              <a:t>recommendation</a:t>
            </a:r>
            <a:endParaRPr lang="sv-SE" dirty="0"/>
          </a:p>
        </p:txBody>
      </p:sp>
      <p:sp>
        <p:nvSpPr>
          <p:cNvPr id="3" name="Content Placeholder 2"/>
          <p:cNvSpPr>
            <a:spLocks noGrp="1"/>
          </p:cNvSpPr>
          <p:nvPr>
            <p:ph idx="1"/>
          </p:nvPr>
        </p:nvSpPr>
        <p:spPr>
          <a:xfrm>
            <a:off x="838200" y="1690688"/>
            <a:ext cx="11353800" cy="4762744"/>
          </a:xfrm>
        </p:spPr>
        <p:txBody>
          <a:bodyPr>
            <a:normAutofit fontScale="92500" lnSpcReduction="20000"/>
          </a:bodyPr>
          <a:lstStyle/>
          <a:p>
            <a:pPr marL="0" indent="0">
              <a:buNone/>
            </a:pPr>
            <a:r>
              <a:rPr lang="sv-SE" dirty="0" err="1"/>
              <a:t>There</a:t>
            </a:r>
            <a:r>
              <a:rPr lang="sv-SE" dirty="0"/>
              <a:t> </a:t>
            </a:r>
            <a:r>
              <a:rPr lang="sv-SE" dirty="0" err="1"/>
              <a:t>are</a:t>
            </a:r>
            <a:r>
              <a:rPr lang="sv-SE" dirty="0"/>
              <a:t> MANY </a:t>
            </a:r>
            <a:r>
              <a:rPr lang="sv-SE" dirty="0" err="1"/>
              <a:t>libraries</a:t>
            </a:r>
            <a:r>
              <a:rPr lang="sv-SE" dirty="0"/>
              <a:t> … </a:t>
            </a:r>
            <a:r>
              <a:rPr lang="sv-SE" dirty="0" err="1"/>
              <a:t>two</a:t>
            </a:r>
            <a:r>
              <a:rPr lang="sv-SE" dirty="0"/>
              <a:t> </a:t>
            </a:r>
            <a:r>
              <a:rPr lang="sv-SE" dirty="0" err="1"/>
              <a:t>of</a:t>
            </a:r>
            <a:r>
              <a:rPr lang="sv-SE" dirty="0"/>
              <a:t> </a:t>
            </a:r>
            <a:r>
              <a:rPr lang="sv-SE" dirty="0" err="1"/>
              <a:t>them</a:t>
            </a:r>
            <a:r>
              <a:rPr lang="sv-SE" dirty="0"/>
              <a:t> </a:t>
            </a:r>
            <a:r>
              <a:rPr lang="sv-SE" dirty="0" err="1"/>
              <a:t>are</a:t>
            </a:r>
            <a:r>
              <a:rPr lang="sv-SE" dirty="0"/>
              <a:t> </a:t>
            </a:r>
            <a:r>
              <a:rPr lang="sv-SE" dirty="0" err="1"/>
              <a:t>fullgrown</a:t>
            </a:r>
            <a:r>
              <a:rPr lang="sv-SE" dirty="0"/>
              <a:t> and </a:t>
            </a:r>
            <a:r>
              <a:rPr lang="sv-SE" dirty="0" err="1"/>
              <a:t>well</a:t>
            </a:r>
            <a:r>
              <a:rPr lang="sv-SE" dirty="0"/>
              <a:t> </a:t>
            </a:r>
            <a:r>
              <a:rPr lang="sv-SE" dirty="0" err="1"/>
              <a:t>established</a:t>
            </a:r>
            <a:r>
              <a:rPr lang="sv-SE" dirty="0"/>
              <a:t>:</a:t>
            </a:r>
          </a:p>
          <a:p>
            <a:r>
              <a:rPr lang="sv-SE" dirty="0"/>
              <a:t>Socket.IO</a:t>
            </a:r>
          </a:p>
          <a:p>
            <a:r>
              <a:rPr lang="sv-SE" dirty="0" err="1"/>
              <a:t>SignalR</a:t>
            </a:r>
            <a:endParaRPr lang="sv-SE" dirty="0"/>
          </a:p>
          <a:p>
            <a:endParaRPr lang="sv-SE" dirty="0"/>
          </a:p>
          <a:p>
            <a:pPr marL="0" indent="0">
              <a:buNone/>
            </a:pPr>
            <a:r>
              <a:rPr lang="sv-SE" dirty="0"/>
              <a:t>Socket.IO</a:t>
            </a:r>
          </a:p>
          <a:p>
            <a:pPr lvl="1"/>
            <a:r>
              <a:rPr lang="sv-SE" dirty="0"/>
              <a:t>Best integration on Node.JS </a:t>
            </a:r>
            <a:r>
              <a:rPr lang="sv-SE" dirty="0" err="1"/>
              <a:t>platform</a:t>
            </a:r>
            <a:endParaRPr lang="sv-SE" dirty="0"/>
          </a:p>
          <a:p>
            <a:pPr lvl="1"/>
            <a:r>
              <a:rPr lang="sv-SE" dirty="0" err="1"/>
              <a:t>Inbuilt</a:t>
            </a:r>
            <a:r>
              <a:rPr lang="sv-SE" dirty="0"/>
              <a:t> </a:t>
            </a:r>
            <a:r>
              <a:rPr lang="sv-SE" dirty="0" err="1"/>
              <a:t>compression</a:t>
            </a:r>
            <a:endParaRPr lang="sv-SE" dirty="0"/>
          </a:p>
          <a:p>
            <a:pPr marL="0" indent="0">
              <a:buNone/>
            </a:pPr>
            <a:r>
              <a:rPr lang="sv-SE" dirty="0" err="1"/>
              <a:t>SignalR</a:t>
            </a:r>
            <a:endParaRPr lang="sv-SE" dirty="0"/>
          </a:p>
          <a:p>
            <a:pPr lvl="1"/>
            <a:r>
              <a:rPr lang="sv-SE" dirty="0"/>
              <a:t>Best integration on .Net </a:t>
            </a:r>
            <a:r>
              <a:rPr lang="sv-SE" dirty="0" err="1"/>
              <a:t>platform</a:t>
            </a:r>
            <a:endParaRPr lang="sv-SE" dirty="0"/>
          </a:p>
          <a:p>
            <a:pPr lvl="1"/>
            <a:r>
              <a:rPr lang="sv-SE" dirty="0"/>
              <a:t>Supports </a:t>
            </a:r>
            <a:r>
              <a:rPr lang="sv-SE" dirty="0" err="1"/>
              <a:t>more</a:t>
            </a:r>
            <a:r>
              <a:rPr lang="sv-SE" dirty="0"/>
              <a:t> transport </a:t>
            </a:r>
            <a:r>
              <a:rPr lang="sv-SE" dirty="0" err="1"/>
              <a:t>protocols</a:t>
            </a:r>
            <a:endParaRPr lang="sv-SE" dirty="0"/>
          </a:p>
          <a:p>
            <a:pPr lvl="1"/>
            <a:r>
              <a:rPr lang="sv-SE" dirty="0" err="1"/>
              <a:t>Better</a:t>
            </a:r>
            <a:r>
              <a:rPr lang="sv-SE" dirty="0"/>
              <a:t> server </a:t>
            </a:r>
            <a:r>
              <a:rPr lang="sv-SE" dirty="0" err="1"/>
              <a:t>flow</a:t>
            </a:r>
            <a:r>
              <a:rPr lang="sv-SE" dirty="0"/>
              <a:t> </a:t>
            </a:r>
            <a:r>
              <a:rPr lang="sv-SE" dirty="0" err="1"/>
              <a:t>control</a:t>
            </a:r>
            <a:endParaRPr lang="sv-SE" dirty="0"/>
          </a:p>
          <a:p>
            <a:pPr lvl="1"/>
            <a:r>
              <a:rPr lang="sv-SE" dirty="0" err="1"/>
              <a:t>Richer</a:t>
            </a:r>
            <a:r>
              <a:rPr lang="sv-SE" dirty="0"/>
              <a:t> </a:t>
            </a:r>
            <a:r>
              <a:rPr lang="sv-SE" dirty="0" err="1"/>
              <a:t>group</a:t>
            </a:r>
            <a:r>
              <a:rPr lang="sv-SE" dirty="0"/>
              <a:t> </a:t>
            </a:r>
            <a:r>
              <a:rPr lang="sv-SE" dirty="0" err="1"/>
              <a:t>membership</a:t>
            </a:r>
            <a:endParaRPr lang="sv-SE" dirty="0"/>
          </a:p>
          <a:p>
            <a:pPr lvl="1"/>
            <a:r>
              <a:rPr lang="sv-SE" dirty="0" err="1"/>
              <a:t>Some</a:t>
            </a:r>
            <a:r>
              <a:rPr lang="sv-SE" dirty="0"/>
              <a:t> support for </a:t>
            </a:r>
            <a:r>
              <a:rPr lang="sv-SE" dirty="0" err="1"/>
              <a:t>load</a:t>
            </a:r>
            <a:r>
              <a:rPr lang="sv-SE" dirty="0"/>
              <a:t> </a:t>
            </a:r>
            <a:r>
              <a:rPr lang="sv-SE" dirty="0" err="1"/>
              <a:t>balancer</a:t>
            </a:r>
            <a:r>
              <a:rPr lang="sv-SE" dirty="0"/>
              <a:t> </a:t>
            </a:r>
            <a:r>
              <a:rPr lang="sv-SE" dirty="0" err="1"/>
              <a:t>stickiness</a:t>
            </a:r>
            <a:endParaRPr lang="sv-SE" dirty="0"/>
          </a:p>
        </p:txBody>
      </p:sp>
    </p:spTree>
    <p:extLst>
      <p:ext uri="{BB962C8B-B14F-4D97-AF65-F5344CB8AC3E}">
        <p14:creationId xmlns:p14="http://schemas.microsoft.com/office/powerpoint/2010/main" val="415706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SignalR</a:t>
            </a:r>
            <a:r>
              <a:rPr lang="sv-SE" dirty="0"/>
              <a:t> system </a:t>
            </a:r>
            <a:r>
              <a:rPr lang="sv-SE" dirty="0" err="1"/>
              <a:t>requirements</a:t>
            </a:r>
            <a:endParaRPr lang="sv-SE" dirty="0"/>
          </a:p>
        </p:txBody>
      </p:sp>
      <p:sp>
        <p:nvSpPr>
          <p:cNvPr id="3" name="Content Placeholder 2"/>
          <p:cNvSpPr>
            <a:spLocks noGrp="1"/>
          </p:cNvSpPr>
          <p:nvPr>
            <p:ph idx="1"/>
          </p:nvPr>
        </p:nvSpPr>
        <p:spPr>
          <a:xfrm>
            <a:off x="838200" y="1690688"/>
            <a:ext cx="10515600" cy="4673535"/>
          </a:xfrm>
        </p:spPr>
        <p:txBody>
          <a:bodyPr>
            <a:normAutofit fontScale="77500" lnSpcReduction="20000"/>
          </a:bodyPr>
          <a:lstStyle/>
          <a:p>
            <a:pPr>
              <a:lnSpc>
                <a:spcPct val="120000"/>
              </a:lnSpc>
              <a:spcAft>
                <a:spcPts val="1200"/>
              </a:spcAft>
            </a:pPr>
            <a:r>
              <a:rPr lang="sv-SE" sz="3600" dirty="0"/>
              <a:t>Windows Server 2008 R2 or later</a:t>
            </a:r>
          </a:p>
          <a:p>
            <a:pPr>
              <a:lnSpc>
                <a:spcPct val="120000"/>
              </a:lnSpc>
              <a:spcAft>
                <a:spcPts val="1200"/>
              </a:spcAft>
            </a:pPr>
            <a:r>
              <a:rPr lang="sv-SE" sz="3600" dirty="0"/>
              <a:t>Web: IIS &gt; 7, in </a:t>
            </a:r>
            <a:r>
              <a:rPr lang="sv-SE" sz="3600" dirty="0" err="1"/>
              <a:t>integrated</a:t>
            </a:r>
            <a:r>
              <a:rPr lang="sv-SE" sz="3600" dirty="0"/>
              <a:t>, full trust mode</a:t>
            </a:r>
          </a:p>
          <a:p>
            <a:pPr>
              <a:lnSpc>
                <a:spcPct val="120000"/>
              </a:lnSpc>
              <a:spcAft>
                <a:spcPts val="1200"/>
              </a:spcAft>
            </a:pPr>
            <a:r>
              <a:rPr lang="sv-SE" sz="3600" dirty="0"/>
              <a:t>.Net </a:t>
            </a:r>
            <a:r>
              <a:rPr lang="sv-SE" sz="3600" dirty="0" err="1"/>
              <a:t>Framework</a:t>
            </a:r>
            <a:r>
              <a:rPr lang="sv-SE" sz="3600" dirty="0"/>
              <a:t> &gt; 4.5 (not </a:t>
            </a:r>
            <a:r>
              <a:rPr lang="sv-SE" sz="3600" dirty="0" err="1"/>
              <a:t>yet</a:t>
            </a:r>
            <a:r>
              <a:rPr lang="sv-SE" sz="3600" dirty="0"/>
              <a:t> .Net </a:t>
            </a:r>
            <a:r>
              <a:rPr lang="sv-SE" sz="3600" dirty="0" err="1"/>
              <a:t>Core</a:t>
            </a:r>
            <a:r>
              <a:rPr lang="sv-SE" sz="3600" dirty="0"/>
              <a:t>) </a:t>
            </a:r>
            <a:r>
              <a:rPr lang="sv-SE" sz="3200" dirty="0">
                <a:hlinkClick r:id="rId3"/>
              </a:rPr>
              <a:t>https://github.com/aspnet/Home/wiki/Roadmap</a:t>
            </a:r>
            <a:endParaRPr lang="sv-SE" sz="3600" dirty="0"/>
          </a:p>
          <a:p>
            <a:pPr>
              <a:lnSpc>
                <a:spcPct val="120000"/>
              </a:lnSpc>
              <a:spcAft>
                <a:spcPts val="1200"/>
              </a:spcAft>
            </a:pPr>
            <a:r>
              <a:rPr lang="sv-SE" sz="3600" dirty="0" err="1"/>
              <a:t>Can</a:t>
            </a:r>
            <a:r>
              <a:rPr lang="sv-SE" sz="3600" dirty="0"/>
              <a:t> </a:t>
            </a:r>
            <a:r>
              <a:rPr lang="sv-SE" sz="3600" dirty="0" err="1"/>
              <a:t>also</a:t>
            </a:r>
            <a:r>
              <a:rPr lang="sv-SE" sz="3600" dirty="0"/>
              <a:t> be ”</a:t>
            </a:r>
            <a:r>
              <a:rPr lang="sv-SE" sz="3600" dirty="0" err="1"/>
              <a:t>self</a:t>
            </a:r>
            <a:r>
              <a:rPr lang="sv-SE" sz="3600" dirty="0"/>
              <a:t> </a:t>
            </a:r>
            <a:r>
              <a:rPr lang="sv-SE" sz="3600" dirty="0" err="1"/>
              <a:t>hosted</a:t>
            </a:r>
            <a:r>
              <a:rPr lang="sv-SE" sz="3600" dirty="0"/>
              <a:t>”</a:t>
            </a:r>
          </a:p>
          <a:p>
            <a:pPr>
              <a:lnSpc>
                <a:spcPct val="120000"/>
              </a:lnSpc>
              <a:spcAft>
                <a:spcPts val="1200"/>
              </a:spcAft>
            </a:pPr>
            <a:r>
              <a:rPr lang="sv-SE" sz="3600" dirty="0"/>
              <a:t>&gt; 100 000 websocket </a:t>
            </a:r>
            <a:r>
              <a:rPr lang="sv-SE" sz="3600" dirty="0" err="1"/>
              <a:t>connections</a:t>
            </a:r>
            <a:r>
              <a:rPr lang="sv-SE" sz="3600" dirty="0"/>
              <a:t> per server</a:t>
            </a:r>
            <a:br>
              <a:rPr lang="sv-SE" sz="3600" dirty="0"/>
            </a:br>
            <a:r>
              <a:rPr lang="sv-SE" sz="2600" dirty="0" err="1">
                <a:latin typeface="Courier New" panose="02070309020205020404" pitchFamily="49" charset="0"/>
                <a:cs typeface="Courier New" panose="02070309020205020404" pitchFamily="49" charset="0"/>
              </a:rPr>
              <a:t>appConcurrentRequestLimit</a:t>
            </a:r>
            <a:r>
              <a:rPr lang="sv-SE" sz="2600" dirty="0">
                <a:latin typeface="Courier New" panose="02070309020205020404" pitchFamily="49" charset="0"/>
                <a:cs typeface="Courier New" panose="02070309020205020404" pitchFamily="49" charset="0"/>
              </a:rPr>
              <a:t>=250000</a:t>
            </a:r>
            <a:br>
              <a:rPr lang="sv-SE" sz="2600" dirty="0">
                <a:latin typeface="Courier New" panose="02070309020205020404" pitchFamily="49" charset="0"/>
                <a:cs typeface="Courier New" panose="02070309020205020404" pitchFamily="49" charset="0"/>
              </a:rPr>
            </a:br>
            <a:r>
              <a:rPr lang="sv-SE" sz="2600" dirty="0" err="1">
                <a:latin typeface="Courier New" panose="02070309020205020404" pitchFamily="49" charset="0"/>
                <a:cs typeface="Courier New" panose="02070309020205020404" pitchFamily="49" charset="0"/>
              </a:rPr>
              <a:t>maxConcurrentRequestsPerCPU</a:t>
            </a:r>
            <a:r>
              <a:rPr lang="sv-SE" sz="2600" dirty="0">
                <a:latin typeface="Courier New" panose="02070309020205020404" pitchFamily="49" charset="0"/>
                <a:cs typeface="Courier New" panose="02070309020205020404" pitchFamily="49" charset="0"/>
              </a:rPr>
              <a:t>=20000</a:t>
            </a:r>
            <a:br>
              <a:rPr lang="sv-SE" sz="2600" dirty="0">
                <a:latin typeface="Courier New" panose="02070309020205020404" pitchFamily="49" charset="0"/>
                <a:cs typeface="Courier New" panose="02070309020205020404" pitchFamily="49" charset="0"/>
              </a:rPr>
            </a:br>
            <a:r>
              <a:rPr lang="sv-SE" sz="2600" dirty="0" err="1">
                <a:latin typeface="Courier New" panose="02070309020205020404" pitchFamily="49" charset="0"/>
                <a:cs typeface="Courier New" panose="02070309020205020404" pitchFamily="49" charset="0"/>
              </a:rPr>
              <a:t>requestQueueLimit</a:t>
            </a:r>
            <a:r>
              <a:rPr lang="sv-SE" sz="2600" dirty="0">
                <a:latin typeface="Courier New" panose="02070309020205020404" pitchFamily="49" charset="0"/>
                <a:cs typeface="Courier New" panose="02070309020205020404" pitchFamily="49" charset="0"/>
              </a:rPr>
              <a:t>=250000</a:t>
            </a:r>
            <a:endParaRPr lang="sv-SE"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2784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8511</TotalTime>
  <Words>643</Words>
  <Application>Microsoft Office PowerPoint</Application>
  <PresentationFormat>Bredbild</PresentationFormat>
  <Paragraphs>137</Paragraphs>
  <Slides>14</Slides>
  <Notes>3</Notes>
  <HiddenSlides>1</HiddenSlides>
  <MMClips>0</MMClips>
  <ScaleCrop>false</ScaleCrop>
  <HeadingPairs>
    <vt:vector size="6" baseType="variant">
      <vt:variant>
        <vt:lpstr>Använt teckensnitt</vt:lpstr>
      </vt:variant>
      <vt:variant>
        <vt:i4>6</vt:i4>
      </vt:variant>
      <vt:variant>
        <vt:lpstr>Tema</vt:lpstr>
      </vt:variant>
      <vt:variant>
        <vt:i4>1</vt:i4>
      </vt:variant>
      <vt:variant>
        <vt:lpstr>Bildrubriker</vt:lpstr>
      </vt:variant>
      <vt:variant>
        <vt:i4>14</vt:i4>
      </vt:variant>
    </vt:vector>
  </HeadingPairs>
  <TitlesOfParts>
    <vt:vector size="21" baseType="lpstr">
      <vt:lpstr>Arial</vt:lpstr>
      <vt:lpstr>Calibri</vt:lpstr>
      <vt:lpstr>Consolas</vt:lpstr>
      <vt:lpstr>Courier New</vt:lpstr>
      <vt:lpstr>Segoe UI</vt:lpstr>
      <vt:lpstr>Segoe UI Semilight</vt:lpstr>
      <vt:lpstr>Office Theme</vt:lpstr>
      <vt:lpstr>WebSockets</vt:lpstr>
      <vt:lpstr>Why WebSockets?</vt:lpstr>
      <vt:lpstr>Alternatives</vt:lpstr>
      <vt:lpstr>WebSocket history</vt:lpstr>
      <vt:lpstr>WebSocket API</vt:lpstr>
      <vt:lpstr>WebSocket downside</vt:lpstr>
      <vt:lpstr>Libraries!</vt:lpstr>
      <vt:lpstr>Library recommendation</vt:lpstr>
      <vt:lpstr>SignalR system requirements</vt:lpstr>
      <vt:lpstr>SignalR version history</vt:lpstr>
      <vt:lpstr>Multiple servers?</vt:lpstr>
      <vt:lpstr>Backplane</vt:lpstr>
      <vt:lpstr>DEMO</vt:lpstr>
      <vt:lpstr>https://github.com/jaklithn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WebSockets</dc:title>
  <dc:creator>Jakob Lithner</dc:creator>
  <cp:lastModifiedBy>Jakob Lithner</cp:lastModifiedBy>
  <cp:revision>103</cp:revision>
  <dcterms:created xsi:type="dcterms:W3CDTF">2016-04-11T08:40:53Z</dcterms:created>
  <dcterms:modified xsi:type="dcterms:W3CDTF">2016-11-16T23:11:00Z</dcterms:modified>
</cp:coreProperties>
</file>