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A3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5545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0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997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25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7B2D771-2BBF-4B1C-9C01-58156F50375D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s-E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8436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7436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570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8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316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124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D771-2BBF-4B1C-9C01-58156F50375D}" type="datetimeFigureOut">
              <a:rPr lang="es-ES" smtClean="0"/>
              <a:t>06/02/2025</a:t>
            </a:fld>
            <a:endParaRPr lang="es-E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11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A7B2D771-2BBF-4B1C-9C01-58156F50375D}" type="datetimeFigureOut">
              <a:rPr lang="es-ES" smtClean="0"/>
              <a:t>06/02/2025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DAE5E7D-8453-468C-991D-F5AD2529DB1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705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D91C46-FBC8-A8F8-7753-EBE3CEF234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PERSON-SCENARIO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AA1AE6-0405-0388-458D-E7F3A305A7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WAREHOUSE MANAGEMENT</a:t>
            </a:r>
          </a:p>
        </p:txBody>
      </p:sp>
    </p:spTree>
    <p:extLst>
      <p:ext uri="{BB962C8B-B14F-4D97-AF65-F5344CB8AC3E}">
        <p14:creationId xmlns:p14="http://schemas.microsoft.com/office/powerpoint/2010/main" val="33608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Picture 2" descr="De &quot;Paquirrín&quot; a Kiko en hora punta - Levante-EMV">
            <a:extLst>
              <a:ext uri="{FF2B5EF4-FFF2-40B4-BE49-F238E27FC236}">
                <a16:creationId xmlns:a16="http://schemas.microsoft.com/office/drawing/2014/main" id="{47A8C070-2148-FC2A-06FC-35A03061C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3" r="26166" b="-1"/>
          <a:stretch/>
        </p:blipFill>
        <p:spPr bwMode="auto">
          <a:xfrm>
            <a:off x="7630457" y="1755649"/>
            <a:ext cx="3502152" cy="3502152"/>
          </a:xfrm>
          <a:custGeom>
            <a:avLst/>
            <a:gdLst/>
            <a:ahLst/>
            <a:cxnLst/>
            <a:rect l="l" t="t" r="r" b="b"/>
            <a:pathLst>
              <a:path w="3502152" h="3502152">
                <a:moveTo>
                  <a:pt x="1751076" y="196996"/>
                </a:moveTo>
                <a:cubicBezTo>
                  <a:pt x="2609371" y="196996"/>
                  <a:pt x="3305156" y="892781"/>
                  <a:pt x="3305156" y="1751076"/>
                </a:cubicBezTo>
                <a:cubicBezTo>
                  <a:pt x="3305156" y="2609371"/>
                  <a:pt x="2609371" y="3305156"/>
                  <a:pt x="1751076" y="3305156"/>
                </a:cubicBezTo>
                <a:cubicBezTo>
                  <a:pt x="892781" y="3305156"/>
                  <a:pt x="196996" y="2609371"/>
                  <a:pt x="196996" y="1751076"/>
                </a:cubicBezTo>
                <a:cubicBezTo>
                  <a:pt x="196996" y="892781"/>
                  <a:pt x="892781" y="196996"/>
                  <a:pt x="1751076" y="196996"/>
                </a:cubicBezTo>
                <a:close/>
                <a:moveTo>
                  <a:pt x="1751076" y="153219"/>
                </a:moveTo>
                <a:cubicBezTo>
                  <a:pt x="868604" y="153219"/>
                  <a:pt x="153219" y="868604"/>
                  <a:pt x="153219" y="1751076"/>
                </a:cubicBezTo>
                <a:cubicBezTo>
                  <a:pt x="153219" y="2633548"/>
                  <a:pt x="868604" y="3348933"/>
                  <a:pt x="1751076" y="3348933"/>
                </a:cubicBezTo>
                <a:cubicBezTo>
                  <a:pt x="2633548" y="3348933"/>
                  <a:pt x="3348933" y="2633548"/>
                  <a:pt x="3348933" y="1751076"/>
                </a:cubicBezTo>
                <a:cubicBezTo>
                  <a:pt x="3348933" y="868604"/>
                  <a:pt x="2633548" y="153219"/>
                  <a:pt x="1751076" y="153219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4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4"/>
                  <a:pt x="783983" y="0"/>
                  <a:pt x="1751076" y="0"/>
                </a:cubicBezTo>
                <a:close/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457" y="1682496"/>
            <a:ext cx="3502152" cy="350215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" name="Título 1">
            <a:extLst>
              <a:ext uri="{FF2B5EF4-FFF2-40B4-BE49-F238E27FC236}">
                <a16:creationId xmlns:a16="http://schemas.microsoft.com/office/drawing/2014/main" id="{2497B268-9AC9-86F3-5C96-60D67FE3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78010"/>
            <a:ext cx="5188624" cy="1831344"/>
          </a:xfrm>
        </p:spPr>
        <p:txBody>
          <a:bodyPr>
            <a:normAutofit/>
          </a:bodyPr>
          <a:lstStyle/>
          <a:p>
            <a:r>
              <a:rPr lang="es-ES" sz="4800" dirty="0"/>
              <a:t>JUAN</a:t>
            </a:r>
            <a:br>
              <a:rPr lang="es-ES" sz="4800" dirty="0"/>
            </a:br>
            <a:r>
              <a:rPr lang="es-ES" sz="2400" dirty="0"/>
              <a:t>REGULAR USER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6661EA-EA90-A7F4-BDDB-F240261CD2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625" y="2615419"/>
            <a:ext cx="596830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28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Occupation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Engineer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Juan logs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>
                <a:latin typeface="Arial" panose="020B0604020202020204" pitchFamily="34" charset="0"/>
              </a:rPr>
              <a:t>  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accesses</a:t>
            </a:r>
            <a:r>
              <a:rPr lang="es-ES" altLang="es-ES" sz="1800" dirty="0"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es-ES" sz="1800" b="1" dirty="0" err="1">
                <a:latin typeface="Arial" panose="020B0604020202020204" pitchFamily="34" charset="0"/>
              </a:rPr>
              <a:t>O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rders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>
                <a:latin typeface="Arial" panose="020B0604020202020204" pitchFamily="34" charset="0"/>
              </a:rPr>
              <a:t>  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s-ES" altLang="es-ES" sz="1800" dirty="0"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wrong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</a:t>
            </a:r>
            <a:r>
              <a:rPr lang="es-ES" altLang="es-ES" sz="1800" dirty="0">
                <a:latin typeface="Arial" panose="020B0604020202020204" pitchFamily="34" charset="0"/>
              </a:rPr>
              <a:t>, so he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>
                <a:latin typeface="Arial" panose="020B0604020202020204" pitchFamily="34" charset="0"/>
              </a:rPr>
              <a:t>  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administrator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>
                <a:latin typeface="Arial" panose="020B0604020202020204" pitchFamily="34" charset="0"/>
              </a:rPr>
              <a:t>  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realizes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quantity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lang="es-ES" altLang="es-ES" sz="1800" dirty="0">
                <a:latin typeface="Arial" panose="020B0604020202020204" pitchFamily="34" charset="0"/>
              </a:rPr>
              <a:t>,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>
                <a:latin typeface="Arial" panose="020B0604020202020204" pitchFamily="34" charset="0"/>
              </a:rPr>
              <a:t>   h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es-ES" sz="1800" b="1" dirty="0" err="1">
                <a:latin typeface="Arial" panose="020B0604020202020204" pitchFamily="34" charset="0"/>
              </a:rPr>
              <a:t>O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rders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es-ES" sz="1800" dirty="0" err="1">
                <a:latin typeface="Arial" panose="020B0604020202020204" pitchFamily="34" charset="0"/>
              </a:rPr>
              <a:t>on</a:t>
            </a:r>
            <a:r>
              <a:rPr lang="es-ES" altLang="es-ES" sz="1800" dirty="0"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modification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quantity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11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9DBC4F-2AC2-12CE-F466-5233872F4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78010"/>
            <a:ext cx="5188624" cy="1831344"/>
          </a:xfrm>
        </p:spPr>
        <p:txBody>
          <a:bodyPr>
            <a:normAutofit/>
          </a:bodyPr>
          <a:lstStyle/>
          <a:p>
            <a:r>
              <a:rPr lang="es-ES" sz="4800" dirty="0"/>
              <a:t>Rachel</a:t>
            </a:r>
            <a:br>
              <a:rPr lang="es-ES" sz="4800" dirty="0"/>
            </a:br>
            <a:r>
              <a:rPr lang="es-ES" sz="2400" dirty="0" err="1"/>
              <a:t>frequent</a:t>
            </a:r>
            <a:r>
              <a:rPr lang="es-ES" sz="2400" dirty="0"/>
              <a:t> </a:t>
            </a:r>
            <a:r>
              <a:rPr lang="es-ES" sz="2400" dirty="0" err="1"/>
              <a:t>buyer</a:t>
            </a:r>
            <a:endParaRPr lang="es-ES" sz="2400" dirty="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3074" name="Picture 2" descr="Biografía de Belén Esteban">
            <a:extLst>
              <a:ext uri="{FF2B5EF4-FFF2-40B4-BE49-F238E27FC236}">
                <a16:creationId xmlns:a16="http://schemas.microsoft.com/office/drawing/2014/main" id="{4E14FFA1-9CF7-A44C-2BC2-B187E3EB6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33" r="25166" b="-1"/>
          <a:stretch/>
        </p:blipFill>
        <p:spPr bwMode="auto">
          <a:xfrm>
            <a:off x="7629144" y="1682496"/>
            <a:ext cx="3502152" cy="3502152"/>
          </a:xfrm>
          <a:custGeom>
            <a:avLst/>
            <a:gdLst/>
            <a:ahLst/>
            <a:cxnLst/>
            <a:rect l="l" t="t" r="r" b="b"/>
            <a:pathLst>
              <a:path w="3502152" h="3502152">
                <a:moveTo>
                  <a:pt x="1751076" y="196996"/>
                </a:moveTo>
                <a:cubicBezTo>
                  <a:pt x="2609371" y="196996"/>
                  <a:pt x="3305156" y="892781"/>
                  <a:pt x="3305156" y="1751076"/>
                </a:cubicBezTo>
                <a:cubicBezTo>
                  <a:pt x="3305156" y="2609371"/>
                  <a:pt x="2609371" y="3305156"/>
                  <a:pt x="1751076" y="3305156"/>
                </a:cubicBezTo>
                <a:cubicBezTo>
                  <a:pt x="892781" y="3305156"/>
                  <a:pt x="196996" y="2609371"/>
                  <a:pt x="196996" y="1751076"/>
                </a:cubicBezTo>
                <a:cubicBezTo>
                  <a:pt x="196996" y="892781"/>
                  <a:pt x="892781" y="196996"/>
                  <a:pt x="1751076" y="196996"/>
                </a:cubicBezTo>
                <a:close/>
                <a:moveTo>
                  <a:pt x="1751076" y="153219"/>
                </a:moveTo>
                <a:cubicBezTo>
                  <a:pt x="868604" y="153219"/>
                  <a:pt x="153219" y="868604"/>
                  <a:pt x="153219" y="1751076"/>
                </a:cubicBezTo>
                <a:cubicBezTo>
                  <a:pt x="153219" y="2633548"/>
                  <a:pt x="868604" y="3348933"/>
                  <a:pt x="1751076" y="3348933"/>
                </a:cubicBezTo>
                <a:cubicBezTo>
                  <a:pt x="2633548" y="3348933"/>
                  <a:pt x="3348933" y="2633548"/>
                  <a:pt x="3348933" y="1751076"/>
                </a:cubicBezTo>
                <a:cubicBezTo>
                  <a:pt x="3348933" y="868604"/>
                  <a:pt x="2633548" y="153219"/>
                  <a:pt x="1751076" y="153219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4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4"/>
                  <a:pt x="783983" y="0"/>
                  <a:pt x="175107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457" y="1682496"/>
            <a:ext cx="3502152" cy="350215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3085" name="Group 3084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86" name="Oval 3085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3087" name="Oval 3086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7" name="Rectangle 11">
            <a:extLst>
              <a:ext uri="{FF2B5EF4-FFF2-40B4-BE49-F238E27FC236}">
                <a16:creationId xmlns:a16="http://schemas.microsoft.com/office/drawing/2014/main" id="{E34585BC-4C3F-E012-1BB3-0A004313A9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625" y="2753918"/>
            <a:ext cx="603242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40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Occupation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Entrepreneur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Rachel logs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purchases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notices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 err="1">
                <a:latin typeface="Arial" panose="020B0604020202020204" pitchFamily="34" charset="0"/>
              </a:rPr>
              <a:t>o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rdered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wrong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so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undesired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</a:t>
            </a:r>
            <a:r>
              <a:rPr lang="es-ES" altLang="es-ES" sz="1800" dirty="0">
                <a:latin typeface="Arial" panose="020B0604020202020204" pitchFamily="34" charset="0"/>
              </a:rPr>
              <a:t>ck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es-ES" sz="1800" dirty="0">
                <a:latin typeface="Arial" panose="020B0604020202020204" pitchFamily="34" charset="0"/>
              </a:rPr>
              <a:t>new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items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again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checkout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Rachel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also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able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spots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everything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smoothly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1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24F7-9285-97B8-AAF9-61C38BE4D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D24EC4-7F0D-9539-8B75-9DADA919A2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" b="5255"/>
          <a:stretch/>
        </p:blipFill>
        <p:spPr>
          <a:xfrm>
            <a:off x="7629144" y="1682496"/>
            <a:ext cx="3502152" cy="3502152"/>
          </a:xfrm>
          <a:custGeom>
            <a:avLst/>
            <a:gdLst/>
            <a:ahLst/>
            <a:cxnLst/>
            <a:rect l="l" t="t" r="r" b="b"/>
            <a:pathLst>
              <a:path w="3502152" h="3502152">
                <a:moveTo>
                  <a:pt x="1751076" y="196996"/>
                </a:moveTo>
                <a:cubicBezTo>
                  <a:pt x="2609371" y="196996"/>
                  <a:pt x="3305156" y="892781"/>
                  <a:pt x="3305156" y="1751076"/>
                </a:cubicBezTo>
                <a:cubicBezTo>
                  <a:pt x="3305156" y="2609371"/>
                  <a:pt x="2609371" y="3305156"/>
                  <a:pt x="1751076" y="3305156"/>
                </a:cubicBezTo>
                <a:cubicBezTo>
                  <a:pt x="892781" y="3305156"/>
                  <a:pt x="196996" y="2609371"/>
                  <a:pt x="196996" y="1751076"/>
                </a:cubicBezTo>
                <a:cubicBezTo>
                  <a:pt x="196996" y="892781"/>
                  <a:pt x="892781" y="196996"/>
                  <a:pt x="1751076" y="196996"/>
                </a:cubicBezTo>
                <a:close/>
                <a:moveTo>
                  <a:pt x="1751076" y="153219"/>
                </a:moveTo>
                <a:cubicBezTo>
                  <a:pt x="868604" y="153219"/>
                  <a:pt x="153219" y="868604"/>
                  <a:pt x="153219" y="1751076"/>
                </a:cubicBezTo>
                <a:cubicBezTo>
                  <a:pt x="153219" y="2633548"/>
                  <a:pt x="868604" y="3348933"/>
                  <a:pt x="1751076" y="3348933"/>
                </a:cubicBezTo>
                <a:cubicBezTo>
                  <a:pt x="2633548" y="3348933"/>
                  <a:pt x="3348933" y="2633548"/>
                  <a:pt x="3348933" y="1751076"/>
                </a:cubicBezTo>
                <a:cubicBezTo>
                  <a:pt x="3348933" y="868604"/>
                  <a:pt x="2633548" y="153219"/>
                  <a:pt x="1751076" y="153219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4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4"/>
                  <a:pt x="783983" y="0"/>
                  <a:pt x="1751076" y="0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457" y="1682496"/>
            <a:ext cx="3502152" cy="350215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" name="Título 1">
            <a:extLst>
              <a:ext uri="{FF2B5EF4-FFF2-40B4-BE49-F238E27FC236}">
                <a16:creationId xmlns:a16="http://schemas.microsoft.com/office/drawing/2014/main" id="{7E503198-E1C8-7FCF-4B9B-8E73EF5B0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78010"/>
            <a:ext cx="5188624" cy="1831344"/>
          </a:xfrm>
        </p:spPr>
        <p:txBody>
          <a:bodyPr>
            <a:normAutofit/>
          </a:bodyPr>
          <a:lstStyle/>
          <a:p>
            <a:r>
              <a:rPr lang="es-ES" sz="4800" dirty="0"/>
              <a:t>Rick</a:t>
            </a:r>
            <a:br>
              <a:rPr lang="es-ES" sz="4800" dirty="0"/>
            </a:br>
            <a:r>
              <a:rPr lang="es-ES" sz="4800" dirty="0" err="1"/>
              <a:t>busy</a:t>
            </a:r>
            <a:r>
              <a:rPr lang="es-ES" sz="4800" dirty="0"/>
              <a:t> </a:t>
            </a:r>
            <a:r>
              <a:rPr lang="es-ES" sz="4800" dirty="0" err="1"/>
              <a:t>professional</a:t>
            </a:r>
            <a:endParaRPr lang="es-ES" sz="48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1609AE0-9F83-9CD1-60B1-CAE73854A5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625" y="2892417"/>
            <a:ext cx="569579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59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Occupation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Lawyer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Rick logs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es-ES" sz="1800" dirty="0" err="1">
                <a:latin typeface="Arial" panose="020B0604020202020204" pitchFamily="34" charset="0"/>
              </a:rPr>
              <a:t>by</a:t>
            </a:r>
            <a:r>
              <a:rPr lang="es-ES" altLang="es-ES" sz="1800" dirty="0">
                <a:latin typeface="Arial" panose="020B0604020202020204" pitchFamily="34" charset="0"/>
              </a:rPr>
              <a:t> </a:t>
            </a:r>
            <a:r>
              <a:rPr lang="es-ES" altLang="es-ES" sz="1800" b="1" dirty="0" err="1">
                <a:latin typeface="Arial" panose="020B0604020202020204" pitchFamily="34" charset="0"/>
              </a:rPr>
              <a:t>Sign</a:t>
            </a:r>
            <a:r>
              <a:rPr lang="es-ES" altLang="es-ES" sz="1800" b="1" dirty="0">
                <a:latin typeface="Arial" panose="020B0604020202020204" pitchFamily="34" charset="0"/>
              </a:rPr>
              <a:t> In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uses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page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purchases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s-ES" altLang="es-ES" sz="1800" dirty="0">
                <a:latin typeface="Arial" panose="020B0604020202020204" pitchFamily="34" charset="0"/>
              </a:rPr>
              <a:t>H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decides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cancel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 no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pressing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again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sz="1800" dirty="0"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warehouse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quickly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196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B6AB9-2C2D-12D2-AC23-D9436E10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2493A8-1CB1-F48B-12A2-4A1D2A13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752" y="978010"/>
            <a:ext cx="5188624" cy="1831344"/>
          </a:xfrm>
        </p:spPr>
        <p:txBody>
          <a:bodyPr>
            <a:normAutofit/>
          </a:bodyPr>
          <a:lstStyle/>
          <a:p>
            <a:r>
              <a:rPr lang="es-ES" sz="4800" dirty="0"/>
              <a:t>James</a:t>
            </a:r>
            <a:br>
              <a:rPr lang="es-ES" sz="4800" dirty="0"/>
            </a:br>
            <a:r>
              <a:rPr lang="es-ES" sz="4800" dirty="0" err="1"/>
              <a:t>tech</a:t>
            </a:r>
            <a:r>
              <a:rPr lang="es-ES" sz="4800" dirty="0"/>
              <a:t> </a:t>
            </a:r>
            <a:r>
              <a:rPr lang="es-ES" sz="4800" dirty="0" err="1"/>
              <a:t>enthusiast</a:t>
            </a:r>
            <a:endParaRPr lang="es-ES" sz="4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0605F1-8D1B-84D9-0EF0-147BE5A35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3029446"/>
            <a:ext cx="5755516" cy="3142753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: 33 years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Occupation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: Software Developer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Scenario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indent="0"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James logs into his account and checks out the</a:t>
            </a:r>
          </a:p>
          <a:p>
            <a:pPr lvl="1" indent="0">
              <a:buNone/>
            </a:pP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Orders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 section for the latest orders requested.</a:t>
            </a:r>
          </a:p>
          <a:p>
            <a:pPr lvl="1" indent="0"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He adds a new gadget to his list and proceeds</a:t>
            </a:r>
          </a:p>
          <a:p>
            <a:pPr lvl="1" indent="0"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with checkout. During checkout, he decides to</a:t>
            </a:r>
          </a:p>
          <a:p>
            <a:pPr lvl="1" indent="0"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change the item, as description does not convince</a:t>
            </a:r>
          </a:p>
          <a:p>
            <a:pPr lvl="1" indent="0"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him. Later, James checks the </a:t>
            </a:r>
            <a:r>
              <a:rPr lang="en-US" sz="7200" b="1" dirty="0">
                <a:latin typeface="Arial" panose="020B0604020202020204" pitchFamily="34" charset="0"/>
                <a:cs typeface="Arial" panose="020B0604020202020204" pitchFamily="34" charset="0"/>
              </a:rPr>
              <a:t>Orders </a:t>
            </a: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section</a:t>
            </a:r>
          </a:p>
          <a:p>
            <a:pPr lvl="1" indent="0"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to track his order's shipping status and notices</a:t>
            </a:r>
          </a:p>
          <a:p>
            <a:pPr lvl="1" indent="0"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that price was not what he firstly saw. He then</a:t>
            </a:r>
          </a:p>
          <a:p>
            <a:pPr lvl="1" indent="0">
              <a:buNone/>
            </a:pPr>
            <a:r>
              <a:rPr lang="en-US" sz="7200" dirty="0">
                <a:latin typeface="Arial" panose="020B0604020202020204" pitchFamily="34" charset="0"/>
                <a:cs typeface="Arial" panose="020B0604020202020204" pitchFamily="34" charset="0"/>
              </a:rPr>
              <a:t>contacts support to address the issue.</a:t>
            </a:r>
          </a:p>
          <a:p>
            <a:endParaRPr lang="es-ES" dirty="0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4098" name="Picture 2" descr="ESTE VÍDEO LO PODRÍA HABER SUBIDO HACE 4 AÑOS. - YouTube">
            <a:extLst>
              <a:ext uri="{FF2B5EF4-FFF2-40B4-BE49-F238E27FC236}">
                <a16:creationId xmlns:a16="http://schemas.microsoft.com/office/drawing/2014/main" id="{D55983FC-8F4B-275F-C449-73DB6FC07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4" r="17666" b="-1"/>
          <a:stretch/>
        </p:blipFill>
        <p:spPr bwMode="auto">
          <a:xfrm>
            <a:off x="7629144" y="1682496"/>
            <a:ext cx="3502152" cy="3502152"/>
          </a:xfrm>
          <a:custGeom>
            <a:avLst/>
            <a:gdLst/>
            <a:ahLst/>
            <a:cxnLst/>
            <a:rect l="l" t="t" r="r" b="b"/>
            <a:pathLst>
              <a:path w="3502152" h="3502152">
                <a:moveTo>
                  <a:pt x="1751076" y="196996"/>
                </a:moveTo>
                <a:cubicBezTo>
                  <a:pt x="2609371" y="196996"/>
                  <a:pt x="3305156" y="892781"/>
                  <a:pt x="3305156" y="1751076"/>
                </a:cubicBezTo>
                <a:cubicBezTo>
                  <a:pt x="3305156" y="2609371"/>
                  <a:pt x="2609371" y="3305156"/>
                  <a:pt x="1751076" y="3305156"/>
                </a:cubicBezTo>
                <a:cubicBezTo>
                  <a:pt x="892781" y="3305156"/>
                  <a:pt x="196996" y="2609371"/>
                  <a:pt x="196996" y="1751076"/>
                </a:cubicBezTo>
                <a:cubicBezTo>
                  <a:pt x="196996" y="892781"/>
                  <a:pt x="892781" y="196996"/>
                  <a:pt x="1751076" y="196996"/>
                </a:cubicBezTo>
                <a:close/>
                <a:moveTo>
                  <a:pt x="1751076" y="153219"/>
                </a:moveTo>
                <a:cubicBezTo>
                  <a:pt x="868604" y="153219"/>
                  <a:pt x="153219" y="868604"/>
                  <a:pt x="153219" y="1751076"/>
                </a:cubicBezTo>
                <a:cubicBezTo>
                  <a:pt x="153219" y="2633548"/>
                  <a:pt x="868604" y="3348933"/>
                  <a:pt x="1751076" y="3348933"/>
                </a:cubicBezTo>
                <a:cubicBezTo>
                  <a:pt x="2633548" y="3348933"/>
                  <a:pt x="3348933" y="2633548"/>
                  <a:pt x="3348933" y="1751076"/>
                </a:cubicBezTo>
                <a:cubicBezTo>
                  <a:pt x="3348933" y="868604"/>
                  <a:pt x="2633548" y="153219"/>
                  <a:pt x="1751076" y="153219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4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4"/>
                  <a:pt x="783983" y="0"/>
                  <a:pt x="175107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457" y="1682496"/>
            <a:ext cx="3502152" cy="350215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4110" name="Oval 4109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4111" name="Oval 4110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4233566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5571C-3561-4D53-835F-DFE0B1908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5118BA95-03E7-41B7-B442-0AF8C0A7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8FE10E-4A76-7B90-14EF-DB815905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91" y="985668"/>
            <a:ext cx="5188624" cy="1831344"/>
          </a:xfrm>
        </p:spPr>
        <p:txBody>
          <a:bodyPr>
            <a:normAutofit/>
          </a:bodyPr>
          <a:lstStyle/>
          <a:p>
            <a:r>
              <a:rPr lang="es-ES" sz="4800" dirty="0"/>
              <a:t>Tom</a:t>
            </a:r>
            <a:br>
              <a:rPr lang="es-ES" sz="4800" dirty="0"/>
            </a:br>
            <a:r>
              <a:rPr lang="es-ES" sz="2400" dirty="0"/>
              <a:t>new </a:t>
            </a:r>
            <a:r>
              <a:rPr lang="es-ES" sz="2400" dirty="0" err="1"/>
              <a:t>user</a:t>
            </a:r>
            <a:endParaRPr lang="es-ES" sz="2400" dirty="0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AD9B3EAD-A2B3-42C4-927C-3455E3E69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032123" y="3388659"/>
            <a:ext cx="36576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122" name="Picture 2" descr="Amazon.com: Secretos Tartarianos : Jan Paul: Audible Books &amp; Originals">
            <a:extLst>
              <a:ext uri="{FF2B5EF4-FFF2-40B4-BE49-F238E27FC236}">
                <a16:creationId xmlns:a16="http://schemas.microsoft.com/office/drawing/2014/main" id="{0D896503-5720-783A-C7C2-2BF1245A4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/>
        </p:blipFill>
        <p:spPr bwMode="auto">
          <a:xfrm>
            <a:off x="7629144" y="1682496"/>
            <a:ext cx="3502152" cy="3502152"/>
          </a:xfrm>
          <a:custGeom>
            <a:avLst/>
            <a:gdLst/>
            <a:ahLst/>
            <a:cxnLst/>
            <a:rect l="l" t="t" r="r" b="b"/>
            <a:pathLst>
              <a:path w="3502152" h="3502152">
                <a:moveTo>
                  <a:pt x="1751076" y="196996"/>
                </a:moveTo>
                <a:cubicBezTo>
                  <a:pt x="2609371" y="196996"/>
                  <a:pt x="3305156" y="892781"/>
                  <a:pt x="3305156" y="1751076"/>
                </a:cubicBezTo>
                <a:cubicBezTo>
                  <a:pt x="3305156" y="2609371"/>
                  <a:pt x="2609371" y="3305156"/>
                  <a:pt x="1751076" y="3305156"/>
                </a:cubicBezTo>
                <a:cubicBezTo>
                  <a:pt x="892781" y="3305156"/>
                  <a:pt x="196996" y="2609371"/>
                  <a:pt x="196996" y="1751076"/>
                </a:cubicBezTo>
                <a:cubicBezTo>
                  <a:pt x="196996" y="892781"/>
                  <a:pt x="892781" y="196996"/>
                  <a:pt x="1751076" y="196996"/>
                </a:cubicBezTo>
                <a:close/>
                <a:moveTo>
                  <a:pt x="1751076" y="153219"/>
                </a:moveTo>
                <a:cubicBezTo>
                  <a:pt x="868604" y="153219"/>
                  <a:pt x="153219" y="868604"/>
                  <a:pt x="153219" y="1751076"/>
                </a:cubicBezTo>
                <a:cubicBezTo>
                  <a:pt x="153219" y="2633548"/>
                  <a:pt x="868604" y="3348933"/>
                  <a:pt x="1751076" y="3348933"/>
                </a:cubicBezTo>
                <a:cubicBezTo>
                  <a:pt x="2633548" y="3348933"/>
                  <a:pt x="3348933" y="2633548"/>
                  <a:pt x="3348933" y="1751076"/>
                </a:cubicBezTo>
                <a:cubicBezTo>
                  <a:pt x="3348933" y="868604"/>
                  <a:pt x="2633548" y="153219"/>
                  <a:pt x="1751076" y="153219"/>
                </a:cubicBezTo>
                <a:close/>
                <a:moveTo>
                  <a:pt x="1751076" y="0"/>
                </a:moveTo>
                <a:cubicBezTo>
                  <a:pt x="2718169" y="0"/>
                  <a:pt x="3502152" y="783984"/>
                  <a:pt x="3502152" y="1751076"/>
                </a:cubicBezTo>
                <a:cubicBezTo>
                  <a:pt x="3502152" y="2718169"/>
                  <a:pt x="2718169" y="3502152"/>
                  <a:pt x="1751076" y="3502152"/>
                </a:cubicBezTo>
                <a:cubicBezTo>
                  <a:pt x="783983" y="3502152"/>
                  <a:pt x="0" y="2718169"/>
                  <a:pt x="0" y="1751076"/>
                </a:cubicBezTo>
                <a:cubicBezTo>
                  <a:pt x="0" y="783984"/>
                  <a:pt x="783983" y="0"/>
                  <a:pt x="175107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1" name="Freeform: Shape 5130">
            <a:extLst>
              <a:ext uri="{FF2B5EF4-FFF2-40B4-BE49-F238E27FC236}">
                <a16:creationId xmlns:a16="http://schemas.microsoft.com/office/drawing/2014/main" id="{89F78725-8B4F-43D3-B767-EB7DB0C02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0457" y="1682496"/>
            <a:ext cx="3502152" cy="3502152"/>
          </a:xfrm>
          <a:custGeom>
            <a:avLst/>
            <a:gdLst>
              <a:gd name="connsiteX0" fmla="*/ 3657600 w 7315200"/>
              <a:gd name="connsiteY0" fmla="*/ 411480 h 7315200"/>
              <a:gd name="connsiteX1" fmla="*/ 6903720 w 7315200"/>
              <a:gd name="connsiteY1" fmla="*/ 3657600 h 7315200"/>
              <a:gd name="connsiteX2" fmla="*/ 3657600 w 7315200"/>
              <a:gd name="connsiteY2" fmla="*/ 6903720 h 7315200"/>
              <a:gd name="connsiteX3" fmla="*/ 411480 w 7315200"/>
              <a:gd name="connsiteY3" fmla="*/ 3657600 h 7315200"/>
              <a:gd name="connsiteX4" fmla="*/ 3657600 w 7315200"/>
              <a:gd name="connsiteY4" fmla="*/ 411480 h 7315200"/>
              <a:gd name="connsiteX5" fmla="*/ 3657600 w 7315200"/>
              <a:gd name="connsiteY5" fmla="*/ 320040 h 7315200"/>
              <a:gd name="connsiteX6" fmla="*/ 320040 w 7315200"/>
              <a:gd name="connsiteY6" fmla="*/ 3657600 h 7315200"/>
              <a:gd name="connsiteX7" fmla="*/ 3657600 w 7315200"/>
              <a:gd name="connsiteY7" fmla="*/ 6995160 h 7315200"/>
              <a:gd name="connsiteX8" fmla="*/ 6995160 w 7315200"/>
              <a:gd name="connsiteY8" fmla="*/ 3657600 h 7315200"/>
              <a:gd name="connsiteX9" fmla="*/ 3657600 w 7315200"/>
              <a:gd name="connsiteY9" fmla="*/ 320040 h 7315200"/>
              <a:gd name="connsiteX10" fmla="*/ 3657600 w 7315200"/>
              <a:gd name="connsiteY10" fmla="*/ 0 h 7315200"/>
              <a:gd name="connsiteX11" fmla="*/ 7315200 w 7315200"/>
              <a:gd name="connsiteY11" fmla="*/ 3657600 h 7315200"/>
              <a:gd name="connsiteX12" fmla="*/ 3657600 w 7315200"/>
              <a:gd name="connsiteY12" fmla="*/ 7315200 h 7315200"/>
              <a:gd name="connsiteX13" fmla="*/ 0 w 7315200"/>
              <a:gd name="connsiteY13" fmla="*/ 3657600 h 7315200"/>
              <a:gd name="connsiteX14" fmla="*/ 3657600 w 7315200"/>
              <a:gd name="connsiteY14" fmla="*/ 0 h 73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315200" h="7315200">
                <a:moveTo>
                  <a:pt x="3657600" y="411480"/>
                </a:moveTo>
                <a:cubicBezTo>
                  <a:pt x="5450383" y="411480"/>
                  <a:pt x="6903720" y="1864817"/>
                  <a:pt x="6903720" y="3657600"/>
                </a:cubicBezTo>
                <a:cubicBezTo>
                  <a:pt x="6903720" y="5450383"/>
                  <a:pt x="5450383" y="6903720"/>
                  <a:pt x="3657600" y="6903720"/>
                </a:cubicBezTo>
                <a:cubicBezTo>
                  <a:pt x="1864817" y="6903720"/>
                  <a:pt x="411480" y="5450383"/>
                  <a:pt x="411480" y="3657600"/>
                </a:cubicBezTo>
                <a:cubicBezTo>
                  <a:pt x="411480" y="1864817"/>
                  <a:pt x="1864817" y="411480"/>
                  <a:pt x="3657600" y="411480"/>
                </a:cubicBezTo>
                <a:close/>
                <a:moveTo>
                  <a:pt x="3657600" y="320040"/>
                </a:moveTo>
                <a:cubicBezTo>
                  <a:pt x="1814317" y="320040"/>
                  <a:pt x="320040" y="1814317"/>
                  <a:pt x="320040" y="3657600"/>
                </a:cubicBezTo>
                <a:cubicBezTo>
                  <a:pt x="320040" y="5500883"/>
                  <a:pt x="1814317" y="6995160"/>
                  <a:pt x="3657600" y="6995160"/>
                </a:cubicBezTo>
                <a:cubicBezTo>
                  <a:pt x="5500883" y="6995160"/>
                  <a:pt x="6995160" y="5500883"/>
                  <a:pt x="6995160" y="3657600"/>
                </a:cubicBezTo>
                <a:cubicBezTo>
                  <a:pt x="6995160" y="1814317"/>
                  <a:pt x="5500883" y="320040"/>
                  <a:pt x="3657600" y="320040"/>
                </a:cubicBezTo>
                <a:close/>
                <a:moveTo>
                  <a:pt x="3657600" y="0"/>
                </a:moveTo>
                <a:cubicBezTo>
                  <a:pt x="5677637" y="0"/>
                  <a:pt x="7315200" y="1637563"/>
                  <a:pt x="7315200" y="3657600"/>
                </a:cubicBezTo>
                <a:cubicBezTo>
                  <a:pt x="7315200" y="5677637"/>
                  <a:pt x="5677637" y="7315200"/>
                  <a:pt x="3657600" y="7315200"/>
                </a:cubicBezTo>
                <a:cubicBezTo>
                  <a:pt x="1637563" y="7315200"/>
                  <a:pt x="0" y="5677637"/>
                  <a:pt x="0" y="3657600"/>
                </a:cubicBezTo>
                <a:cubicBezTo>
                  <a:pt x="0" y="1637563"/>
                  <a:pt x="1637563" y="0"/>
                  <a:pt x="3657600" y="0"/>
                </a:cubicBezTo>
                <a:close/>
              </a:path>
            </a:pathLst>
          </a:custGeom>
          <a:blipFill dpi="0" rotWithShape="1">
            <a:blip r:embed="rId5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5133" name="Group 5132">
            <a:extLst>
              <a:ext uri="{FF2B5EF4-FFF2-40B4-BE49-F238E27FC236}">
                <a16:creationId xmlns:a16="http://schemas.microsoft.com/office/drawing/2014/main" id="{C9B0630D-5E49-4BF7-8CF1-7DECD4B0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5134" name="Oval 5133">
              <a:extLst>
                <a:ext uri="{FF2B5EF4-FFF2-40B4-BE49-F238E27FC236}">
                  <a16:creationId xmlns:a16="http://schemas.microsoft.com/office/drawing/2014/main" id="{A7E3DF29-A3BC-402A-A498-16B2DF181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  <p:sp>
          <p:nvSpPr>
            <p:cNvPr id="5135" name="Oval 5134">
              <a:extLst>
                <a:ext uri="{FF2B5EF4-FFF2-40B4-BE49-F238E27FC236}">
                  <a16:creationId xmlns:a16="http://schemas.microsoft.com/office/drawing/2014/main" id="{1B14D33E-BADF-4271-ACE1-06D8199FF5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108CAB9-16A1-D0CD-A32F-AA9A5F74B3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8607" y="2488034"/>
            <a:ext cx="481578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55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years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Occupation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Advisor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ES" altLang="es-E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Scenario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Tom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visists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s-ES" altLang="es-ES" sz="1800" dirty="0" err="1">
                <a:latin typeface="Arial" panose="020B0604020202020204" pitchFamily="34" charset="0"/>
              </a:rPr>
              <a:t>c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reates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time.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usnig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s-ES" altLang="es-E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browses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available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es-ES" sz="1800" dirty="0">
                <a:latin typeface="Arial" panose="020B0604020202020204" pitchFamily="34" charset="0"/>
              </a:rPr>
              <a:t>i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page. After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look</a:t>
            </a:r>
            <a:r>
              <a:rPr lang="es-ES" altLang="es-ES" sz="1800" dirty="0">
                <a:latin typeface="Arial" panose="020B0604020202020204" pitchFamily="34" charset="0"/>
              </a:rPr>
              <a:t>,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 </a:t>
            </a:r>
            <a:r>
              <a:rPr kumimoji="0" lang="es-ES" altLang="es-E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>
              <a:rPr lang="es-ES" altLang="es-ES" sz="1800" dirty="0" err="1">
                <a:latin typeface="Arial" panose="020B0604020202020204" pitchFamily="34" charset="0"/>
              </a:rPr>
              <a:t>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altLang="es-ES" sz="1800" dirty="0" err="1">
                <a:latin typeface="Arial" panose="020B0604020202020204" pitchFamily="34" charset="0"/>
              </a:rPr>
              <a:t>his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he can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Warehouse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filled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</a:t>
            </a:r>
            <a:r>
              <a:rPr lang="es-ES" altLang="es-ES" sz="1800" dirty="0" err="1">
                <a:latin typeface="Arial" panose="020B0604020202020204" pitchFamily="34" charset="0"/>
              </a:rPr>
              <a:t>roducts</a:t>
            </a:r>
            <a:r>
              <a:rPr lang="es-ES" altLang="es-ES" sz="1800" dirty="0">
                <a:latin typeface="Arial" panose="020B0604020202020204" pitchFamily="34" charset="0"/>
              </a:rPr>
              <a:t>. 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1672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tras en madera">
  <a:themeElements>
    <a:clrScheme name="Letras en madera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Letras en madera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Letras en madera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TM03090434[[fn=Letras en madera]]</Template>
  <TotalTime>81</TotalTime>
  <Words>442</Words>
  <Application>Microsoft Office PowerPoint</Application>
  <PresentationFormat>Panorámica</PresentationFormat>
  <Paragraphs>62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Rockwell</vt:lpstr>
      <vt:lpstr>Rockwell Condensed</vt:lpstr>
      <vt:lpstr>Wingdings</vt:lpstr>
      <vt:lpstr>Letras en madera</vt:lpstr>
      <vt:lpstr>PERSON-SCENARIO</vt:lpstr>
      <vt:lpstr>JUAN REGULAR USER</vt:lpstr>
      <vt:lpstr>Rachel frequent buyer</vt:lpstr>
      <vt:lpstr>Rick busy professional</vt:lpstr>
      <vt:lpstr>James tech enthusiast</vt:lpstr>
      <vt:lpstr>Tom new 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Onís Fabián (287756)</dc:creator>
  <cp:lastModifiedBy>Daniel</cp:lastModifiedBy>
  <cp:revision>18</cp:revision>
  <dcterms:created xsi:type="dcterms:W3CDTF">2025-02-06T18:50:03Z</dcterms:created>
  <dcterms:modified xsi:type="dcterms:W3CDTF">2025-02-06T20:22:51Z</dcterms:modified>
</cp:coreProperties>
</file>