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6858000" cx="12192000"/>
  <p:notesSz cx="6858000" cy="9144000"/>
  <p:embeddedFontLst>
    <p:embeddedFont>
      <p:font typeface="Lat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EFBC3DB-0ECD-45BC-A51C-44EC866AF2F2}">
  <a:tblStyle styleId="{7EFBC3DB-0ECD-45BC-A51C-44EC866AF2F2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69B2B23F-4D3D-42A0-A49C-AC484BECCF3A}" styleName="Table_1"/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Lato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Lato-italic.fntdata"/><Relationship Id="rId12" Type="http://schemas.openxmlformats.org/officeDocument/2006/relationships/slide" Target="slides/slide7.xml"/><Relationship Id="rId56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elfoli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452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rgbClr val="3F3F3F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chemeClr val="dk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chemeClr val="dk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chemeClr val="dk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chemeClr val="dk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7527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de-DE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el und vertikaler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45126" y="36576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7259" y="-1253331"/>
            <a:ext cx="4351336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7527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kaler Titel u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1831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600869"/>
            <a:ext cx="5811836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7527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el und Inhal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45126" y="36576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45126" y="1828800"/>
            <a:ext cx="10515599" cy="43513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7527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de-DE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Abschnitts- überschrif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12423"/>
            <a:ext cx="10515599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5263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3F3F3F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7527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Zwei Inhalt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45126" y="36576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45126" y="1828800"/>
            <a:ext cx="5181600" cy="43513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8800"/>
            <a:ext cx="5181600" cy="43513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7527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Vergleich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845126" y="1681850"/>
            <a:ext cx="5156199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845126" y="2507550"/>
            <a:ext cx="5156199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6172200" y="1681850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617527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4" name="Shape 44"/>
          <p:cNvSpPr txBox="1"/>
          <p:nvPr>
            <p:ph type="title"/>
          </p:nvPr>
        </p:nvSpPr>
        <p:spPr>
          <a:xfrm>
            <a:off x="845126" y="36576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ur Titel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7527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845126" y="36576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Le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7527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Inhalt mit Überschrif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41248" y="457200"/>
            <a:ext cx="3931919" cy="16001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1600" y="990600"/>
            <a:ext cx="6172199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41248" y="2057399"/>
            <a:ext cx="3931919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7527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Bild mit Überschrif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41248" y="457200"/>
            <a:ext cx="3931919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1600" y="990600"/>
            <a:ext cx="6172199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41248" y="2057400"/>
            <a:ext cx="3931919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7527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45126" y="36576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45126" y="1828800"/>
            <a:ext cx="10515599" cy="43513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7527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de-DE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10" Type="http://schemas.openxmlformats.org/officeDocument/2006/relationships/image" Target="../media/image17.png"/><Relationship Id="rId9" Type="http://schemas.openxmlformats.org/officeDocument/2006/relationships/image" Target="../media/image18.png"/><Relationship Id="rId5" Type="http://schemas.openxmlformats.org/officeDocument/2006/relationships/image" Target="../media/image24.png"/><Relationship Id="rId6" Type="http://schemas.openxmlformats.org/officeDocument/2006/relationships/image" Target="../media/image16.png"/><Relationship Id="rId7" Type="http://schemas.openxmlformats.org/officeDocument/2006/relationships/image" Target="../media/image20.png"/><Relationship Id="rId8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33.png"/><Relationship Id="rId5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3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3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3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3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Relationship Id="rId4" Type="http://schemas.openxmlformats.org/officeDocument/2006/relationships/hyperlink" Target="http://localhost/phpmyadmin/sql.php?db=Genes&amp;table=Genes&amp;sql_query=SELECT+Genes%2CMean1%2CMean2%2CFoldchange%2CSignallogratio+FROM+%60Genes%60+%0AORDER+BY+%60Genes%60.%60Genes%60+ASC+LIMIT+10&amp;session_max_rows=25&amp;is_browse_distinct=0" TargetMode="External"/><Relationship Id="rId5" Type="http://schemas.openxmlformats.org/officeDocument/2006/relationships/hyperlink" Target="http://localhost/phpmyadmin/sql.php?db=Genes&amp;table=Genes&amp;sql_query=SELECT+Genes%2CMean1%2CMean2%2CFoldchange%2CSignallogratio+FROM+%60Genes%60+%0AORDER+BY+%60Genes%60.%60Mean1%60+ASC+LIMIT+10&amp;session_max_rows=25&amp;is_browse_distinct=0" TargetMode="External"/><Relationship Id="rId6" Type="http://schemas.openxmlformats.org/officeDocument/2006/relationships/hyperlink" Target="http://localhost/phpmyadmin/sql.php?db=Genes&amp;table=Genes&amp;sql_query=SELECT+Genes%2CMean1%2CMean2%2CFoldchange%2CSignallogratio+FROM+%60Genes%60+%0AORDER+BY+%60Genes%60.%60Mean2%60+ASC+LIMIT+10&amp;session_max_rows=25&amp;is_browse_distinct=0" TargetMode="External"/><Relationship Id="rId7" Type="http://schemas.openxmlformats.org/officeDocument/2006/relationships/hyperlink" Target="http://localhost/phpmyadmin/sql.php?db=Genes&amp;table=Genes&amp;sql_query=SELECT+Genes%2CMean1%2CMean2%2CFoldchange%2CSignallogratio+FROM+%60Genes%60+%0AORDER+BY+%60Genes%60.%60Foldchange%60++ASC+LIMIT+10&amp;session_max_rows=25&amp;is_browse_distinct=0" TargetMode="External"/><Relationship Id="rId8" Type="http://schemas.openxmlformats.org/officeDocument/2006/relationships/hyperlink" Target="http://localhost/phpmyadmin/sql.php?db=Genes&amp;table=Genes&amp;sql_query=SELECT+Genes%2CMean1%2CMean2%2CFoldchange%2CSignallogratio+FROM+%60Genes%60+%0AORDER+BY+%60Genes%60.%60Signallogratio%60+ASC+LIMIT+10&amp;session_max_rows=25&amp;is_browse_distinct=0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Relationship Id="rId4" Type="http://schemas.openxmlformats.org/officeDocument/2006/relationships/hyperlink" Target="http://localhost/phpmyadmin/sql.php?db=Genes&amp;table=Genes&amp;sql_query=SELECT+Genes%2CMean1%2CMean2%2CFoldchange%2CSignallogratio+FROM+%60Genes%60+%0AORDER+BY+%60Genes%60.%60Genes%60+ASC+LIMIT+10&amp;session_max_rows=25&amp;is_browse_distinct=0" TargetMode="External"/><Relationship Id="rId5" Type="http://schemas.openxmlformats.org/officeDocument/2006/relationships/hyperlink" Target="http://localhost/phpmyadmin/sql.php?db=Genes&amp;table=Genes&amp;sql_query=SELECT+Genes%2CMean1%2CMean2%2CFoldchange%2CSignallogratio+FROM+%60Genes%60+%0AORDER+BY+%60Genes%60.%60Mean1%60+ASC+LIMIT+10&amp;session_max_rows=25&amp;is_browse_distinct=0" TargetMode="External"/><Relationship Id="rId6" Type="http://schemas.openxmlformats.org/officeDocument/2006/relationships/hyperlink" Target="http://localhost/phpmyadmin/sql.php?db=Genes&amp;table=Genes&amp;sql_query=SELECT+Genes%2CMean1%2CMean2%2CFoldchange%2CSignallogratio+FROM+%60Genes%60+%0AORDER+BY+%60Genes%60.%60Mean2%60+ASC+LIMIT+10&amp;session_max_rows=25&amp;is_browse_distinct=0" TargetMode="External"/><Relationship Id="rId7" Type="http://schemas.openxmlformats.org/officeDocument/2006/relationships/hyperlink" Target="http://localhost/phpmyadmin/sql.php?db=Genes&amp;table=Genes&amp;sql_query=SELECT+Genes%2CMean1%2CMean2%2CFoldchange%2CSignallogratio+FROM+%60Genes%60+%0AORDER+BY+%60Genes%60.%60Foldchange%60++ASC+LIMIT+10&amp;session_max_rows=25&amp;is_browse_distinct=0" TargetMode="External"/><Relationship Id="rId8" Type="http://schemas.openxmlformats.org/officeDocument/2006/relationships/hyperlink" Target="http://localhost/phpmyadmin/sql.php?db=Genes&amp;table=Genes&amp;sql_query=SELECT+Genes%2CMean1%2CMean2%2CFoldchange%2CSignallogratio+FROM+%60Genes%60+%0AORDER+BY+%60Genes%60.%60Signallogratio%60+ASC+LIMIT+10&amp;session_max_rows=25&amp;is_browse_distinct=0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Relationship Id="rId4" Type="http://schemas.openxmlformats.org/officeDocument/2006/relationships/hyperlink" Target="http://localhost/phpmyadmin/sql.php?db=Genes&amp;table=Genes&amp;sql_query=SELECT+Genes%2CMean1%2CMean2%2CFoldchange%2CSignallogratio+FROM+%60Genes%60+%0AORDER+BY+%60Genes%60.%60Genes%60+ASC+LIMIT+10&amp;session_max_rows=25&amp;is_browse_distinct=0" TargetMode="External"/><Relationship Id="rId5" Type="http://schemas.openxmlformats.org/officeDocument/2006/relationships/hyperlink" Target="http://localhost/phpmyadmin/sql.php?db=Genes&amp;table=Genes&amp;sql_query=SELECT+Genes%2CMean1%2CMean2%2CFoldchange%2CSignallogratio+FROM+%60Genes%60+%0AORDER+BY+%60Genes%60.%60Mean1%60+ASC+LIMIT+10&amp;session_max_rows=25&amp;is_browse_distinct=0" TargetMode="External"/><Relationship Id="rId6" Type="http://schemas.openxmlformats.org/officeDocument/2006/relationships/hyperlink" Target="http://localhost/phpmyadmin/sql.php?db=Genes&amp;table=Genes&amp;sql_query=SELECT+Genes%2CMean1%2CMean2%2CFoldchange%2CSignallogratio+FROM+%60Genes%60+%0AORDER+BY+%60Genes%60.%60Mean2%60+ASC+LIMIT+10&amp;session_max_rows=25&amp;is_browse_distinct=0" TargetMode="External"/><Relationship Id="rId7" Type="http://schemas.openxmlformats.org/officeDocument/2006/relationships/hyperlink" Target="http://localhost/phpmyadmin/sql.php?db=Genes&amp;table=Genes&amp;sql_query=SELECT+Genes%2CMean1%2CMean2%2CFoldchange%2CSignallogratio+FROM+%60Genes%60+%0AORDER+BY+%60Genes%60.%60Foldchange%60++ASC+LIMIT+10&amp;session_max_rows=25&amp;is_browse_distinct=0" TargetMode="External"/><Relationship Id="rId8" Type="http://schemas.openxmlformats.org/officeDocument/2006/relationships/hyperlink" Target="http://localhost/phpmyadmin/sql.php?db=Genes&amp;table=Genes&amp;sql_query=SELECT+Genes%2CMean1%2CMean2%2CFoldchange%2CSignallogratio+FROM+%60Genes%60+%0AORDER+BY+%60Genes%60.%60Signallogratio%60+ASC+LIMIT+10&amp;session_max_rows=25&amp;is_browse_distinct=0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Relationship Id="rId4" Type="http://schemas.openxmlformats.org/officeDocument/2006/relationships/hyperlink" Target="http://localhost/phpmyadmin/sql.php?db=Genes&amp;table=Genes&amp;sql_query=SELECT+Genes%2CMean1%2CMean2%2CFoldchange%2CSignallogratio+FROM+%60Genes%60+%0AORDER+BY+%60Genes%60.%60Genes%60+ASC+LIMIT+10&amp;session_max_rows=25&amp;is_browse_distinct=0" TargetMode="External"/><Relationship Id="rId5" Type="http://schemas.openxmlformats.org/officeDocument/2006/relationships/hyperlink" Target="http://localhost/phpmyadmin/sql.php?db=Genes&amp;table=Genes&amp;sql_query=SELECT+Genes%2CMean1%2CMean2%2CFoldchange%2CSignallogratio+FROM+%60Genes%60+%0AORDER+BY+%60Genes%60.%60Mean1%60+ASC+LIMIT+10&amp;session_max_rows=25&amp;is_browse_distinct=0" TargetMode="External"/><Relationship Id="rId6" Type="http://schemas.openxmlformats.org/officeDocument/2006/relationships/hyperlink" Target="https://www.ncbi.nlm.nih.gov/pmc/articles/PMC2797568/" TargetMode="External"/><Relationship Id="rId7" Type="http://schemas.openxmlformats.org/officeDocument/2006/relationships/hyperlink" Target="https://www.ncbi.nlm.nih.gov/pubmed/19014335" TargetMode="External"/><Relationship Id="rId8" Type="http://schemas.openxmlformats.org/officeDocument/2006/relationships/hyperlink" Target="https://www.ncbi.nlm.nih.gov/pubmed/24487964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</p:pic>
      <p:sp>
        <p:nvSpPr>
          <p:cNvPr id="85" name="Shape 85"/>
          <p:cNvSpPr txBox="1"/>
          <p:nvPr>
            <p:ph type="ctrTitle"/>
          </p:nvPr>
        </p:nvSpPr>
        <p:spPr>
          <a:xfrm>
            <a:off x="1773382" y="-48627"/>
            <a:ext cx="9144000" cy="18980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ato"/>
              <a:buNone/>
            </a:pPr>
            <a:r>
              <a:rPr lang="de-DE" sz="5400">
                <a:latin typeface="Lato"/>
                <a:ea typeface="Lato"/>
                <a:cs typeface="Lato"/>
                <a:sym typeface="Lato"/>
              </a:rPr>
              <a:t>Sofwarepraktikum</a:t>
            </a:r>
            <a:br>
              <a:rPr i="0" lang="de-DE" sz="5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1773382" y="1093634"/>
            <a:ext cx="9144000" cy="568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Noto Sans Symbols"/>
              <a:buNone/>
            </a:pPr>
            <a:r>
              <a:rPr b="0" i="0" lang="de-DE" sz="24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Colin Gundlach, Jakob Hertzberg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>
            <p:ph type="title"/>
          </p:nvPr>
        </p:nvSpPr>
        <p:spPr>
          <a:xfrm>
            <a:off x="845126" y="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ato"/>
              <a:buNone/>
            </a:pPr>
            <a:r>
              <a:rPr lang="de-DE"/>
              <a:t>MAS (Microarray Suite)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845125" y="1325547"/>
            <a:ext cx="11488500" cy="542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>
                <a:latin typeface="Lato"/>
                <a:ea typeface="Lato"/>
                <a:cs typeface="Lato"/>
                <a:sym typeface="Lato"/>
              </a:rPr>
              <a:t>Hintergrundkorrektur: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de-DE">
                <a:latin typeface="Lato"/>
                <a:ea typeface="Lato"/>
                <a:cs typeface="Lato"/>
                <a:sym typeface="Lato"/>
              </a:rPr>
              <a:t>PM = bg - s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de-DE">
                <a:latin typeface="Lato"/>
                <a:ea typeface="Lato"/>
                <a:cs typeface="Lato"/>
                <a:sym typeface="Lato"/>
              </a:rPr>
              <a:t>bg = Hintergrund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>
                <a:latin typeface="Lato"/>
                <a:ea typeface="Lato"/>
                <a:cs typeface="Lato"/>
                <a:sym typeface="Lato"/>
              </a:rPr>
              <a:t>s = Signal der Probe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>
                <a:latin typeface="Lato"/>
                <a:ea typeface="Lato"/>
                <a:cs typeface="Lato"/>
                <a:sym typeface="Lato"/>
              </a:rPr>
              <a:t>-Chip wird in Segmente eingeteilt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>
                <a:latin typeface="Lato"/>
                <a:ea typeface="Lato"/>
                <a:cs typeface="Lato"/>
                <a:sym typeface="Lato"/>
              </a:rPr>
              <a:t>-die niedrigsten 2% der Probe Cell Intensität wird als Hintergrundsignal          gewählt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>
                <a:latin typeface="Lato"/>
                <a:ea typeface="Lato"/>
                <a:cs typeface="Lato"/>
                <a:sym typeface="Lato"/>
              </a:rPr>
              <a:t>-bg ist überall die Summe aus allen Hintergrundsignalen, gewichtet nach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>
                <a:latin typeface="Lato"/>
                <a:ea typeface="Lato"/>
                <a:cs typeface="Lato"/>
                <a:sym typeface="Lato"/>
              </a:rPr>
              <a:t>1/((Distanz^2) + fudge factor)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>
                <a:latin typeface="Lato"/>
                <a:ea typeface="Lato"/>
                <a:cs typeface="Lato"/>
                <a:sym typeface="Lato"/>
              </a:rPr>
              <a:t>	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de-DE"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4637" y="1325537"/>
            <a:ext cx="288607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>
            <p:ph type="title"/>
          </p:nvPr>
        </p:nvSpPr>
        <p:spPr>
          <a:xfrm>
            <a:off x="845126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ato"/>
              <a:buNone/>
            </a:pPr>
            <a:r>
              <a:rPr lang="de-DE"/>
              <a:t>MAS (Microarray Suite)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845125" y="1325547"/>
            <a:ext cx="11488500" cy="55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de-DE">
                <a:latin typeface="Arial"/>
                <a:ea typeface="Arial"/>
                <a:cs typeface="Arial"/>
                <a:sym typeface="Arial"/>
              </a:rPr>
              <a:t>Normalisierung: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buFont typeface="Arial"/>
            </a:pPr>
            <a:r>
              <a:rPr lang="de-DE">
                <a:latin typeface="Arial"/>
                <a:ea typeface="Arial"/>
                <a:cs typeface="Arial"/>
                <a:sym typeface="Arial"/>
              </a:rPr>
              <a:t>Verwendet ein Baselinearray anhand dessen alle anderen Arrays normalisiert werden</a:t>
            </a:r>
          </a:p>
          <a:p>
            <a:pPr indent="457200" lvl="0" marL="457200" marR="0" rt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de-DE">
                <a:latin typeface="Arial"/>
                <a:ea typeface="Arial"/>
                <a:cs typeface="Arial"/>
                <a:sym typeface="Arial"/>
              </a:rPr>
              <a:t>1. Skalierung:</a:t>
            </a:r>
          </a:p>
          <a:p>
            <a:pPr indent="0" lvl="0" marL="914400" marR="0" rt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de-DE">
                <a:latin typeface="Arial"/>
                <a:ea typeface="Arial"/>
                <a:cs typeface="Arial"/>
                <a:sym typeface="Arial"/>
              </a:rPr>
              <a:t>Mutipliziere jeden Chip mit einer Konstanten -&gt; Mittelwerte alle gleich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de-DE">
                <a:latin typeface="Arial"/>
                <a:ea typeface="Arial"/>
                <a:cs typeface="Arial"/>
                <a:sym typeface="Arial"/>
              </a:rPr>
              <a:t>		2. Invariantset: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de-DE">
                <a:latin typeface="Arial"/>
                <a:ea typeface="Arial"/>
                <a:cs typeface="Arial"/>
                <a:sym typeface="Arial"/>
              </a:rPr>
              <a:t>		Nutzung von Rängen und bestimmter lineare Funktionen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>
            <p:ph type="title"/>
          </p:nvPr>
        </p:nvSpPr>
        <p:spPr>
          <a:xfrm>
            <a:off x="845126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ato"/>
              <a:buNone/>
            </a:pPr>
            <a:r>
              <a:rPr lang="de-DE"/>
              <a:t>MAS (Microarray Suite)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845132" y="1325559"/>
            <a:ext cx="11488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de-DE">
                <a:latin typeface="Arial"/>
                <a:ea typeface="Arial"/>
                <a:cs typeface="Arial"/>
                <a:sym typeface="Arial"/>
              </a:rPr>
              <a:t>3. Probe spezifische Hintergrundkorrektur: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buFont typeface="Arial"/>
            </a:pPr>
            <a:r>
              <a:rPr lang="de-DE">
                <a:latin typeface="Arial"/>
                <a:ea typeface="Arial"/>
                <a:cs typeface="Arial"/>
                <a:sym typeface="Arial"/>
              </a:rPr>
              <a:t>Normalerweise einfach PM - MM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buFont typeface="Arial"/>
            </a:pPr>
            <a:r>
              <a:rPr lang="de-DE">
                <a:latin typeface="Arial"/>
                <a:ea typeface="Arial"/>
                <a:cs typeface="Arial"/>
                <a:sym typeface="Arial"/>
              </a:rPr>
              <a:t>falls einiger MMs größer sind verarbeitet man diese mit Tukeys Biweight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buFont typeface="Arial"/>
            </a:pPr>
            <a:r>
              <a:rPr lang="de-DE">
                <a:latin typeface="Arial"/>
                <a:ea typeface="Arial"/>
                <a:cs typeface="Arial"/>
                <a:sym typeface="Arial"/>
              </a:rPr>
              <a:t>sobald viele MMS größer sind, setzt man für MM einen etwas kleinern PM-Wert ein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>
            <p:ph type="title"/>
          </p:nvPr>
        </p:nvSpPr>
        <p:spPr>
          <a:xfrm>
            <a:off x="845126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ato"/>
              <a:buNone/>
            </a:pPr>
            <a:r>
              <a:rPr lang="de-DE"/>
              <a:t>MAS (Microarray Suite)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845125" y="1325697"/>
            <a:ext cx="11488500" cy="54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de-DE">
                <a:latin typeface="Arial"/>
                <a:ea typeface="Arial"/>
                <a:cs typeface="Arial"/>
                <a:sym typeface="Arial"/>
              </a:rPr>
              <a:t>Summarization: Zusammenfassung aller Werte eines Chips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buFont typeface="Arial"/>
            </a:pPr>
            <a:r>
              <a:rPr lang="de-DE">
                <a:latin typeface="Arial"/>
                <a:ea typeface="Arial"/>
                <a:cs typeface="Arial"/>
                <a:sym typeface="Arial"/>
              </a:rPr>
              <a:t>Berechnung der Logarithmen (2) der Hintergrundkorrigierten Werte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buFont typeface="Arial"/>
            </a:pPr>
            <a:r>
              <a:rPr lang="de-DE">
                <a:latin typeface="Arial"/>
                <a:ea typeface="Arial"/>
                <a:cs typeface="Arial"/>
                <a:sym typeface="Arial"/>
              </a:rPr>
              <a:t>Berechnung eines Mittelwerts mit Tukeys Biweight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buFont typeface="Arial"/>
            </a:pPr>
            <a:r>
              <a:rPr lang="de-DE">
                <a:latin typeface="Arial"/>
                <a:ea typeface="Arial"/>
                <a:cs typeface="Arial"/>
                <a:sym typeface="Arial"/>
              </a:rPr>
              <a:t>Exponierung der Werte (2)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buFont typeface="Arial"/>
            </a:pPr>
            <a:r>
              <a:rPr lang="de-DE">
                <a:latin typeface="Arial"/>
                <a:ea typeface="Arial"/>
                <a:cs typeface="Arial"/>
                <a:sym typeface="Arial"/>
              </a:rPr>
              <a:t>weitere Methoden: Median Polish (RMA), Average Diffrence (MAS4)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709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>
            <p:ph type="title"/>
          </p:nvPr>
        </p:nvSpPr>
        <p:spPr>
          <a:xfrm>
            <a:off x="838200" y="-277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ato"/>
              <a:buNone/>
            </a:pPr>
            <a:r>
              <a:rPr lang="de-DE">
                <a:latin typeface="Lato"/>
                <a:ea typeface="Lato"/>
                <a:cs typeface="Lato"/>
                <a:sym typeface="Lato"/>
              </a:rPr>
              <a:t>RMA (Robust Multi-array Average)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3650096" y="1386933"/>
            <a:ext cx="6924000" cy="523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954900" y="1229800"/>
            <a:ext cx="10515600" cy="51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sz="2800">
                <a:latin typeface="Lato"/>
                <a:ea typeface="Lato"/>
                <a:cs typeface="Lato"/>
                <a:sym typeface="Lato"/>
              </a:rPr>
              <a:t>Hintergrundkorrektur</a:t>
            </a:r>
            <a:r>
              <a:rPr lang="de-DE" sz="2800">
                <a:latin typeface="Lato"/>
                <a:ea typeface="Lato"/>
                <a:cs typeface="Lato"/>
                <a:sym typeface="Lato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de-DE" sz="2800">
                <a:latin typeface="Lato"/>
                <a:ea typeface="Lato"/>
                <a:cs typeface="Lato"/>
                <a:sym typeface="Lato"/>
              </a:rPr>
              <a:t>PM = bg + 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de-DE" sz="2800">
                <a:latin typeface="Lato"/>
                <a:ea typeface="Lato"/>
                <a:cs typeface="Lato"/>
                <a:sym typeface="Lato"/>
              </a:rPr>
              <a:t>bg = Hintergrund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de-DE" sz="2800">
                <a:latin typeface="Lato"/>
                <a:ea typeface="Lato"/>
                <a:cs typeface="Lato"/>
                <a:sym typeface="Lato"/>
              </a:rPr>
              <a:t>s = Signal der Probe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de-DE" sz="2800">
                <a:latin typeface="Lato"/>
                <a:ea typeface="Lato"/>
                <a:cs typeface="Lato"/>
                <a:sym typeface="Lato"/>
              </a:rPr>
              <a:t>Korrigierter</a:t>
            </a:r>
            <a:r>
              <a:rPr lang="de-DE" sz="2800">
                <a:latin typeface="Lato"/>
                <a:ea typeface="Lato"/>
                <a:cs typeface="Lato"/>
                <a:sym typeface="Lato"/>
              </a:rPr>
              <a:t> Wert = E [ PM | s 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709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>
            <p:ph type="title"/>
          </p:nvPr>
        </p:nvSpPr>
        <p:spPr>
          <a:xfrm>
            <a:off x="838200" y="-277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ato"/>
              <a:buNone/>
            </a:pPr>
            <a:r>
              <a:rPr lang="de-DE">
                <a:latin typeface="Lato"/>
                <a:ea typeface="Lato"/>
                <a:cs typeface="Lato"/>
                <a:sym typeface="Lato"/>
              </a:rPr>
              <a:t>RMA (Robust Multi-array Average)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3650096" y="1386933"/>
            <a:ext cx="6924000" cy="523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954900" y="1229800"/>
            <a:ext cx="10515600" cy="51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sz="2800">
                <a:latin typeface="Lato"/>
                <a:ea typeface="Lato"/>
                <a:cs typeface="Lato"/>
                <a:sym typeface="Lato"/>
              </a:rPr>
              <a:t>Quantilnormalisierung: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-406400" lvl="0" marL="457200" rtl="0">
              <a:spcBef>
                <a:spcPts val="0"/>
              </a:spcBef>
              <a:buSzPct val="100000"/>
              <a:buFont typeface="Lato"/>
              <a:buAutoNum type="arabicPeriod"/>
            </a:pPr>
            <a:r>
              <a:rPr lang="de-DE" sz="2800">
                <a:latin typeface="Lato"/>
                <a:ea typeface="Lato"/>
                <a:cs typeface="Lato"/>
                <a:sym typeface="Lato"/>
              </a:rPr>
              <a:t>Ränge zuordnen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Lato"/>
              <a:buAutoNum type="arabicPeriod"/>
            </a:pPr>
            <a:r>
              <a:rPr lang="de-DE" sz="2800">
                <a:latin typeface="Lato"/>
                <a:ea typeface="Lato"/>
                <a:cs typeface="Lato"/>
                <a:sym typeface="Lato"/>
              </a:rPr>
              <a:t>Berechnung der Mittelwerte </a:t>
            </a:r>
          </a:p>
          <a:p>
            <a:pPr indent="-406400" lvl="0" marL="457200">
              <a:spcBef>
                <a:spcPts val="0"/>
              </a:spcBef>
              <a:buSzPct val="100000"/>
              <a:buFont typeface="Lato"/>
              <a:buAutoNum type="arabicPeriod"/>
            </a:pPr>
            <a:r>
              <a:rPr lang="de-DE" sz="2800">
                <a:latin typeface="Lato"/>
                <a:ea typeface="Lato"/>
                <a:cs typeface="Lato"/>
                <a:sym typeface="Lato"/>
              </a:rPr>
              <a:t>Einsetzten der Mittelwerte nach Rang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709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>
            <p:ph type="title"/>
          </p:nvPr>
        </p:nvSpPr>
        <p:spPr>
          <a:xfrm>
            <a:off x="838200" y="-277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ato"/>
              <a:buNone/>
            </a:pPr>
            <a:r>
              <a:rPr lang="de-DE">
                <a:latin typeface="Lato"/>
                <a:ea typeface="Lato"/>
                <a:cs typeface="Lato"/>
                <a:sym typeface="Lato"/>
              </a:rPr>
              <a:t>RMA (Robust Multi-array Average)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3650096" y="1386933"/>
            <a:ext cx="6924000" cy="523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838200" y="1074275"/>
            <a:ext cx="10515600" cy="51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sz="2800">
                <a:latin typeface="Lato"/>
                <a:ea typeface="Lato"/>
                <a:cs typeface="Lato"/>
                <a:sym typeface="Lato"/>
              </a:rPr>
              <a:t>Quantilnormalisierung (Beispiel):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de-DE" sz="2800">
                <a:latin typeface="Lato"/>
                <a:ea typeface="Lato"/>
                <a:cs typeface="Lato"/>
                <a:sym typeface="Lato"/>
              </a:rPr>
              <a:t>							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de-DE" sz="2800">
                <a:latin typeface="Lato"/>
                <a:ea typeface="Lato"/>
                <a:cs typeface="Lato"/>
                <a:sym typeface="Lato"/>
              </a:rPr>
              <a:t>	</a:t>
            </a:r>
          </a:p>
        </p:txBody>
      </p:sp>
      <p:graphicFrame>
        <p:nvGraphicFramePr>
          <p:cNvPr id="202" name="Shape 202"/>
          <p:cNvGraphicFramePr/>
          <p:nvPr/>
        </p:nvGraphicFramePr>
        <p:xfrm>
          <a:off x="1333525" y="226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{7EFBC3DB-0ECD-45BC-A51C-44EC866AF2F2}</a:tableStyleId>
              </a:tblPr>
              <a:tblGrid>
                <a:gridCol w="666725"/>
                <a:gridCol w="666725"/>
                <a:gridCol w="666725"/>
              </a:tblGrid>
              <a:tr h="5223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000"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000">
                          <a:latin typeface="Lato"/>
                          <a:ea typeface="Lato"/>
                          <a:cs typeface="Lato"/>
                          <a:sym typeface="Lato"/>
                        </a:rPr>
                        <a:t>6</a:t>
                      </a: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0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  <a:tr h="5223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000"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0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000"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</a:tr>
              <a:tr h="5223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0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0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000">
                          <a:latin typeface="Lato"/>
                          <a:ea typeface="Lato"/>
                          <a:cs typeface="Lato"/>
                          <a:sym typeface="Lato"/>
                        </a:rPr>
                        <a:t>9</a:t>
                      </a: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" name="Shape 203"/>
          <p:cNvGraphicFramePr/>
          <p:nvPr/>
        </p:nvGraphicFramePr>
        <p:xfrm>
          <a:off x="4368475" y="224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{7EFBC3DB-0ECD-45BC-A51C-44EC866AF2F2}</a:tableStyleId>
              </a:tblPr>
              <a:tblGrid>
                <a:gridCol w="665300"/>
                <a:gridCol w="665300"/>
                <a:gridCol w="665300"/>
              </a:tblGrid>
              <a:tr h="5282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0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0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0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6666"/>
                    </a:solidFill>
                  </a:tcPr>
                </a:tc>
              </a:tr>
              <a:tr h="5282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0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0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0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C78D8"/>
                    </a:solidFill>
                  </a:tcPr>
                </a:tc>
              </a:tr>
              <a:tr h="5282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0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0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0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6AA84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" name="Shape 204"/>
          <p:cNvGraphicFramePr/>
          <p:nvPr/>
        </p:nvGraphicFramePr>
        <p:xfrm>
          <a:off x="7256300" y="22597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{7EFBC3DB-0ECD-45BC-A51C-44EC866AF2F2}</a:tableStyleId>
              </a:tblPr>
              <a:tblGrid>
                <a:gridCol w="606150"/>
              </a:tblGrid>
              <a:tr h="5224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000">
                          <a:latin typeface="Lato"/>
                          <a:ea typeface="Lato"/>
                          <a:cs typeface="Lato"/>
                          <a:sym typeface="Lato"/>
                        </a:rPr>
                        <a:t>7,3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C78D8"/>
                    </a:solidFill>
                  </a:tcPr>
                </a:tc>
              </a:tr>
              <a:tr h="5224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000">
                          <a:latin typeface="Lato"/>
                          <a:ea typeface="Lato"/>
                          <a:cs typeface="Lato"/>
                          <a:sym typeface="Lato"/>
                        </a:rPr>
                        <a:t>3,6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</a:tr>
              <a:tr h="5224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000">
                          <a:latin typeface="Lato"/>
                          <a:ea typeface="Lato"/>
                          <a:cs typeface="Lato"/>
                          <a:sym typeface="Lato"/>
                        </a:rPr>
                        <a:t>1,6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" name="Shape 205"/>
          <p:cNvGraphicFramePr/>
          <p:nvPr/>
        </p:nvGraphicFramePr>
        <p:xfrm>
          <a:off x="4714875" y="446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{7EFBC3DB-0ECD-45BC-A51C-44EC866AF2F2}</a:tableStyleId>
              </a:tblPr>
              <a:tblGrid>
                <a:gridCol w="920750"/>
                <a:gridCol w="920750"/>
                <a:gridCol w="920750"/>
              </a:tblGrid>
              <a:tr h="5859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000">
                          <a:latin typeface="Lato"/>
                          <a:ea typeface="Lato"/>
                          <a:cs typeface="Lato"/>
                          <a:sym typeface="Lato"/>
                        </a:rPr>
                        <a:t>7,3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000">
                          <a:latin typeface="Lato"/>
                          <a:ea typeface="Lato"/>
                          <a:cs typeface="Lato"/>
                          <a:sym typeface="Lato"/>
                        </a:rPr>
                        <a:t>3,6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000">
                          <a:latin typeface="Lato"/>
                          <a:ea typeface="Lato"/>
                          <a:cs typeface="Lato"/>
                          <a:sym typeface="Lato"/>
                        </a:rPr>
                        <a:t>1,6</a:t>
                      </a:r>
                    </a:p>
                  </a:txBody>
                  <a:tcPr marT="91425" marB="91425" marR="91425" marL="91425"/>
                </a:tc>
              </a:tr>
              <a:tr h="5859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000">
                          <a:latin typeface="Lato"/>
                          <a:ea typeface="Lato"/>
                          <a:cs typeface="Lato"/>
                          <a:sym typeface="Lato"/>
                        </a:rPr>
                        <a:t>3,6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000">
                          <a:latin typeface="Lato"/>
                          <a:ea typeface="Lato"/>
                          <a:cs typeface="Lato"/>
                          <a:sym typeface="Lato"/>
                        </a:rPr>
                        <a:t>7,3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000">
                          <a:latin typeface="Lato"/>
                          <a:ea typeface="Lato"/>
                          <a:cs typeface="Lato"/>
                          <a:sym typeface="Lato"/>
                        </a:rPr>
                        <a:t>7,3</a:t>
                      </a:r>
                    </a:p>
                  </a:txBody>
                  <a:tcPr marT="91425" marB="91425" marR="91425" marL="91425"/>
                </a:tc>
              </a:tr>
              <a:tr h="5859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000">
                          <a:latin typeface="Lato"/>
                          <a:ea typeface="Lato"/>
                          <a:cs typeface="Lato"/>
                          <a:sym typeface="Lato"/>
                        </a:rPr>
                        <a:t>1,6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000">
                          <a:latin typeface="Lato"/>
                          <a:ea typeface="Lato"/>
                          <a:cs typeface="Lato"/>
                          <a:sym typeface="Lato"/>
                        </a:rPr>
                        <a:t>1,6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000">
                          <a:latin typeface="Lato"/>
                          <a:ea typeface="Lato"/>
                          <a:cs typeface="Lato"/>
                          <a:sym typeface="Lato"/>
                        </a:rPr>
                        <a:t>3,6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709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>
            <p:ph type="title"/>
          </p:nvPr>
        </p:nvSpPr>
        <p:spPr>
          <a:xfrm>
            <a:off x="838200" y="-277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ato"/>
              <a:buNone/>
            </a:pPr>
            <a:r>
              <a:rPr lang="de-DE">
                <a:latin typeface="Lato"/>
                <a:ea typeface="Lato"/>
                <a:cs typeface="Lato"/>
                <a:sym typeface="Lato"/>
              </a:rPr>
              <a:t>RMA (Robust Multi-array Average)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3650096" y="1386933"/>
            <a:ext cx="6924000" cy="523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/>
        </p:nvSpPr>
        <p:spPr>
          <a:xfrm>
            <a:off x="954900" y="1229800"/>
            <a:ext cx="10515600" cy="51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sz="2800">
                <a:latin typeface="Lato"/>
                <a:ea typeface="Lato"/>
                <a:cs typeface="Lato"/>
                <a:sym typeface="Lato"/>
              </a:rPr>
              <a:t>Summarization: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-406400" lvl="0" marL="457200" rtl="0">
              <a:spcBef>
                <a:spcPts val="0"/>
              </a:spcBef>
              <a:buSzPct val="100000"/>
              <a:buFont typeface="Lato"/>
              <a:buChar char="●"/>
            </a:pPr>
            <a:r>
              <a:rPr lang="de-DE" sz="2800">
                <a:latin typeface="Lato"/>
                <a:ea typeface="Lato"/>
                <a:cs typeface="Lato"/>
                <a:sym typeface="Lato"/>
              </a:rPr>
              <a:t>lineares Modell: Y</a:t>
            </a:r>
            <a:r>
              <a:rPr baseline="-25000" lang="de-DE" sz="2800">
                <a:latin typeface="Lato"/>
                <a:ea typeface="Lato"/>
                <a:cs typeface="Lato"/>
                <a:sym typeface="Lato"/>
              </a:rPr>
              <a:t>ij</a:t>
            </a:r>
            <a:r>
              <a:rPr lang="de-DE" sz="2800">
                <a:latin typeface="Lato"/>
                <a:ea typeface="Lato"/>
                <a:cs typeface="Lato"/>
                <a:sym typeface="Lato"/>
              </a:rPr>
              <a:t>= m</a:t>
            </a:r>
            <a:r>
              <a:rPr baseline="-25000" lang="de-DE" sz="2800"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de-DE" sz="2800">
                <a:latin typeface="Lato"/>
                <a:ea typeface="Lato"/>
                <a:cs typeface="Lato"/>
                <a:sym typeface="Lato"/>
              </a:rPr>
              <a:t>+a</a:t>
            </a:r>
            <a:r>
              <a:rPr baseline="-25000" lang="de-DE" sz="2800">
                <a:latin typeface="Lato"/>
                <a:ea typeface="Lato"/>
                <a:cs typeface="Lato"/>
                <a:sym typeface="Lato"/>
              </a:rPr>
              <a:t>j</a:t>
            </a:r>
            <a:r>
              <a:rPr lang="de-DE" sz="2800">
                <a:latin typeface="Lato"/>
                <a:ea typeface="Lato"/>
                <a:cs typeface="Lato"/>
                <a:sym typeface="Lato"/>
              </a:rPr>
              <a:t>+e</a:t>
            </a:r>
            <a:r>
              <a:rPr baseline="-25000" lang="de-DE" sz="2800">
                <a:latin typeface="Lato"/>
                <a:ea typeface="Lato"/>
                <a:cs typeface="Lato"/>
                <a:sym typeface="Lato"/>
              </a:rPr>
              <a:t>ij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-406400" lvl="1" marL="914400" rtl="0">
              <a:spcBef>
                <a:spcPts val="0"/>
              </a:spcBef>
              <a:buSzPct val="100000"/>
              <a:buFont typeface="Lato"/>
              <a:buChar char="○"/>
            </a:pPr>
            <a:r>
              <a:rPr lang="de-DE" sz="2800">
                <a:latin typeface="Lato"/>
                <a:ea typeface="Lato"/>
                <a:cs typeface="Lato"/>
                <a:sym typeface="Lato"/>
              </a:rPr>
              <a:t>Y = normalisierter Probenwert </a:t>
            </a:r>
          </a:p>
          <a:p>
            <a:pPr indent="-406400" lvl="1" marL="914400" rtl="0">
              <a:spcBef>
                <a:spcPts val="0"/>
              </a:spcBef>
              <a:buSzPct val="100000"/>
              <a:buFont typeface="Lato"/>
              <a:buChar char="○"/>
            </a:pPr>
            <a:r>
              <a:rPr lang="de-DE" sz="2800">
                <a:latin typeface="Lato"/>
                <a:ea typeface="Lato"/>
                <a:cs typeface="Lato"/>
                <a:sym typeface="Lato"/>
              </a:rPr>
              <a:t>m = logarithmierter probe set Expressionswert </a:t>
            </a:r>
          </a:p>
          <a:p>
            <a:pPr indent="-406400" lvl="1" marL="914400" rtl="0">
              <a:spcBef>
                <a:spcPts val="0"/>
              </a:spcBef>
              <a:buSzPct val="100000"/>
              <a:buFont typeface="Lato"/>
              <a:buChar char="○"/>
            </a:pPr>
            <a:r>
              <a:rPr lang="de-DE" sz="2800">
                <a:latin typeface="Lato"/>
                <a:ea typeface="Lato"/>
                <a:cs typeface="Lato"/>
                <a:sym typeface="Lato"/>
              </a:rPr>
              <a:t>a = Affinitätswert für eine Probe in einem probe set</a:t>
            </a:r>
          </a:p>
          <a:p>
            <a:pPr indent="-406400" lvl="1" marL="914400" rtl="0">
              <a:spcBef>
                <a:spcPts val="0"/>
              </a:spcBef>
              <a:buSzPct val="100000"/>
              <a:buFont typeface="Lato"/>
              <a:buChar char="○"/>
            </a:pPr>
            <a:r>
              <a:rPr lang="de-DE" sz="2800">
                <a:latin typeface="Lato"/>
                <a:ea typeface="Lato"/>
                <a:cs typeface="Lato"/>
                <a:sym typeface="Lato"/>
              </a:rPr>
              <a:t>e = zufälliger Error Term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709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>
            <p:ph type="title"/>
          </p:nvPr>
        </p:nvSpPr>
        <p:spPr>
          <a:xfrm>
            <a:off x="838200" y="-277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ato"/>
              <a:buNone/>
            </a:pPr>
            <a:r>
              <a:rPr lang="de-DE">
                <a:latin typeface="Lato"/>
                <a:ea typeface="Lato"/>
                <a:cs typeface="Lato"/>
                <a:sym typeface="Lato"/>
              </a:rPr>
              <a:t>RMA (Robust Multi-array Average)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650096" y="1386933"/>
            <a:ext cx="6924000" cy="523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/>
        </p:nvSpPr>
        <p:spPr>
          <a:xfrm>
            <a:off x="954900" y="1229800"/>
            <a:ext cx="10515600" cy="51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sz="2800">
                <a:latin typeface="Lato"/>
                <a:ea typeface="Lato"/>
                <a:cs typeface="Lato"/>
                <a:sym typeface="Lato"/>
              </a:rPr>
              <a:t>Tukeys </a:t>
            </a:r>
            <a:r>
              <a:rPr lang="de-DE" sz="2800">
                <a:latin typeface="Lato"/>
                <a:ea typeface="Lato"/>
                <a:cs typeface="Lato"/>
                <a:sym typeface="Lato"/>
              </a:rPr>
              <a:t>Median Polish (estimate m):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AutoNum type="arabicPeriod"/>
            </a:pPr>
            <a:r>
              <a:rPr lang="de-DE" sz="2800">
                <a:latin typeface="Lato"/>
                <a:ea typeface="Lato"/>
                <a:cs typeface="Lato"/>
                <a:sym typeface="Lato"/>
              </a:rPr>
              <a:t>Subtraktion Zeilenmedian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AutoNum type="arabicPeriod"/>
            </a:pPr>
            <a:r>
              <a:rPr lang="de-DE" sz="2800">
                <a:latin typeface="Lato"/>
                <a:ea typeface="Lato"/>
                <a:cs typeface="Lato"/>
                <a:sym typeface="Lato"/>
              </a:rPr>
              <a:t>Subtraktion Spaltenmedian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AutoNum type="arabicPeriod"/>
            </a:pPr>
            <a:r>
              <a:rPr lang="de-DE" sz="2800">
                <a:latin typeface="Lato"/>
                <a:ea typeface="Lato"/>
                <a:cs typeface="Lato"/>
                <a:sym typeface="Lato"/>
              </a:rPr>
              <a:t>Wiederholung der ersten beiden Schritte bis beide Mittelwerte gleich 0 sind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AutoNum type="arabicPeriod"/>
            </a:pPr>
            <a:r>
              <a:rPr lang="de-DE" sz="2800">
                <a:latin typeface="Lato"/>
                <a:ea typeface="Lato"/>
                <a:cs typeface="Lato"/>
                <a:sym typeface="Lato"/>
              </a:rPr>
              <a:t>Die finalen Werte von den Ursprünglichen abziehen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>
                <a:latin typeface="Lato"/>
                <a:ea typeface="Lato"/>
                <a:cs typeface="Lato"/>
                <a:sym typeface="Lato"/>
              </a:rPr>
              <a:t>Expressionswerte = Mittelwert der Zeilen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>
            <p:ph type="title"/>
          </p:nvPr>
        </p:nvSpPr>
        <p:spPr>
          <a:xfrm>
            <a:off x="789500" y="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ato"/>
              <a:buNone/>
            </a:pPr>
            <a:r>
              <a:rPr lang="de-DE"/>
              <a:t>Vergleich der Normalisierungsmethoden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838191" y="1325566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Font typeface="Lato"/>
            </a:pPr>
            <a:r>
              <a:rPr lang="de-DE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Anzahl der Arrays</a:t>
            </a:r>
          </a:p>
          <a:p>
            <a:pPr indent="-406400" lvl="1" marL="9144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Lato"/>
            </a:pPr>
            <a:r>
              <a:rPr lang="de-DE" sz="28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MAS5 normalisiert nur einen Array</a:t>
            </a:r>
          </a:p>
          <a:p>
            <a:pPr indent="-406400" lvl="1" marL="9144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Lato"/>
            </a:pPr>
            <a:r>
              <a:rPr lang="de-DE" sz="28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RMA normalisiert mehrere Arrays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Font typeface="Lato"/>
            </a:pPr>
            <a:r>
              <a:rPr lang="de-DE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MM Daten</a:t>
            </a:r>
          </a:p>
          <a:p>
            <a:pPr indent="-406400" lvl="1" marL="9144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Lato"/>
            </a:pPr>
            <a:r>
              <a:rPr lang="de-DE" sz="28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MAS5 berechnet mit hilfe der MM Daten einen Durchschnitt</a:t>
            </a:r>
          </a:p>
          <a:p>
            <a:pPr indent="-406400" lvl="1" marL="9144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Lato"/>
            </a:pPr>
            <a:r>
              <a:rPr lang="de-DE" sz="28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RMA nutzt nur die PM Daten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Font typeface="Lato"/>
            </a:pPr>
            <a:r>
              <a:rPr lang="de-DE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RMA  rechnet mit log2 Werten (Daten sind direkt vergleichbar)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de-D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</p:pic>
      <p:sp>
        <p:nvSpPr>
          <p:cNvPr id="92" name="Shape 92"/>
          <p:cNvSpPr txBox="1"/>
          <p:nvPr>
            <p:ph type="ctrTitle"/>
          </p:nvPr>
        </p:nvSpPr>
        <p:spPr>
          <a:xfrm>
            <a:off x="1773382" y="-48628"/>
            <a:ext cx="9144000" cy="189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ato"/>
              <a:buNone/>
            </a:pPr>
            <a:r>
              <a:rPr lang="de-DE" sz="5400">
                <a:latin typeface="Lato"/>
                <a:ea typeface="Lato"/>
                <a:cs typeface="Lato"/>
                <a:sym typeface="Lato"/>
              </a:rPr>
              <a:t>Sofwarepraktikum</a:t>
            </a:r>
            <a:br>
              <a:rPr b="0" i="0" lang="de-DE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1773382" y="1093634"/>
            <a:ext cx="91440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Noto Sans Symbols"/>
              <a:buNone/>
            </a:pPr>
            <a:r>
              <a:rPr lang="de-DE">
                <a:latin typeface="Lato"/>
                <a:ea typeface="Lato"/>
                <a:cs typeface="Lato"/>
                <a:sym typeface="Lato"/>
              </a:rPr>
              <a:t>Workflow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623" y="1662425"/>
            <a:ext cx="11187525" cy="432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</p:pic>
      <p:sp>
        <p:nvSpPr>
          <p:cNvPr id="234" name="Shape 234"/>
          <p:cNvSpPr txBox="1"/>
          <p:nvPr>
            <p:ph type="title"/>
          </p:nvPr>
        </p:nvSpPr>
        <p:spPr>
          <a:xfrm>
            <a:off x="845126" y="30479"/>
            <a:ext cx="10515599" cy="1185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ato"/>
              <a:buNone/>
            </a:pPr>
            <a:r>
              <a:rPr lang="de-DE"/>
              <a:t>Qualitätskontrolle</a:t>
            </a:r>
          </a:p>
        </p:txBody>
      </p:sp>
      <p:pic>
        <p:nvPicPr>
          <p:cNvPr id="235" name="Shape 2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9100" y="1152400"/>
            <a:ext cx="7563500" cy="56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</p:pic>
      <p:sp>
        <p:nvSpPr>
          <p:cNvPr id="241" name="Shape 241"/>
          <p:cNvSpPr txBox="1"/>
          <p:nvPr>
            <p:ph type="title"/>
          </p:nvPr>
        </p:nvSpPr>
        <p:spPr>
          <a:xfrm>
            <a:off x="838200" y="38975"/>
            <a:ext cx="10515600" cy="11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ato"/>
              <a:buNone/>
            </a:pPr>
            <a:r>
              <a:rPr lang="de-DE"/>
              <a:t>Boxplot </a:t>
            </a:r>
            <a:r>
              <a:rPr lang="de-DE"/>
              <a:t>der Signalwerte</a:t>
            </a:r>
          </a:p>
        </p:txBody>
      </p:sp>
      <p:pic>
        <p:nvPicPr>
          <p:cNvPr id="242" name="Shape 2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6500" y="1159225"/>
            <a:ext cx="6000750" cy="532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Shape 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>
            <p:ph type="title"/>
          </p:nvPr>
        </p:nvSpPr>
        <p:spPr>
          <a:xfrm>
            <a:off x="761987" y="-6217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ato"/>
              <a:buNone/>
            </a:pPr>
            <a:r>
              <a:rPr lang="de-DE"/>
              <a:t>RNA-Degradation-Plot</a:t>
            </a:r>
          </a:p>
        </p:txBody>
      </p:sp>
      <p:pic>
        <p:nvPicPr>
          <p:cNvPr id="249" name="Shape 2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3225" y="1263524"/>
            <a:ext cx="5245650" cy="491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>
            <p:ph type="title"/>
          </p:nvPr>
        </p:nvSpPr>
        <p:spPr>
          <a:xfrm>
            <a:off x="838200" y="-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ato"/>
              <a:buNone/>
            </a:pPr>
            <a:r>
              <a:rPr lang="de-DE"/>
              <a:t>MA-Plot</a:t>
            </a:r>
          </a:p>
        </p:txBody>
      </p:sp>
      <p:pic>
        <p:nvPicPr>
          <p:cNvPr id="256" name="Shape 2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800" y="1325700"/>
            <a:ext cx="5143500" cy="483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Shape 2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20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>
            <p:ph type="title"/>
          </p:nvPr>
        </p:nvSpPr>
        <p:spPr>
          <a:xfrm>
            <a:off x="838200" y="2082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ato"/>
              <a:buNone/>
            </a:pPr>
            <a:r>
              <a:rPr lang="de-DE">
                <a:latin typeface="Lato"/>
                <a:ea typeface="Lato"/>
                <a:cs typeface="Lato"/>
                <a:sym typeface="Lato"/>
              </a:rPr>
              <a:t>Chipimage</a:t>
            </a:r>
          </a:p>
        </p:txBody>
      </p:sp>
      <p:pic>
        <p:nvPicPr>
          <p:cNvPr id="263" name="Shape 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1346400"/>
            <a:ext cx="2169775" cy="216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1025" y="1295551"/>
            <a:ext cx="2402224" cy="240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1375" y="1295550"/>
            <a:ext cx="2402224" cy="240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Shape 2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1974" y="3755900"/>
            <a:ext cx="2402224" cy="240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Shape 2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1024" y="3755899"/>
            <a:ext cx="2402224" cy="240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33225" y="3755897"/>
            <a:ext cx="2402224" cy="240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124625" y="3755900"/>
            <a:ext cx="2402224" cy="240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>
            <p:ph type="title"/>
          </p:nvPr>
        </p:nvSpPr>
        <p:spPr>
          <a:xfrm>
            <a:off x="838200" y="102523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ato"/>
              <a:buNone/>
            </a:pPr>
            <a:r>
              <a:rPr lang="de-DE">
                <a:latin typeface="Lato"/>
                <a:ea typeface="Lato"/>
                <a:cs typeface="Lato"/>
                <a:sym typeface="Lato"/>
              </a:rPr>
              <a:t>Chipimage</a:t>
            </a:r>
          </a:p>
        </p:txBody>
      </p:sp>
      <p:pic>
        <p:nvPicPr>
          <p:cNvPr id="276" name="Shape 2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0" y="1428075"/>
            <a:ext cx="4572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Shape 2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>
            <p:ph type="title"/>
          </p:nvPr>
        </p:nvSpPr>
        <p:spPr>
          <a:xfrm>
            <a:off x="838200" y="10252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ato"/>
              <a:buNone/>
            </a:pPr>
            <a:r>
              <a:rPr lang="de-DE">
                <a:latin typeface="Lato"/>
                <a:ea typeface="Lato"/>
                <a:cs typeface="Lato"/>
                <a:sym typeface="Lato"/>
              </a:rPr>
              <a:t>QC-Plot</a:t>
            </a:r>
          </a:p>
        </p:txBody>
      </p:sp>
      <p:pic>
        <p:nvPicPr>
          <p:cNvPr id="283" name="Shape 2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0700" y="1428225"/>
            <a:ext cx="5715000" cy="508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Shape 2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 txBox="1"/>
          <p:nvPr>
            <p:ph type="title"/>
          </p:nvPr>
        </p:nvSpPr>
        <p:spPr>
          <a:xfrm>
            <a:off x="838200" y="10252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ato"/>
              <a:buNone/>
            </a:pPr>
            <a:r>
              <a:rPr lang="de-DE">
                <a:latin typeface="Lato"/>
                <a:ea typeface="Lato"/>
                <a:cs typeface="Lato"/>
                <a:sym typeface="Lato"/>
              </a:rPr>
              <a:t>Percent-Present-Plot</a:t>
            </a:r>
          </a:p>
        </p:txBody>
      </p:sp>
      <p:pic>
        <p:nvPicPr>
          <p:cNvPr id="290" name="Shape 2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2462" y="1204775"/>
            <a:ext cx="5267074" cy="526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Shape 2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 txBox="1"/>
          <p:nvPr>
            <p:ph type="title"/>
          </p:nvPr>
        </p:nvSpPr>
        <p:spPr>
          <a:xfrm>
            <a:off x="838200" y="10252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ato"/>
              <a:buNone/>
            </a:pPr>
            <a:r>
              <a:rPr lang="de-DE">
                <a:latin typeface="Lato"/>
                <a:ea typeface="Lato"/>
                <a:cs typeface="Lato"/>
                <a:sym typeface="Lato"/>
              </a:rPr>
              <a:t>Scatterplot</a:t>
            </a:r>
          </a:p>
        </p:txBody>
      </p:sp>
      <p:pic>
        <p:nvPicPr>
          <p:cNvPr id="297" name="Shape 2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5299" y="1776287"/>
            <a:ext cx="4108624" cy="410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5224" y="1776299"/>
            <a:ext cx="4108624" cy="410859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 txBox="1"/>
          <p:nvPr/>
        </p:nvSpPr>
        <p:spPr>
          <a:xfrm>
            <a:off x="2301462" y="5838575"/>
            <a:ext cx="33363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e-DE"/>
              <a:t>Probe 2 and Probe 3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6997087" y="5884900"/>
            <a:ext cx="39849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e-DE"/>
              <a:t>Probe 5 and Probe 6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Shape 3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Shape 306"/>
          <p:cNvSpPr txBox="1"/>
          <p:nvPr>
            <p:ph type="title"/>
          </p:nvPr>
        </p:nvSpPr>
        <p:spPr>
          <a:xfrm>
            <a:off x="838200" y="10252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ato"/>
              <a:buNone/>
            </a:pPr>
            <a:r>
              <a:rPr lang="de-DE">
                <a:latin typeface="Lato"/>
                <a:ea typeface="Lato"/>
                <a:cs typeface="Lato"/>
                <a:sym typeface="Lato"/>
              </a:rPr>
              <a:t>Correlation-Plot</a:t>
            </a:r>
          </a:p>
        </p:txBody>
      </p:sp>
      <p:pic>
        <p:nvPicPr>
          <p:cNvPr id="307" name="Shape 3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0024" y="1428225"/>
            <a:ext cx="4654400" cy="6167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48625"/>
            <a:ext cx="12192000" cy="685800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</p:pic>
      <p:sp>
        <p:nvSpPr>
          <p:cNvPr id="100" name="Shape 100"/>
          <p:cNvSpPr txBox="1"/>
          <p:nvPr>
            <p:ph type="ctrTitle"/>
          </p:nvPr>
        </p:nvSpPr>
        <p:spPr>
          <a:xfrm>
            <a:off x="1773382" y="-48628"/>
            <a:ext cx="9144000" cy="189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-571500" lvl="0" marL="45720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de-DE" sz="5400">
                <a:latin typeface="Lato"/>
                <a:ea typeface="Lato"/>
                <a:cs typeface="Lato"/>
                <a:sym typeface="Lato"/>
              </a:rPr>
              <a:t>Woche</a:t>
            </a:r>
            <a:br>
              <a:rPr b="0" i="0" lang="de-DE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pic>
        <p:nvPicPr>
          <p:cNvPr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0525" y="1179525"/>
            <a:ext cx="1870925" cy="549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Shape 3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Shape 313"/>
          <p:cNvSpPr txBox="1"/>
          <p:nvPr>
            <p:ph type="title"/>
          </p:nvPr>
        </p:nvSpPr>
        <p:spPr>
          <a:xfrm>
            <a:off x="838200" y="10252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ato"/>
              <a:buNone/>
            </a:pPr>
            <a:r>
              <a:rPr lang="de-DE">
                <a:latin typeface="Lato"/>
                <a:ea typeface="Lato"/>
                <a:cs typeface="Lato"/>
                <a:sym typeface="Lato"/>
              </a:rPr>
              <a:t>Dendogram</a:t>
            </a:r>
          </a:p>
        </p:txBody>
      </p:sp>
      <p:pic>
        <p:nvPicPr>
          <p:cNvPr id="314" name="Shape 3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9475" y="1428225"/>
            <a:ext cx="6523625" cy="5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Shape 3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Shape 320"/>
          <p:cNvSpPr txBox="1"/>
          <p:nvPr>
            <p:ph type="title"/>
          </p:nvPr>
        </p:nvSpPr>
        <p:spPr>
          <a:xfrm>
            <a:off x="838200" y="10252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ato"/>
              <a:buNone/>
            </a:pPr>
            <a:r>
              <a:rPr lang="de-DE"/>
              <a:t>PCA</a:t>
            </a:r>
          </a:p>
        </p:txBody>
      </p:sp>
      <p:pic>
        <p:nvPicPr>
          <p:cNvPr id="321" name="Shape 3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199" y="1287675"/>
            <a:ext cx="4182325" cy="59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Shape 3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0600" y="1287675"/>
            <a:ext cx="4253950" cy="601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Shape 3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</p:pic>
      <p:sp>
        <p:nvSpPr>
          <p:cNvPr id="328" name="Shape 328"/>
          <p:cNvSpPr txBox="1"/>
          <p:nvPr>
            <p:ph type="ctrTitle"/>
          </p:nvPr>
        </p:nvSpPr>
        <p:spPr>
          <a:xfrm>
            <a:off x="1773382" y="-48628"/>
            <a:ext cx="9144000" cy="189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marR="0" rtl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de-DE" sz="5400">
                <a:latin typeface="Lato"/>
                <a:ea typeface="Lato"/>
                <a:cs typeface="Lato"/>
                <a:sym typeface="Lato"/>
              </a:rPr>
              <a:t>2. </a:t>
            </a:r>
            <a:r>
              <a:rPr lang="de-DE" sz="5400">
                <a:latin typeface="Lato"/>
                <a:ea typeface="Lato"/>
                <a:cs typeface="Lato"/>
                <a:sym typeface="Lato"/>
              </a:rPr>
              <a:t>Woche</a:t>
            </a:r>
            <a:br>
              <a:rPr b="0" i="0" lang="de-DE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pic>
        <p:nvPicPr>
          <p:cNvPr id="329" name="Shape 3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4587" y="1464350"/>
            <a:ext cx="1782824" cy="539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</p:pic>
      <p:sp>
        <p:nvSpPr>
          <p:cNvPr id="335" name="Shape 335"/>
          <p:cNvSpPr txBox="1"/>
          <p:nvPr>
            <p:ph type="ctrTitle"/>
          </p:nvPr>
        </p:nvSpPr>
        <p:spPr>
          <a:xfrm>
            <a:off x="1773382" y="-48628"/>
            <a:ext cx="9144000" cy="189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marR="0" rtl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de-DE" sz="5400">
                <a:latin typeface="Lato"/>
                <a:ea typeface="Lato"/>
                <a:cs typeface="Lato"/>
                <a:sym typeface="Lato"/>
              </a:rPr>
              <a:t>3. </a:t>
            </a:r>
            <a:r>
              <a:rPr lang="de-DE" sz="5400">
                <a:latin typeface="Lato"/>
                <a:ea typeface="Lato"/>
                <a:cs typeface="Lato"/>
                <a:sym typeface="Lato"/>
              </a:rPr>
              <a:t>Woche</a:t>
            </a:r>
            <a:br>
              <a:rPr b="0" i="0" lang="de-DE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pic>
        <p:nvPicPr>
          <p:cNvPr id="336" name="Shape 3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5512" y="1387324"/>
            <a:ext cx="1820975" cy="54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Shape 3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</p:pic>
      <p:sp>
        <p:nvSpPr>
          <p:cNvPr id="342" name="Shape 342"/>
          <p:cNvSpPr txBox="1"/>
          <p:nvPr>
            <p:ph type="ctrTitle"/>
          </p:nvPr>
        </p:nvSpPr>
        <p:spPr>
          <a:xfrm>
            <a:off x="1773382" y="-48628"/>
            <a:ext cx="9144000" cy="189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marR="0" rtl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de-DE" sz="5400">
                <a:latin typeface="Lato"/>
                <a:ea typeface="Lato"/>
                <a:cs typeface="Lato"/>
                <a:sym typeface="Lato"/>
              </a:rPr>
              <a:t>3. Woche</a:t>
            </a:r>
            <a:br>
              <a:rPr b="0" i="0" lang="de-DE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343" name="Shape 343"/>
          <p:cNvSpPr txBox="1"/>
          <p:nvPr/>
        </p:nvSpPr>
        <p:spPr>
          <a:xfrm>
            <a:off x="1230550" y="1635725"/>
            <a:ext cx="6618000" cy="46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sz="2000">
                <a:latin typeface="Lato"/>
                <a:ea typeface="Lato"/>
                <a:cs typeface="Lato"/>
                <a:sym typeface="Lato"/>
              </a:rPr>
              <a:t>Drag &amp; Drop  + Standardupload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44" name="Shape 3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0550" y="2119500"/>
            <a:ext cx="5552424" cy="2042874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 txBox="1"/>
          <p:nvPr/>
        </p:nvSpPr>
        <p:spPr>
          <a:xfrm>
            <a:off x="7165875" y="1635725"/>
            <a:ext cx="3751500" cy="24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buNone/>
            </a:pPr>
            <a:r>
              <a:rPr lang="de-DE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Upload über XMLHttpsRequest</a:t>
            </a:r>
          </a:p>
          <a:p>
            <a:pPr indent="0" lvl="0" marL="457200" rtl="0" algn="ctr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spcBef>
                <a:spcPts val="0"/>
              </a:spcBef>
              <a:buNone/>
            </a:pPr>
            <a:r>
              <a:rPr b="1" lang="de-DE">
                <a:solidFill>
                  <a:schemeClr val="dk1"/>
                </a:solidFill>
              </a:rPr>
              <a:t>xhr = new XMLHttpRequest()</a:t>
            </a:r>
          </a:p>
          <a:p>
            <a:pPr indent="0" lvl="0" marL="457200" rtl="0" algn="ctr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buNone/>
            </a:pPr>
            <a:r>
              <a:rPr b="1" lang="de-DE">
                <a:solidFill>
                  <a:schemeClr val="dk1"/>
                </a:solidFill>
              </a:rPr>
              <a:t>xhr.open("post", "./upload.php")</a:t>
            </a:r>
          </a:p>
          <a:p>
            <a:pPr indent="0" lvl="0" marL="457200" rtl="0" algn="ctr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buNone/>
            </a:pPr>
            <a:r>
              <a:rPr b="1" lang="de-DE">
                <a:solidFill>
                  <a:schemeClr val="dk1"/>
                </a:solidFill>
              </a:rPr>
              <a:t>xhr.send(formData);</a:t>
            </a:r>
          </a:p>
        </p:txBody>
      </p:sp>
      <p:cxnSp>
        <p:nvCxnSpPr>
          <p:cNvPr id="346" name="Shape 346"/>
          <p:cNvCxnSpPr/>
          <p:nvPr/>
        </p:nvCxnSpPr>
        <p:spPr>
          <a:xfrm>
            <a:off x="9034125" y="3106375"/>
            <a:ext cx="15000" cy="28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7" name="Shape 347"/>
          <p:cNvCxnSpPr/>
          <p:nvPr/>
        </p:nvCxnSpPr>
        <p:spPr>
          <a:xfrm>
            <a:off x="9034125" y="2431075"/>
            <a:ext cx="15000" cy="34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Shape 3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</p:pic>
      <p:sp>
        <p:nvSpPr>
          <p:cNvPr id="353" name="Shape 353"/>
          <p:cNvSpPr txBox="1"/>
          <p:nvPr>
            <p:ph type="ctrTitle"/>
          </p:nvPr>
        </p:nvSpPr>
        <p:spPr>
          <a:xfrm>
            <a:off x="1773382" y="-48628"/>
            <a:ext cx="9144000" cy="189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marR="0" rtl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de-DE" sz="5400">
                <a:latin typeface="Lato"/>
                <a:ea typeface="Lato"/>
                <a:cs typeface="Lato"/>
                <a:sym typeface="Lato"/>
              </a:rPr>
              <a:t>3. Woche</a:t>
            </a:r>
            <a:br>
              <a:rPr b="0" i="0" lang="de-DE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354" name="Shape 354"/>
          <p:cNvSpPr txBox="1"/>
          <p:nvPr/>
        </p:nvSpPr>
        <p:spPr>
          <a:xfrm>
            <a:off x="1230550" y="1635725"/>
            <a:ext cx="9904200" cy="46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Lato"/>
              <a:buChar char="●"/>
            </a:pPr>
            <a:r>
              <a:rPr lang="de-DE" sz="2000">
                <a:latin typeface="Lato"/>
                <a:ea typeface="Lato"/>
                <a:cs typeface="Lato"/>
                <a:sym typeface="Lato"/>
              </a:rPr>
              <a:t>R -Script</a:t>
            </a:r>
          </a:p>
          <a:p>
            <a:pPr indent="-355600" lvl="1" marL="914400" rtl="0">
              <a:spcBef>
                <a:spcPts val="0"/>
              </a:spcBef>
              <a:buSzPct val="100000"/>
              <a:buFont typeface="Lato"/>
              <a:buChar char="○"/>
            </a:pPr>
            <a:r>
              <a:rPr lang="de-DE" sz="2000">
                <a:latin typeface="Lato"/>
                <a:ea typeface="Lato"/>
                <a:cs typeface="Lato"/>
                <a:sym typeface="Lato"/>
              </a:rPr>
              <a:t>Aufbau:</a:t>
            </a:r>
          </a:p>
          <a:p>
            <a:pPr indent="-355600" lvl="2" marL="1371600" rtl="0">
              <a:spcBef>
                <a:spcPts val="0"/>
              </a:spcBef>
              <a:buSzPct val="100000"/>
              <a:buFont typeface="Lato"/>
              <a:buChar char="■"/>
            </a:pPr>
            <a:r>
              <a:rPr lang="de-DE" sz="2000">
                <a:latin typeface="Lato"/>
                <a:ea typeface="Lato"/>
                <a:cs typeface="Lato"/>
                <a:sym typeface="Lato"/>
              </a:rPr>
              <a:t>Ploterstellung in eigenen Funktionen</a:t>
            </a:r>
          </a:p>
          <a:p>
            <a:pPr indent="-355600" lvl="2" marL="1371600" rtl="0">
              <a:spcBef>
                <a:spcPts val="0"/>
              </a:spcBef>
              <a:buSzPct val="100000"/>
              <a:buFont typeface="Lato"/>
              <a:buChar char="■"/>
            </a:pPr>
            <a:r>
              <a:rPr lang="de-DE" sz="2000">
                <a:latin typeface="Lato"/>
                <a:ea typeface="Lato"/>
                <a:cs typeface="Lato"/>
                <a:sym typeface="Lato"/>
              </a:rPr>
              <a:t>Zu Beginn Aufruf aller Funktionen (komplette </a:t>
            </a:r>
            <a:r>
              <a:rPr lang="de-DE" sz="2000">
                <a:latin typeface="Lato"/>
                <a:ea typeface="Lato"/>
                <a:cs typeface="Lato"/>
                <a:sym typeface="Lato"/>
              </a:rPr>
              <a:t>Analyse</a:t>
            </a:r>
            <a:r>
              <a:rPr lang="de-DE" sz="2000"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 indent="-355600" lvl="2" marL="1371600" rtl="0">
              <a:spcBef>
                <a:spcPts val="0"/>
              </a:spcBef>
              <a:buSzPct val="100000"/>
              <a:buFont typeface="Lato"/>
              <a:buChar char="■"/>
            </a:pPr>
            <a:r>
              <a:rPr lang="de-DE" sz="2000">
                <a:latin typeface="Lato"/>
                <a:ea typeface="Lato"/>
                <a:cs typeface="Lato"/>
                <a:sym typeface="Lato"/>
              </a:rPr>
              <a:t>später Entscheidung des Users (Customize)</a:t>
            </a:r>
          </a:p>
          <a:p>
            <a:pPr indent="-355600" lvl="2" marL="1371600" rtl="0">
              <a:spcBef>
                <a:spcPts val="0"/>
              </a:spcBef>
              <a:buSzPct val="100000"/>
              <a:buFont typeface="Lato"/>
              <a:buChar char="■"/>
            </a:pPr>
            <a:r>
              <a:rPr lang="de-DE" sz="2000">
                <a:latin typeface="Lato"/>
                <a:ea typeface="Lato"/>
                <a:cs typeface="Lato"/>
                <a:sym typeface="Lato"/>
              </a:rPr>
              <a:t>Auswahl der bestimmten Funktionen über Checkboxform und String der Funktionsnamen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de-DE"/>
              <a:t>funcstring&lt;-c("densityplot","intensitybox","rnadeg","qcplot","correlFun","clusterFun","createimages","norm")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de-DE"/>
              <a:t>for (i in 1:8){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de-DE"/>
              <a:t>  if (customize[i,1]=="true"){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de-DE"/>
              <a:t>    f&lt;-get(funcstring[i])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de-DE"/>
              <a:t>    f(celfiles)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de-DE"/>
              <a:t> 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de-DE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Shape 3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</p:pic>
      <p:sp>
        <p:nvSpPr>
          <p:cNvPr id="360" name="Shape 360"/>
          <p:cNvSpPr txBox="1"/>
          <p:nvPr>
            <p:ph type="ctrTitle"/>
          </p:nvPr>
        </p:nvSpPr>
        <p:spPr>
          <a:xfrm>
            <a:off x="1773382" y="-48628"/>
            <a:ext cx="9144000" cy="189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marR="0" rtl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de-DE" sz="5400">
                <a:latin typeface="Lato"/>
                <a:ea typeface="Lato"/>
                <a:cs typeface="Lato"/>
                <a:sym typeface="Lato"/>
              </a:rPr>
              <a:t>3. Woche</a:t>
            </a:r>
            <a:br>
              <a:rPr b="0" i="0" lang="de-DE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361" name="Shape 361"/>
          <p:cNvSpPr txBox="1"/>
          <p:nvPr/>
        </p:nvSpPr>
        <p:spPr>
          <a:xfrm>
            <a:off x="1230550" y="1635725"/>
            <a:ext cx="9904200" cy="46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Lato"/>
              <a:buChar char="●"/>
            </a:pPr>
            <a:r>
              <a:rPr b="1" lang="de-DE" sz="2000">
                <a:latin typeface="Lato"/>
                <a:ea typeface="Lato"/>
                <a:cs typeface="Lato"/>
                <a:sym typeface="Lato"/>
              </a:rPr>
              <a:t>Download</a:t>
            </a:r>
          </a:p>
          <a:p>
            <a:pPr indent="-355600" lvl="1" marL="914400" rtl="0">
              <a:spcBef>
                <a:spcPts val="0"/>
              </a:spcBef>
              <a:buSzPct val="100000"/>
              <a:buFont typeface="Lato"/>
              <a:buChar char="○"/>
            </a:pPr>
            <a:r>
              <a:rPr lang="de-DE" sz="2000">
                <a:latin typeface="Lato"/>
                <a:ea typeface="Lato"/>
                <a:cs typeface="Lato"/>
                <a:sym typeface="Lato"/>
              </a:rPr>
              <a:t>Zu Beginn: einfacher Download aller Dateien in .zip-Format</a:t>
            </a:r>
          </a:p>
          <a:p>
            <a:pPr indent="-355600" lvl="1" marL="914400" rtl="0">
              <a:spcBef>
                <a:spcPts val="0"/>
              </a:spcBef>
              <a:buSzPct val="100000"/>
              <a:buFont typeface="Lato"/>
              <a:buChar char="○"/>
            </a:pPr>
            <a:r>
              <a:rPr lang="de-DE" sz="2000">
                <a:latin typeface="Lato"/>
                <a:ea typeface="Lato"/>
                <a:cs typeface="Lato"/>
                <a:sym typeface="Lato"/>
              </a:rPr>
              <a:t>Später: weiteres html Dokument mit Verzeichnis auflisten und Möglichkeit jeweils einzelne Unterverzeichnisse runterzuladen (ebenfalls zip.-format)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62" name="Shape 3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5337" y="3410850"/>
            <a:ext cx="5320076" cy="270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Shape 3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</p:pic>
      <p:sp>
        <p:nvSpPr>
          <p:cNvPr id="368" name="Shape 368"/>
          <p:cNvSpPr txBox="1"/>
          <p:nvPr>
            <p:ph type="ctrTitle"/>
          </p:nvPr>
        </p:nvSpPr>
        <p:spPr>
          <a:xfrm>
            <a:off x="1773382" y="-48628"/>
            <a:ext cx="9144000" cy="189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marR="0" rtl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de-DE" sz="5400">
                <a:latin typeface="Lato"/>
                <a:ea typeface="Lato"/>
                <a:cs typeface="Lato"/>
                <a:sym typeface="Lato"/>
              </a:rPr>
              <a:t>4.-5. </a:t>
            </a:r>
            <a:r>
              <a:rPr lang="de-DE" sz="5400">
                <a:latin typeface="Lato"/>
                <a:ea typeface="Lato"/>
                <a:cs typeface="Lato"/>
                <a:sym typeface="Lato"/>
              </a:rPr>
              <a:t>Woche</a:t>
            </a:r>
            <a:br>
              <a:rPr b="0" i="0" lang="de-DE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pic>
        <p:nvPicPr>
          <p:cNvPr id="369" name="Shape 3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6650" y="1211700"/>
            <a:ext cx="1866299" cy="56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Shape 3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</p:pic>
      <p:sp>
        <p:nvSpPr>
          <p:cNvPr id="375" name="Shape 375"/>
          <p:cNvSpPr txBox="1"/>
          <p:nvPr>
            <p:ph type="ctrTitle"/>
          </p:nvPr>
        </p:nvSpPr>
        <p:spPr>
          <a:xfrm>
            <a:off x="1773382" y="-48628"/>
            <a:ext cx="9144000" cy="189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marR="0" rtl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de-DE" sz="5400">
                <a:latin typeface="Lato"/>
                <a:ea typeface="Lato"/>
                <a:cs typeface="Lato"/>
                <a:sym typeface="Lato"/>
              </a:rPr>
              <a:t>4.-5. Woche</a:t>
            </a:r>
            <a:br>
              <a:rPr b="0" i="0" lang="de-DE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376" name="Shape 376"/>
          <p:cNvSpPr txBox="1"/>
          <p:nvPr/>
        </p:nvSpPr>
        <p:spPr>
          <a:xfrm>
            <a:off x="894500" y="1365600"/>
            <a:ext cx="10759800" cy="54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>
                <a:latin typeface="Lato"/>
                <a:ea typeface="Lato"/>
                <a:cs typeface="Lato"/>
                <a:sym typeface="Lato"/>
              </a:rPr>
              <a:t>Der hier </a:t>
            </a:r>
            <a:r>
              <a:rPr lang="de-DE">
                <a:latin typeface="Lato"/>
                <a:ea typeface="Lato"/>
                <a:cs typeface="Lato"/>
                <a:sym typeface="Lato"/>
              </a:rPr>
              <a:t>genannten</a:t>
            </a:r>
            <a:r>
              <a:rPr lang="de-DE">
                <a:latin typeface="Lato"/>
                <a:ea typeface="Lato"/>
                <a:cs typeface="Lato"/>
                <a:sym typeface="Lato"/>
              </a:rPr>
              <a:t> Befehl sorgt dafür,dass neben dem R Script auch andere Bereiche der Website ausgeführt werden können.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0"/>
              </a:spcBef>
              <a:buNone/>
            </a:pPr>
            <a:r>
              <a:rPr lang="de-DE">
                <a:latin typeface="Lato"/>
                <a:ea typeface="Lato"/>
                <a:cs typeface="Lato"/>
                <a:sym typeface="Lato"/>
              </a:rPr>
              <a:t>Befehl: </a:t>
            </a:r>
            <a:r>
              <a:rPr lang="de-DE">
                <a:latin typeface="Lato"/>
                <a:ea typeface="Lato"/>
                <a:cs typeface="Lato"/>
                <a:sym typeface="Lato"/>
              </a:rPr>
              <a:t>'bash -c "exec nohup setsid Rscript ./pathtorscript.R &gt; /dev/null 2&gt;&amp;1 &amp;"'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0"/>
              </a:spcBef>
              <a:buNone/>
            </a:pPr>
            <a:r>
              <a:rPr b="1" lang="de-DE">
                <a:latin typeface="Lato"/>
                <a:ea typeface="Lato"/>
                <a:cs typeface="Lato"/>
                <a:sym typeface="Lato"/>
              </a:rPr>
              <a:t>Teilaufgaben des Befehls: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0"/>
              </a:spcBef>
              <a:buNone/>
            </a:pPr>
            <a:r>
              <a:rPr b="1" lang="de-DE">
                <a:latin typeface="Lato"/>
                <a:ea typeface="Lato"/>
                <a:cs typeface="Lato"/>
                <a:sym typeface="Lato"/>
              </a:rPr>
              <a:t>bash-c:</a:t>
            </a:r>
            <a:r>
              <a:rPr lang="de-DE">
                <a:latin typeface="Lato"/>
                <a:ea typeface="Lato"/>
                <a:cs typeface="Lato"/>
                <a:sym typeface="Lato"/>
              </a:rPr>
              <a:t> Ersetzt den aktuellen Befehl mit dem neuen Befehl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0"/>
              </a:spcBef>
              <a:buNone/>
            </a:pPr>
            <a:r>
              <a:rPr b="1" lang="de-DE">
                <a:latin typeface="Lato"/>
                <a:ea typeface="Lato"/>
                <a:cs typeface="Lato"/>
                <a:sym typeface="Lato"/>
              </a:rPr>
              <a:t>exec:</a:t>
            </a:r>
            <a:r>
              <a:rPr lang="de-DE">
                <a:latin typeface="Lato"/>
                <a:ea typeface="Lato"/>
                <a:cs typeface="Lato"/>
                <a:sym typeface="Lato"/>
              </a:rPr>
              <a:t> Ausführen eines in diesem Fall externen Programms über die Kommandozeile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0"/>
              </a:spcBef>
              <a:buNone/>
            </a:pPr>
            <a:r>
              <a:rPr b="1" lang="de-DE">
                <a:latin typeface="Lato"/>
                <a:ea typeface="Lato"/>
                <a:cs typeface="Lato"/>
                <a:sym typeface="Lato"/>
              </a:rPr>
              <a:t>nohup:</a:t>
            </a:r>
            <a:r>
              <a:rPr lang="de-DE">
                <a:latin typeface="Lato"/>
                <a:ea typeface="Lato"/>
                <a:cs typeface="Lato"/>
                <a:sym typeface="Lato"/>
              </a:rPr>
              <a:t> lässt PHP Prozess im Backround laufen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0"/>
              </a:spcBef>
              <a:buNone/>
            </a:pPr>
            <a:r>
              <a:rPr b="1" lang="de-DE">
                <a:latin typeface="Lato"/>
                <a:ea typeface="Lato"/>
                <a:cs typeface="Lato"/>
                <a:sym typeface="Lato"/>
              </a:rPr>
              <a:t>setsid: </a:t>
            </a:r>
            <a:r>
              <a:rPr lang="de-DE">
                <a:latin typeface="Lato"/>
                <a:ea typeface="Lato"/>
                <a:cs typeface="Lato"/>
                <a:sym typeface="Lato"/>
              </a:rPr>
              <a:t>sorgt dafür, dass der Prozess nach dem Ende der shell Session weiter ausgeführt wird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0"/>
              </a:spcBef>
              <a:buNone/>
            </a:pPr>
            <a:r>
              <a:rPr lang="de-DE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de-DE">
                <a:latin typeface="Lato"/>
                <a:ea typeface="Lato"/>
                <a:cs typeface="Lato"/>
                <a:sym typeface="Lato"/>
              </a:rPr>
              <a:t>&gt; /dev/null:</a:t>
            </a:r>
            <a:r>
              <a:rPr lang="de-DE">
                <a:latin typeface="Lato"/>
                <a:ea typeface="Lato"/>
                <a:cs typeface="Lato"/>
                <a:sym typeface="Lato"/>
              </a:rPr>
              <a:t> sorgt dafür, dass der Output vom Script nach dev/null geleitet werden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0"/>
              </a:spcBef>
              <a:buNone/>
            </a:pPr>
            <a:r>
              <a:rPr b="1" lang="de-DE">
                <a:latin typeface="Lato"/>
                <a:ea typeface="Lato"/>
                <a:cs typeface="Lato"/>
                <a:sym typeface="Lato"/>
              </a:rPr>
              <a:t>2&lt;&amp;1:</a:t>
            </a:r>
            <a:r>
              <a:rPr lang="de-DE">
                <a:latin typeface="Lato"/>
                <a:ea typeface="Lato"/>
                <a:cs typeface="Lato"/>
                <a:sym typeface="Lato"/>
              </a:rPr>
              <a:t> sorgt dafür, dass auch die Fehlermeldungen nach dev/null umgeleitet wird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0"/>
              </a:spcBef>
              <a:buNone/>
            </a:pPr>
            <a:r>
              <a:rPr b="1" lang="de-DE">
                <a:latin typeface="Lato"/>
                <a:ea typeface="Lato"/>
                <a:cs typeface="Lato"/>
                <a:sym typeface="Lato"/>
              </a:rPr>
              <a:t>&amp;:</a:t>
            </a:r>
            <a:r>
              <a:rPr lang="de-DE">
                <a:latin typeface="Lato"/>
                <a:ea typeface="Lato"/>
                <a:cs typeface="Lato"/>
                <a:sym typeface="Lato"/>
              </a:rPr>
              <a:t> der Befehl läuft im Hintergrund in einer Subshell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Shape 3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</p:pic>
      <p:sp>
        <p:nvSpPr>
          <p:cNvPr id="382" name="Shape 382"/>
          <p:cNvSpPr txBox="1"/>
          <p:nvPr>
            <p:ph type="ctrTitle"/>
          </p:nvPr>
        </p:nvSpPr>
        <p:spPr>
          <a:xfrm>
            <a:off x="1773382" y="-48628"/>
            <a:ext cx="9144000" cy="189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marR="0" rtl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de-DE" sz="5400">
                <a:latin typeface="Lato"/>
                <a:ea typeface="Lato"/>
                <a:cs typeface="Lato"/>
                <a:sym typeface="Lato"/>
              </a:rPr>
              <a:t>6.-7. </a:t>
            </a:r>
            <a:r>
              <a:rPr lang="de-DE" sz="5400">
                <a:latin typeface="Lato"/>
                <a:ea typeface="Lato"/>
                <a:cs typeface="Lato"/>
                <a:sym typeface="Lato"/>
              </a:rPr>
              <a:t>Woche</a:t>
            </a:r>
            <a:br>
              <a:rPr b="0" i="0" lang="de-DE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pic>
        <p:nvPicPr>
          <p:cNvPr id="383" name="Shape 3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1562" y="1235525"/>
            <a:ext cx="1868875" cy="56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>
            <p:ph type="title"/>
          </p:nvPr>
        </p:nvSpPr>
        <p:spPr>
          <a:xfrm>
            <a:off x="831273" y="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ato"/>
              <a:buNone/>
            </a:pPr>
            <a:r>
              <a:rPr lang="de-DE"/>
              <a:t>Grundbegriffe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831275" y="1325548"/>
            <a:ext cx="9402000" cy="51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Probe: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ssDNA oligonukleotid, das komplementär zu einem bestimmten Gentranskript ist.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PM</a:t>
            </a:r>
            <a:r>
              <a:rPr lang="de-DE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(Perfect Match):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Proben, die komplementär zu der Referenzsequenz sind.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MM</a:t>
            </a:r>
            <a:r>
              <a:rPr lang="de-DE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(Mismatch):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Proben, die bis auf eine Stelle komplementär zu der Referenzseuqenz sind.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Probe pair: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Ein Paar bestehend aus PM und zugehörigem MM.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Probe set: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Ein Set an Proben, das einem Transkript zugeordnet werden kann.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b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Shape 3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</p:pic>
      <p:sp>
        <p:nvSpPr>
          <p:cNvPr id="389" name="Shape 389"/>
          <p:cNvSpPr txBox="1"/>
          <p:nvPr>
            <p:ph type="ctrTitle"/>
          </p:nvPr>
        </p:nvSpPr>
        <p:spPr>
          <a:xfrm>
            <a:off x="1773382" y="-48628"/>
            <a:ext cx="9144000" cy="189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marR="0" rtl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de-DE" sz="5400">
                <a:latin typeface="Lato"/>
                <a:ea typeface="Lato"/>
                <a:cs typeface="Lato"/>
                <a:sym typeface="Lato"/>
              </a:rPr>
              <a:t>6.-7. Woche</a:t>
            </a:r>
            <a:br>
              <a:rPr b="0" i="0" lang="de-DE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390" name="Shape 390"/>
          <p:cNvSpPr txBox="1"/>
          <p:nvPr/>
        </p:nvSpPr>
        <p:spPr>
          <a:xfrm>
            <a:off x="1001250" y="1515675"/>
            <a:ext cx="10189500" cy="48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Lato"/>
              <a:buChar char="●"/>
            </a:pPr>
            <a:r>
              <a:rPr b="1" lang="de-DE" sz="2000">
                <a:latin typeface="Lato"/>
                <a:ea typeface="Lato"/>
                <a:cs typeface="Lato"/>
                <a:sym typeface="Lato"/>
              </a:rPr>
              <a:t>Gruppeneinteilung: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>
              <a:spcBef>
                <a:spcPts val="0"/>
              </a:spcBef>
              <a:buSzPct val="100000"/>
              <a:buFont typeface="Lato"/>
              <a:buChar char="○"/>
            </a:pPr>
            <a:r>
              <a:rPr lang="de-DE" sz="2000">
                <a:latin typeface="Lato"/>
                <a:ea typeface="Lato"/>
                <a:cs typeface="Lato"/>
                <a:sym typeface="Lato"/>
              </a:rPr>
              <a:t>Userentscheidung</a:t>
            </a:r>
          </a:p>
          <a:p>
            <a:pPr indent="-355600" lvl="2" marL="1371600" rtl="0">
              <a:spcBef>
                <a:spcPts val="0"/>
              </a:spcBef>
              <a:buSzPct val="100000"/>
              <a:buFont typeface="Lato"/>
              <a:buChar char="■"/>
            </a:pPr>
            <a:r>
              <a:rPr lang="de-DE" sz="2000">
                <a:latin typeface="Lato"/>
                <a:ea typeface="Lato"/>
                <a:cs typeface="Lato"/>
                <a:sym typeface="Lato"/>
              </a:rPr>
              <a:t>nach Upload werden alle Files angezeigt und es kann zwischen zwei Gruppen unterschieden werden</a:t>
            </a:r>
          </a:p>
          <a:p>
            <a:pPr indent="-355600" lvl="2" marL="1371600" rtl="0">
              <a:spcBef>
                <a:spcPts val="0"/>
              </a:spcBef>
              <a:buSzPct val="100000"/>
              <a:buFont typeface="Lato"/>
              <a:buChar char="■"/>
            </a:pPr>
            <a:r>
              <a:rPr lang="de-DE" sz="2000">
                <a:latin typeface="Lato"/>
                <a:ea typeface="Lato"/>
                <a:cs typeface="Lato"/>
                <a:sym typeface="Lato"/>
              </a:rPr>
              <a:t>Speichern der Auswahl als txt.-Datei</a:t>
            </a:r>
          </a:p>
          <a:p>
            <a:pPr indent="-355600" lvl="2" marL="1371600" rtl="0">
              <a:spcBef>
                <a:spcPts val="0"/>
              </a:spcBef>
              <a:buSzPct val="100000"/>
              <a:buFont typeface="Lato"/>
              <a:buChar char="■"/>
            </a:pPr>
            <a:r>
              <a:rPr lang="de-DE" sz="2000">
                <a:latin typeface="Lato"/>
                <a:ea typeface="Lato"/>
                <a:cs typeface="Lato"/>
                <a:sym typeface="Lato"/>
              </a:rPr>
              <a:t>Erweiterung auf mehrere Gruppen möglich</a:t>
            </a:r>
          </a:p>
          <a:p>
            <a:pPr indent="-355600" lvl="2" marL="1371600" rtl="0">
              <a:spcBef>
                <a:spcPts val="0"/>
              </a:spcBef>
              <a:buSzPct val="100000"/>
              <a:buFont typeface="Lato"/>
              <a:buChar char="■"/>
            </a:pPr>
            <a:r>
              <a:rPr lang="de-DE" sz="2000">
                <a:latin typeface="Lato"/>
                <a:ea typeface="Lato"/>
                <a:cs typeface="Lato"/>
                <a:sym typeface="Lato"/>
              </a:rPr>
              <a:t>Einlesen der .txt-Datei im R-script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Shape 3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6125" y="4376875"/>
            <a:ext cx="56197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Shape 3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</p:pic>
      <p:sp>
        <p:nvSpPr>
          <p:cNvPr id="397" name="Shape 397"/>
          <p:cNvSpPr txBox="1"/>
          <p:nvPr>
            <p:ph type="ctrTitle"/>
          </p:nvPr>
        </p:nvSpPr>
        <p:spPr>
          <a:xfrm>
            <a:off x="1773382" y="-48628"/>
            <a:ext cx="9144000" cy="189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marR="0" rtl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de-DE" sz="5400">
                <a:latin typeface="Lato"/>
                <a:ea typeface="Lato"/>
                <a:cs typeface="Lato"/>
                <a:sym typeface="Lato"/>
              </a:rPr>
              <a:t>6.-7. Woche</a:t>
            </a:r>
            <a:br>
              <a:rPr b="0" i="0" lang="de-DE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398" name="Shape 398"/>
          <p:cNvSpPr txBox="1"/>
          <p:nvPr/>
        </p:nvSpPr>
        <p:spPr>
          <a:xfrm>
            <a:off x="1001250" y="1440625"/>
            <a:ext cx="10189500" cy="48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Lato"/>
              <a:buChar char="●"/>
            </a:pPr>
            <a:r>
              <a:rPr b="1" lang="de-DE" sz="2000">
                <a:latin typeface="Lato"/>
                <a:ea typeface="Lato"/>
                <a:cs typeface="Lato"/>
                <a:sym typeface="Lato"/>
              </a:rPr>
              <a:t>Foldchange und SLR</a:t>
            </a:r>
          </a:p>
          <a:p>
            <a:pPr indent="-355600" lvl="1" marL="914400" rtl="0">
              <a:spcBef>
                <a:spcPts val="0"/>
              </a:spcBef>
              <a:buSzPct val="100000"/>
              <a:buFont typeface="Lato"/>
              <a:buChar char="○"/>
            </a:pPr>
            <a:r>
              <a:rPr lang="de-DE" sz="2000">
                <a:latin typeface="Lato"/>
                <a:ea typeface="Lato"/>
                <a:cs typeface="Lato"/>
                <a:sym typeface="Lato"/>
              </a:rPr>
              <a:t>Verwendung von gtools (foldchange,foldchange2logratio)</a:t>
            </a:r>
          </a:p>
          <a:p>
            <a:pPr indent="-355600" lvl="1" marL="914400" rtl="0">
              <a:spcBef>
                <a:spcPts val="0"/>
              </a:spcBef>
              <a:buSzPct val="100000"/>
              <a:buFont typeface="Lato"/>
              <a:buChar char="○"/>
            </a:pPr>
            <a:r>
              <a:rPr lang="de-DE" sz="2000">
                <a:latin typeface="Lato"/>
                <a:ea typeface="Lato"/>
                <a:cs typeface="Lato"/>
                <a:sym typeface="Lato"/>
              </a:rPr>
              <a:t>Gruppen auf zwei Tabellen aufgeteilt</a:t>
            </a:r>
          </a:p>
          <a:p>
            <a:pPr indent="-355600" lvl="1" marL="914400" rtl="0">
              <a:spcBef>
                <a:spcPts val="0"/>
              </a:spcBef>
              <a:buSzPct val="100000"/>
              <a:buFont typeface="Lato"/>
              <a:buChar char="○"/>
            </a:pPr>
            <a:r>
              <a:rPr lang="de-DE" sz="2000">
                <a:latin typeface="Lato"/>
                <a:ea typeface="Lato"/>
                <a:cs typeface="Lato"/>
                <a:sym typeface="Lato"/>
              </a:rPr>
              <a:t>Berechnung Folchange zwischen jedem Array beider Gruppen</a:t>
            </a:r>
          </a:p>
          <a:p>
            <a:pPr indent="-355600" lvl="1" marL="914400" rtl="0">
              <a:spcBef>
                <a:spcPts val="0"/>
              </a:spcBef>
              <a:buSzPct val="100000"/>
              <a:buFont typeface="Lato"/>
              <a:buChar char="○"/>
            </a:pPr>
            <a:r>
              <a:rPr lang="de-DE" sz="2000">
                <a:latin typeface="Lato"/>
                <a:ea typeface="Lato"/>
                <a:cs typeface="Lato"/>
                <a:sym typeface="Lato"/>
              </a:rPr>
              <a:t>Berechnung SLR</a:t>
            </a:r>
          </a:p>
          <a:p>
            <a:pPr indent="-355600" lvl="1" marL="914400" rtl="0">
              <a:spcBef>
                <a:spcPts val="0"/>
              </a:spcBef>
              <a:buSzPct val="100000"/>
              <a:buFont typeface="Lato"/>
              <a:buChar char="○"/>
            </a:pPr>
            <a:r>
              <a:rPr lang="de-DE" sz="2000">
                <a:latin typeface="Lato"/>
                <a:ea typeface="Lato"/>
                <a:cs typeface="Lato"/>
                <a:sym typeface="Lato"/>
              </a:rPr>
              <a:t>Durchschnitt des SLR</a:t>
            </a:r>
          </a:p>
          <a:p>
            <a:pPr indent="-355600" lvl="1" marL="914400" rtl="0">
              <a:spcBef>
                <a:spcPts val="0"/>
              </a:spcBef>
              <a:buSzPct val="100000"/>
              <a:buFont typeface="Lato"/>
              <a:buChar char="○"/>
            </a:pPr>
            <a:r>
              <a:rPr lang="de-DE" sz="2000">
                <a:latin typeface="Lato"/>
                <a:ea typeface="Lato"/>
                <a:cs typeface="Lato"/>
                <a:sym typeface="Lato"/>
              </a:rPr>
              <a:t>Speichern des SLR,Foldchange,Durchschnitt,Standartabweichung,Max und Min der jeweiligen Gruppen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Shape 4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</p:pic>
      <p:sp>
        <p:nvSpPr>
          <p:cNvPr id="404" name="Shape 404"/>
          <p:cNvSpPr txBox="1"/>
          <p:nvPr>
            <p:ph type="ctrTitle"/>
          </p:nvPr>
        </p:nvSpPr>
        <p:spPr>
          <a:xfrm>
            <a:off x="1773382" y="-48628"/>
            <a:ext cx="9144000" cy="189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marR="0" rtl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de-DE" sz="5400">
                <a:latin typeface="Lato"/>
                <a:ea typeface="Lato"/>
                <a:cs typeface="Lato"/>
                <a:sym typeface="Lato"/>
              </a:rPr>
              <a:t>6.-7. Woche</a:t>
            </a:r>
            <a:br>
              <a:rPr b="0" i="0" lang="de-DE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405" name="Shape 405"/>
          <p:cNvSpPr txBox="1"/>
          <p:nvPr/>
        </p:nvSpPr>
        <p:spPr>
          <a:xfrm>
            <a:off x="1020450" y="1515675"/>
            <a:ext cx="10189500" cy="48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Lato"/>
              <a:buChar char="●"/>
            </a:pPr>
            <a:r>
              <a:rPr b="1" lang="de-DE" sz="2000">
                <a:latin typeface="Lato"/>
                <a:ea typeface="Lato"/>
                <a:cs typeface="Lato"/>
                <a:sym typeface="Lato"/>
              </a:rPr>
              <a:t>Filtern</a:t>
            </a:r>
          </a:p>
          <a:p>
            <a:pPr indent="-355600" lvl="1" marL="914400" rtl="0">
              <a:spcBef>
                <a:spcPts val="0"/>
              </a:spcBef>
              <a:buSzPct val="100000"/>
              <a:buFont typeface="Lato"/>
              <a:buChar char="○"/>
            </a:pPr>
            <a:r>
              <a:rPr lang="de-DE" sz="2000">
                <a:latin typeface="Lato"/>
                <a:ea typeface="Lato"/>
                <a:cs typeface="Lato"/>
                <a:sym typeface="Lato"/>
              </a:rPr>
              <a:t>Tabelle aus txt. Datei wird in SQL datenbank gespeichert </a:t>
            </a:r>
          </a:p>
          <a:p>
            <a:pPr indent="-355600" lvl="1" marL="914400" rtl="0">
              <a:spcBef>
                <a:spcPts val="0"/>
              </a:spcBef>
              <a:buSzPct val="100000"/>
              <a:buFont typeface="Lato"/>
              <a:buChar char="○"/>
            </a:pPr>
            <a:r>
              <a:rPr lang="de-DE" sz="2000">
                <a:latin typeface="Lato"/>
                <a:ea typeface="Lato"/>
                <a:cs typeface="Lato"/>
                <a:sym typeface="Lato"/>
              </a:rPr>
              <a:t>Für jedes Projekt dynamische Erstellung von Filter Optionen (&gt;,&lt;,=,Min,Max)</a:t>
            </a:r>
          </a:p>
          <a:p>
            <a:pPr indent="-355600" lvl="1" marL="914400" rtl="0">
              <a:spcBef>
                <a:spcPts val="0"/>
              </a:spcBef>
              <a:buSzPct val="100000"/>
              <a:buFont typeface="Lato"/>
              <a:buChar char="○"/>
            </a:pPr>
            <a:r>
              <a:rPr lang="de-DE" sz="2000">
                <a:latin typeface="Lato"/>
                <a:ea typeface="Lato"/>
                <a:cs typeface="Lato"/>
                <a:sym typeface="Lato"/>
              </a:rPr>
              <a:t>Ausführen einer SQL query durch ausgewählte Parameter</a:t>
            </a:r>
          </a:p>
          <a:p>
            <a:pPr indent="-355600" lvl="1" marL="914400" rtl="0">
              <a:spcBef>
                <a:spcPts val="0"/>
              </a:spcBef>
              <a:buSzPct val="100000"/>
              <a:buFont typeface="Lato"/>
              <a:buChar char="○"/>
            </a:pPr>
            <a:r>
              <a:rPr lang="de-DE" sz="2000">
                <a:latin typeface="Lato"/>
                <a:ea typeface="Lato"/>
                <a:cs typeface="Lato"/>
                <a:sym typeface="Lato"/>
              </a:rPr>
              <a:t>Umwandlung der gefilterten sql Tabelle in html Objekt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Shape 4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</p:pic>
      <p:sp>
        <p:nvSpPr>
          <p:cNvPr id="411" name="Shape 411"/>
          <p:cNvSpPr txBox="1"/>
          <p:nvPr>
            <p:ph type="ctrTitle"/>
          </p:nvPr>
        </p:nvSpPr>
        <p:spPr>
          <a:xfrm>
            <a:off x="1773382" y="-48628"/>
            <a:ext cx="9144000" cy="189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marR="0" rtl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de-DE" sz="5400">
                <a:latin typeface="Lato"/>
                <a:ea typeface="Lato"/>
                <a:cs typeface="Lato"/>
                <a:sym typeface="Lato"/>
              </a:rPr>
              <a:t>8.</a:t>
            </a:r>
            <a:r>
              <a:rPr lang="de-DE" sz="5400">
                <a:latin typeface="Lato"/>
                <a:ea typeface="Lato"/>
                <a:cs typeface="Lato"/>
                <a:sym typeface="Lato"/>
              </a:rPr>
              <a:t> Woche</a:t>
            </a:r>
            <a:br>
              <a:rPr b="0" i="0" lang="de-DE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pic>
        <p:nvPicPr>
          <p:cNvPr id="412" name="Shape 4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4575" y="1308199"/>
            <a:ext cx="1762850" cy="554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Shape 4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Shape 418"/>
          <p:cNvSpPr txBox="1"/>
          <p:nvPr>
            <p:ph type="title"/>
          </p:nvPr>
        </p:nvSpPr>
        <p:spPr>
          <a:xfrm>
            <a:off x="838200" y="10252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ato"/>
              <a:buNone/>
            </a:pPr>
            <a:r>
              <a:rPr lang="de-DE"/>
              <a:t>Ergebnisse (MAS5)</a:t>
            </a:r>
          </a:p>
        </p:txBody>
      </p:sp>
      <p:graphicFrame>
        <p:nvGraphicFramePr>
          <p:cNvPr id="419" name="Shape 419"/>
          <p:cNvGraphicFramePr/>
          <p:nvPr/>
        </p:nvGraphicFramePr>
        <p:xfrm>
          <a:off x="917750" y="123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{69B2B23F-4D3D-42A0-A49C-AC484BECCF3A}</a:tableStyleId>
              </a:tblPr>
              <a:tblGrid>
                <a:gridCol w="1419325"/>
                <a:gridCol w="2365525"/>
                <a:gridCol w="2503525"/>
                <a:gridCol w="2365525"/>
                <a:gridCol w="2365525"/>
              </a:tblGrid>
              <a:tr h="333575">
                <a:tc>
                  <a:txBody>
                    <a:bodyPr>
                      <a:noAutofit/>
                    </a:bodyPr>
                    <a:lstStyle/>
                    <a:p>
                      <a:pPr indent="0" lvl="0" marL="12700" marR="12700" rtl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1" lang="de-DE">
                          <a:highlight>
                            <a:srgbClr val="FFFFFF"/>
                          </a:highlight>
                          <a:hlinkClick r:id="rId4"/>
                        </a:rPr>
                        <a:t>Genes</a:t>
                      </a:r>
                    </a:p>
                  </a:txBody>
                  <a:tcPr marT="11425" marB="11425" marR="3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marR="12700" rtl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1" lang="de-DE">
                          <a:highlight>
                            <a:srgbClr val="FFFFFF"/>
                          </a:highlight>
                          <a:hlinkClick r:id="rId5"/>
                        </a:rPr>
                        <a:t>Mean1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marR="12700" rtl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1" lang="de-DE">
                          <a:highlight>
                            <a:srgbClr val="FFFFFF"/>
                          </a:highlight>
                          <a:hlinkClick r:id="rId6"/>
                        </a:rPr>
                        <a:t>Mean2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marR="12700" rtl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1" lang="de-DE">
                          <a:highlight>
                            <a:srgbClr val="FFFFFF"/>
                          </a:highlight>
                          <a:hlinkClick r:id="rId7"/>
                        </a:rPr>
                        <a:t>Foldchange  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marR="12700" rtl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1" lang="de-DE">
                          <a:highlight>
                            <a:srgbClr val="FFFFFF"/>
                          </a:highlight>
                          <a:hlinkClick r:id="rId8"/>
                        </a:rPr>
                        <a:t>Signallogratio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89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223278_at</a:t>
                      </a:r>
                    </a:p>
                  </a:txBody>
                  <a:tcPr marT="11425" marB="11425" marR="3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2564.65458296882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2.21715136183682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1033.92090017371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10.0139101015603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89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226189_at</a:t>
                      </a:r>
                    </a:p>
                  </a:txBody>
                  <a:tcPr marT="11425" marB="11425" marR="3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516.534658273227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3.56014137459161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436.108671074797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8.76854386534041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89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238727_at</a:t>
                      </a:r>
                    </a:p>
                  </a:txBody>
                  <a:tcPr marT="11425" marB="11425" marR="3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1152.36651306491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4.78076107288901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421.195976944966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8.71834784629679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89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244780_at</a:t>
                      </a:r>
                    </a:p>
                  </a:txBody>
                  <a:tcPr marT="11425" marB="11425" marR="3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241.94229268781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0.654741617204239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329.404195309363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8.36371511919683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89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1562749_at</a:t>
                      </a:r>
                    </a:p>
                  </a:txBody>
                  <a:tcPr marT="11425" marB="11425" marR="3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850.21375560009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3.0548197969284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311.279323293828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8.2820659388524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89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227180_at</a:t>
                      </a:r>
                    </a:p>
                  </a:txBody>
                  <a:tcPr marT="11425" marB="11425" marR="3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358.898508646605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1.27093414291688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271.79802386559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8.0863911566612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89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229437_at</a:t>
                      </a:r>
                    </a:p>
                  </a:txBody>
                  <a:tcPr marT="11425" marB="11425" marR="3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1802.61092570914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8.71097184319179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231.76262116992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7.85650409606221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89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240287_at</a:t>
                      </a:r>
                    </a:p>
                  </a:txBody>
                  <a:tcPr marT="11425" marB="11425" marR="3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2291.97839329678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12.6873436879518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185.736745782752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7.53711545315907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89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220882_at</a:t>
                      </a:r>
                    </a:p>
                  </a:txBody>
                  <a:tcPr marT="11425" marB="11425" marR="3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251.824192378847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1.42974751062514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183.133580937291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7.5167525500503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89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210548_at</a:t>
                      </a:r>
                    </a:p>
                  </a:txBody>
                  <a:tcPr marT="11425" marB="11425" marR="3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994.447352442326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9.41501647890857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165.90902252263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7.37424853534944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Shape 4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 txBox="1"/>
          <p:nvPr>
            <p:ph type="title"/>
          </p:nvPr>
        </p:nvSpPr>
        <p:spPr>
          <a:xfrm>
            <a:off x="838200" y="10252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ato"/>
              <a:buNone/>
            </a:pPr>
            <a:r>
              <a:rPr lang="de-DE"/>
              <a:t>Ergebnisse (MAS5)</a:t>
            </a:r>
          </a:p>
        </p:txBody>
      </p:sp>
      <p:graphicFrame>
        <p:nvGraphicFramePr>
          <p:cNvPr id="426" name="Shape 426"/>
          <p:cNvGraphicFramePr/>
          <p:nvPr/>
        </p:nvGraphicFramePr>
        <p:xfrm>
          <a:off x="917750" y="123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{69B2B23F-4D3D-42A0-A49C-AC484BECCF3A}</a:tableStyleId>
              </a:tblPr>
              <a:tblGrid>
                <a:gridCol w="1419325"/>
                <a:gridCol w="2365525"/>
                <a:gridCol w="2503525"/>
                <a:gridCol w="2365525"/>
                <a:gridCol w="2365525"/>
              </a:tblGrid>
              <a:tr h="333575">
                <a:tc>
                  <a:txBody>
                    <a:bodyPr>
                      <a:noAutofit/>
                    </a:bodyPr>
                    <a:lstStyle/>
                    <a:p>
                      <a:pPr indent="0" lvl="0" marL="12700" marR="12700" rtl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1" lang="de-DE">
                          <a:highlight>
                            <a:srgbClr val="FFFFFF"/>
                          </a:highlight>
                          <a:hlinkClick r:id="rId4"/>
                        </a:rPr>
                        <a:t>Genes</a:t>
                      </a:r>
                    </a:p>
                  </a:txBody>
                  <a:tcPr marT="11425" marB="11425" marR="3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marR="12700" rtl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1" lang="de-DE">
                          <a:highlight>
                            <a:srgbClr val="FFFFFF"/>
                          </a:highlight>
                          <a:hlinkClick r:id="rId5"/>
                        </a:rPr>
                        <a:t>Mean1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marR="12700" rtl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1" lang="de-DE">
                          <a:highlight>
                            <a:srgbClr val="FFFFFF"/>
                          </a:highlight>
                          <a:hlinkClick r:id="rId6"/>
                        </a:rPr>
                        <a:t>Mean2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marR="12700" rtl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1" lang="de-DE">
                          <a:highlight>
                            <a:srgbClr val="FFFFFF"/>
                          </a:highlight>
                          <a:hlinkClick r:id="rId7"/>
                        </a:rPr>
                        <a:t>Foldchange  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marR="12700" rtl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1" lang="de-DE">
                          <a:highlight>
                            <a:srgbClr val="FFFFFF"/>
                          </a:highlight>
                          <a:hlinkClick r:id="rId8"/>
                        </a:rPr>
                        <a:t>Signallogratio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89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223278_at</a:t>
                      </a:r>
                    </a:p>
                  </a:txBody>
                  <a:tcPr marT="11425" marB="11425" marR="3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2564.65458296882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2.21715136183682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1033.92090017371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10.0139101015603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89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226189_at</a:t>
                      </a:r>
                    </a:p>
                  </a:txBody>
                  <a:tcPr marT="11425" marB="11425" marR="3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516.534658273227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3.56014137459161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436.108671074797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8.76854386534041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89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238727_at</a:t>
                      </a:r>
                    </a:p>
                  </a:txBody>
                  <a:tcPr marT="11425" marB="11425" marR="3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1152.36651306491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4.78076107288901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421.195976944966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8.71834784629679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89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244780_at</a:t>
                      </a:r>
                    </a:p>
                  </a:txBody>
                  <a:tcPr marT="11425" marB="11425" marR="3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241.94229268781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0.654741617204239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329.404195309363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8.36371511919683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89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1562749_at</a:t>
                      </a:r>
                    </a:p>
                  </a:txBody>
                  <a:tcPr marT="11425" marB="11425" marR="3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850.21375560009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3.0548197969284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311.279323293828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8.2820659388524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89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227180_at</a:t>
                      </a:r>
                    </a:p>
                  </a:txBody>
                  <a:tcPr marT="11425" marB="11425" marR="3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358.898508646605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1.27093414291688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271.79802386559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8.0863911566612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89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229437_at</a:t>
                      </a:r>
                    </a:p>
                  </a:txBody>
                  <a:tcPr marT="11425" marB="11425" marR="3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1802.61092570914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8.71097184319179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231.76262116992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7.85650409606221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89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240287_at</a:t>
                      </a:r>
                    </a:p>
                  </a:txBody>
                  <a:tcPr marT="11425" marB="11425" marR="3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2291.97839329678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12.6873436879518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185.736745782752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7.53711545315907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89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220882_at</a:t>
                      </a:r>
                    </a:p>
                  </a:txBody>
                  <a:tcPr marT="11425" marB="11425" marR="3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251.824192378847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1.42974751062514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183.133580937291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7.5167525500503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89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210548_at</a:t>
                      </a:r>
                    </a:p>
                  </a:txBody>
                  <a:tcPr marT="11425" marB="11425" marR="3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994.447352442326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9.41501647890857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165.90902252263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7.37424853534944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27" name="Shape 427"/>
          <p:cNvSpPr txBox="1"/>
          <p:nvPr/>
        </p:nvSpPr>
        <p:spPr>
          <a:xfrm>
            <a:off x="917750" y="1590700"/>
            <a:ext cx="11019300" cy="465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Shape 4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Shape 433"/>
          <p:cNvSpPr txBox="1"/>
          <p:nvPr>
            <p:ph type="title"/>
          </p:nvPr>
        </p:nvSpPr>
        <p:spPr>
          <a:xfrm>
            <a:off x="838200" y="390175"/>
            <a:ext cx="105156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>
                <a:highlight>
                  <a:srgbClr val="FFFFFF"/>
                </a:highlight>
              </a:rPr>
              <a:t>223278_at - GJB2 Gene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990425" y="1155500"/>
            <a:ext cx="10939800" cy="54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  <a:buFont typeface="Lato"/>
              <a:buChar char="●"/>
            </a:pPr>
            <a:r>
              <a:rPr lang="de-DE" sz="2800">
                <a:latin typeface="Lato"/>
                <a:ea typeface="Lato"/>
                <a:cs typeface="Lato"/>
                <a:sym typeface="Lato"/>
              </a:rPr>
              <a:t>Codiert für Gap junction Proteine (unter anderem Connexin 26)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Lato"/>
              <a:buChar char="●"/>
            </a:pPr>
            <a:r>
              <a:rPr lang="de-DE" sz="2800">
                <a:latin typeface="Lato"/>
                <a:ea typeface="Lato"/>
                <a:cs typeface="Lato"/>
                <a:sym typeface="Lato"/>
              </a:rPr>
              <a:t>Connexin reguliert durch TNF-alpha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Lato"/>
              <a:buChar char="●"/>
            </a:pPr>
            <a:r>
              <a:rPr lang="de-DE" sz="2800">
                <a:latin typeface="Lato"/>
                <a:ea typeface="Lato"/>
                <a:cs typeface="Lato"/>
                <a:sym typeface="Lato"/>
              </a:rPr>
              <a:t>Kimura K., Nishida T. et Al (2010) </a:t>
            </a:r>
          </a:p>
          <a:p>
            <a:pPr indent="-406400" lvl="1" marL="914400" rtl="0">
              <a:spcBef>
                <a:spcPts val="0"/>
              </a:spcBef>
              <a:buSzPct val="100000"/>
              <a:buFont typeface="Lato"/>
              <a:buChar char="○"/>
            </a:pPr>
            <a:r>
              <a:rPr lang="de-DE" sz="28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Role of the ubiquitin-proteasome pathway in downregulation of the gap-junction protein Connexin43 by TNF-{alpha} in human corneal fibroblasts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Shape 4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Shape 440"/>
          <p:cNvSpPr txBox="1"/>
          <p:nvPr>
            <p:ph type="title"/>
          </p:nvPr>
        </p:nvSpPr>
        <p:spPr>
          <a:xfrm>
            <a:off x="838200" y="10252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ato"/>
              <a:buNone/>
            </a:pPr>
            <a:r>
              <a:rPr lang="de-DE"/>
              <a:t>Ergebnisse (MAS5)</a:t>
            </a:r>
          </a:p>
        </p:txBody>
      </p:sp>
      <p:graphicFrame>
        <p:nvGraphicFramePr>
          <p:cNvPr id="441" name="Shape 441"/>
          <p:cNvGraphicFramePr/>
          <p:nvPr/>
        </p:nvGraphicFramePr>
        <p:xfrm>
          <a:off x="917750" y="123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{69B2B23F-4D3D-42A0-A49C-AC484BECCF3A}</a:tableStyleId>
              </a:tblPr>
              <a:tblGrid>
                <a:gridCol w="1419325"/>
                <a:gridCol w="2365525"/>
                <a:gridCol w="2503525"/>
                <a:gridCol w="2365525"/>
                <a:gridCol w="2365525"/>
              </a:tblGrid>
              <a:tr h="333575">
                <a:tc>
                  <a:txBody>
                    <a:bodyPr>
                      <a:noAutofit/>
                    </a:bodyPr>
                    <a:lstStyle/>
                    <a:p>
                      <a:pPr indent="0" lvl="0" marL="12700" marR="12700" rtl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1" lang="de-DE">
                          <a:highlight>
                            <a:srgbClr val="FFFFFF"/>
                          </a:highlight>
                          <a:hlinkClick r:id="rId4"/>
                        </a:rPr>
                        <a:t>Genes</a:t>
                      </a:r>
                    </a:p>
                  </a:txBody>
                  <a:tcPr marT="11425" marB="11425" marR="3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marR="12700" rtl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1" lang="de-DE">
                          <a:highlight>
                            <a:srgbClr val="FFFFFF"/>
                          </a:highlight>
                          <a:hlinkClick r:id="rId5"/>
                        </a:rPr>
                        <a:t>Mean1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marR="12700" rtl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1" lang="de-DE">
                          <a:highlight>
                            <a:srgbClr val="FFFFFF"/>
                          </a:highlight>
                          <a:hlinkClick r:id="rId6"/>
                        </a:rPr>
                        <a:t>Mean2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marR="12700" rtl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1" lang="de-DE">
                          <a:highlight>
                            <a:srgbClr val="FFFFFF"/>
                          </a:highlight>
                          <a:hlinkClick r:id="rId7"/>
                        </a:rPr>
                        <a:t>Foldchange  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marR="12700" rtl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1" lang="de-DE">
                          <a:highlight>
                            <a:srgbClr val="FFFFFF"/>
                          </a:highlight>
                          <a:hlinkClick r:id="rId8"/>
                        </a:rPr>
                        <a:t>Signallogratio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89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223278_at</a:t>
                      </a:r>
                    </a:p>
                  </a:txBody>
                  <a:tcPr marT="11425" marB="11425" marR="3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2564.65458296882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2.21715136183682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1033.92090017371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10.0139101015603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89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226189_at</a:t>
                      </a:r>
                    </a:p>
                  </a:txBody>
                  <a:tcPr marT="11425" marB="11425" marR="3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516.534658273227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3.56014137459161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436.108671074797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8.76854386534041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89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238727_at</a:t>
                      </a:r>
                    </a:p>
                  </a:txBody>
                  <a:tcPr marT="11425" marB="11425" marR="3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1152.36651306491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4.78076107288901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421.195976944966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8.71834784629679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89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244780_at</a:t>
                      </a:r>
                    </a:p>
                  </a:txBody>
                  <a:tcPr marT="11425" marB="11425" marR="3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241.94229268781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0.654741617204239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329.404195309363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8.36371511919683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89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1562749_at</a:t>
                      </a:r>
                    </a:p>
                  </a:txBody>
                  <a:tcPr marT="11425" marB="11425" marR="3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850.21375560009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3.0548197969284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311.279323293828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8.2820659388524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89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227180_at</a:t>
                      </a:r>
                    </a:p>
                  </a:txBody>
                  <a:tcPr marT="11425" marB="11425" marR="3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358.898508646605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1.27093414291688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271.79802386559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8.0863911566612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89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229437_at</a:t>
                      </a:r>
                    </a:p>
                  </a:txBody>
                  <a:tcPr marT="11425" marB="11425" marR="3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1802.61092570914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8.71097184319179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231.76262116992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7.85650409606221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89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240287_at</a:t>
                      </a:r>
                    </a:p>
                  </a:txBody>
                  <a:tcPr marT="11425" marB="11425" marR="3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2291.97839329678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12.6873436879518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185.736745782752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7.53711545315907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89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220882_at</a:t>
                      </a:r>
                    </a:p>
                  </a:txBody>
                  <a:tcPr marT="11425" marB="11425" marR="3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251.824192378847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1.42974751062514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183.133580937291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7.5167525500503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89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210548_at</a:t>
                      </a:r>
                    </a:p>
                  </a:txBody>
                  <a:tcPr marT="11425" marB="11425" marR="3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994.447352442326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9.41501647890857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165.90902252263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7.37424853534944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42" name="Shape 442"/>
          <p:cNvSpPr txBox="1"/>
          <p:nvPr/>
        </p:nvSpPr>
        <p:spPr>
          <a:xfrm>
            <a:off x="917812" y="2055900"/>
            <a:ext cx="11019300" cy="465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Shape 4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Shape 448"/>
          <p:cNvSpPr txBox="1"/>
          <p:nvPr>
            <p:ph type="title"/>
          </p:nvPr>
        </p:nvSpPr>
        <p:spPr>
          <a:xfrm>
            <a:off x="838200" y="375175"/>
            <a:ext cx="105156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>
                <a:highlight>
                  <a:srgbClr val="FFFFFF"/>
                </a:highlight>
              </a:rPr>
              <a:t>226189_at</a:t>
            </a:r>
            <a:r>
              <a:rPr lang="de-DE">
                <a:highlight>
                  <a:srgbClr val="FFFFFF"/>
                </a:highlight>
              </a:rPr>
              <a:t> - ITBG8 Gene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990425" y="1155500"/>
            <a:ext cx="10939800" cy="543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lang="de-DE" sz="28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Integrin Subunit Beta 8 (Membran Protein)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lang="de-DE" sz="28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Steuert interzelluläre Interaktionen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lang="de-DE" sz="28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Verbindung zwischen TNF-alpha und Expression von </a:t>
            </a:r>
            <a:r>
              <a:rPr lang="de-DE" sz="28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αvβ3 integrin in Krebszellen</a:t>
            </a: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○"/>
            </a:pPr>
            <a:r>
              <a:rPr lang="de-DE" sz="28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Chun-Han Hou,Rong-Sen Yang,Sheng-Mou Hou,Chih-Hsin Tang et Al. (2010)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de-DE" sz="28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Ansonsten keine Verbindung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Shape 4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Shape 455"/>
          <p:cNvSpPr txBox="1"/>
          <p:nvPr>
            <p:ph type="title"/>
          </p:nvPr>
        </p:nvSpPr>
        <p:spPr>
          <a:xfrm>
            <a:off x="838200" y="10252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ato"/>
              <a:buNone/>
            </a:pPr>
            <a:r>
              <a:rPr lang="de-DE"/>
              <a:t>Ergebnisse (MAS5)</a:t>
            </a:r>
          </a:p>
        </p:txBody>
      </p:sp>
      <p:graphicFrame>
        <p:nvGraphicFramePr>
          <p:cNvPr id="456" name="Shape 456"/>
          <p:cNvGraphicFramePr/>
          <p:nvPr/>
        </p:nvGraphicFramePr>
        <p:xfrm>
          <a:off x="838200" y="118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{69B2B23F-4D3D-42A0-A49C-AC484BECCF3A}</a:tableStyleId>
              </a:tblPr>
              <a:tblGrid>
                <a:gridCol w="1419325"/>
                <a:gridCol w="9478650"/>
              </a:tblGrid>
              <a:tr h="333575">
                <a:tc>
                  <a:txBody>
                    <a:bodyPr>
                      <a:noAutofit/>
                    </a:bodyPr>
                    <a:lstStyle/>
                    <a:p>
                      <a:pPr indent="0" lvl="0" marL="12700" marR="12700" rtl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1" lang="de-DE">
                          <a:highlight>
                            <a:srgbClr val="FFFFFF"/>
                          </a:highlight>
                          <a:hlinkClick r:id="rId4"/>
                        </a:rPr>
                        <a:t>Genes</a:t>
                      </a:r>
                    </a:p>
                  </a:txBody>
                  <a:tcPr marT="11425" marB="11425" marR="3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marR="12700" rtl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t/>
                      </a:r>
                      <a:endParaRPr b="1">
                        <a:highlight>
                          <a:srgbClr val="FFFFFF"/>
                        </a:highlight>
                        <a:hlinkClick r:id="rId5"/>
                      </a:endParaRP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89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223278_at</a:t>
                      </a:r>
                    </a:p>
                  </a:txBody>
                  <a:tcPr marT="11425" marB="11425" marR="3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de-DE" sz="1600">
                          <a:highlight>
                            <a:srgbClr val="FFFFFF"/>
                          </a:highlight>
                        </a:rPr>
                        <a:t>RP11-384O8.1 (keine Informationen)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89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226189_at</a:t>
                      </a:r>
                    </a:p>
                  </a:txBody>
                  <a:tcPr marT="11425" marB="11425" marR="3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DE" sz="1600"/>
                        <a:t>SGPP2 Sphingosine-1-phosphate phosphatase 2 (pro inflamatory signaling)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89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238727_at</a:t>
                      </a:r>
                    </a:p>
                  </a:txBody>
                  <a:tcPr marT="11425" marB="11425" marR="3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de-DE" sz="1600">
                          <a:highlight>
                            <a:srgbClr val="FFFFFF"/>
                          </a:highlight>
                        </a:rPr>
                        <a:t>RP11-384O8.1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89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244780_at</a:t>
                      </a:r>
                    </a:p>
                  </a:txBody>
                  <a:tcPr marT="11425" marB="11425" marR="3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DE" sz="1600"/>
                        <a:t>SGPP2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89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1562749_at</a:t>
                      </a:r>
                    </a:p>
                  </a:txBody>
                  <a:tcPr marT="11425" marB="11425" marR="3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DE" sz="1600"/>
                        <a:t>LOC644090 (undefinierter Locus)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89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227180_at</a:t>
                      </a:r>
                    </a:p>
                  </a:txBody>
                  <a:tcPr marT="11425" marB="11425" marR="3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DE" sz="1600"/>
                        <a:t>ELOVL7 (Verlängerung von Fettsäuren) 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89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229437_at</a:t>
                      </a:r>
                    </a:p>
                  </a:txBody>
                  <a:tcPr marT="11425" marB="11425" marR="3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de-DE" sz="1600">
                          <a:highlight>
                            <a:srgbClr val="FFFFFF"/>
                          </a:highlight>
                        </a:rPr>
                        <a:t>MIR155 Host Gene (non-Protein-coding) codiert für MIRNA155 (Entzündungsreaktion)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DE" sz="1600" u="sng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hlinkClick r:id="rId6"/>
                        </a:rPr>
                        <a:t>Yajaira Suárez,Chen Wang,Thomas D. Manes,Jordan S. Pober et Al.(2009)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89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240287_at</a:t>
                      </a:r>
                    </a:p>
                  </a:txBody>
                  <a:tcPr marT="11425" marB="11425" marR="3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de-DE" sz="1600"/>
                        <a:t>IRG1 </a:t>
                      </a:r>
                      <a:r>
                        <a:rPr lang="de-DE" sz="1600">
                          <a:highlight>
                            <a:srgbClr val="FFFFFF"/>
                          </a:highlight>
                        </a:rPr>
                        <a:t>immunoresponsive gene 1  (coreguliert durch TNF und INF)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DE" sz="1600" u="sng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hlinkClick r:id="rId7"/>
                        </a:rPr>
                        <a:t>Degrandi D1, Hoffmann R, Beuter-Gunia C, Pfeffer K. et Al(2009)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89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220882_at</a:t>
                      </a:r>
                    </a:p>
                  </a:txBody>
                  <a:tcPr marT="11425" marB="11425" marR="3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DE" sz="1600"/>
                        <a:t>BCL2 (blockiert Apoptose) runterreguliert durch TNF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89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de-DE">
                          <a:highlight>
                            <a:srgbClr val="FFFFFF"/>
                          </a:highlight>
                        </a:rPr>
                        <a:t>210548_at</a:t>
                      </a:r>
                    </a:p>
                  </a:txBody>
                  <a:tcPr marT="11425" marB="11425" marR="3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de-DE" sz="1600"/>
                        <a:t>U58913  (Chemokin) Signalproteine ; Expression bei bestimmten Chemokinen durch TNF stimuliert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DE" sz="1600" u="sng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hlinkClick r:id="rId8"/>
                        </a:rPr>
                        <a:t>Lo HM1, Lai TH2, Li CH3, Wu WB3. et Al. (2013)</a:t>
                      </a:r>
                    </a:p>
                  </a:txBody>
                  <a:tcPr marT="11425" marB="11425" marR="114300" marL="34300" anchor="ctr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>
            <p:ph type="title"/>
          </p:nvPr>
        </p:nvSpPr>
        <p:spPr>
          <a:xfrm>
            <a:off x="734289" y="2464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ato"/>
              <a:buNone/>
            </a:pPr>
            <a:r>
              <a:rPr lang="de-DE">
                <a:latin typeface="Lato"/>
                <a:ea typeface="Lato"/>
                <a:cs typeface="Lato"/>
                <a:sym typeface="Lato"/>
              </a:rPr>
              <a:t>Microarray Human Genom U133 Plus 2.0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923389" y="1350354"/>
            <a:ext cx="11344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de-DE">
                <a:latin typeface="Lato"/>
                <a:ea typeface="Lato"/>
                <a:cs typeface="Lato"/>
                <a:sym typeface="Lato"/>
              </a:rPr>
              <a:t>Technische Daten:</a:t>
            </a:r>
            <a:r>
              <a:rPr b="0" i="0" lang="de-DE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		 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Lato"/>
                <a:ea typeface="Lato"/>
                <a:cs typeface="Lato"/>
                <a:sym typeface="Lato"/>
              </a:rPr>
              <a:t>Probesets 				54 120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Lato"/>
                <a:ea typeface="Lato"/>
                <a:cs typeface="Lato"/>
                <a:sym typeface="Lato"/>
              </a:rPr>
              <a:t>Transcripts				47 000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Lato"/>
                <a:ea typeface="Lato"/>
                <a:cs typeface="Lato"/>
                <a:sym typeface="Lato"/>
              </a:rPr>
              <a:t>Genes					38 500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Lato"/>
                <a:ea typeface="Lato"/>
                <a:cs typeface="Lato"/>
                <a:sym typeface="Lato"/>
              </a:rPr>
              <a:t>Feature Size    			11 μm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Lato"/>
                <a:ea typeface="Lato"/>
                <a:cs typeface="Lato"/>
                <a:sym typeface="Lato"/>
              </a:rPr>
              <a:t>Resolution				1.56 μm 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914400" y="6026726"/>
            <a:ext cx="52573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2800" y="1972675"/>
            <a:ext cx="3607100" cy="36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>
            <p:ph type="title"/>
          </p:nvPr>
        </p:nvSpPr>
        <p:spPr>
          <a:xfrm>
            <a:off x="838200" y="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Lato"/>
              <a:buNone/>
            </a:pPr>
            <a:r>
              <a:rPr lang="de-DE">
                <a:latin typeface="Lato"/>
                <a:ea typeface="Lato"/>
                <a:cs typeface="Lato"/>
                <a:sym typeface="Lato"/>
              </a:rPr>
              <a:t>Microarray Human Genom U133 Plus 2.0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945350" y="1253404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r>
              <a:rPr lang="de-DE"/>
              <a:t>Aufbau: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924" y="1325550"/>
            <a:ext cx="9108523" cy="513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Lato"/>
              <a:buNone/>
            </a:pPr>
            <a:r>
              <a:rPr lang="de-DE">
                <a:latin typeface="Lato"/>
                <a:ea typeface="Lato"/>
                <a:cs typeface="Lato"/>
                <a:sym typeface="Lato"/>
              </a:rPr>
              <a:t>Microarray Human Genom U133 Plus 2.0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945350" y="1253404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r>
              <a:rPr lang="de-DE"/>
              <a:t>Herstellung:</a:t>
            </a:r>
          </a:p>
          <a:p>
            <a:pPr indent="0" lvl="0" marL="0" marR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/>
          </a:p>
          <a:p>
            <a:pPr indent="0" lvl="0" marL="0" marR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/>
          </a:p>
          <a:p>
            <a:pPr indent="0" lvl="0" marL="0" marR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/>
          </a:p>
          <a:p>
            <a:pPr indent="0" lvl="0" marL="0" marR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8799" y="1253400"/>
            <a:ext cx="6669900" cy="53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Lato"/>
              <a:buNone/>
            </a:pPr>
            <a:r>
              <a:rPr lang="de-DE">
                <a:latin typeface="Lato"/>
                <a:ea typeface="Lato"/>
                <a:cs typeface="Lato"/>
                <a:sym typeface="Lato"/>
              </a:rPr>
              <a:t>Microarray Human Genom U133 Plus 2.0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945350" y="1253404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r>
              <a:rPr lang="de-DE"/>
              <a:t>Performance</a:t>
            </a:r>
            <a:r>
              <a:rPr lang="de-DE"/>
              <a:t>:</a:t>
            </a:r>
          </a:p>
          <a:p>
            <a:pPr indent="0" lvl="0" marL="0" marR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/>
          </a:p>
          <a:p>
            <a:pPr indent="-228600" lvl="0" marL="457200" marR="0" rtl="0">
              <a:lnSpc>
                <a:spcPct val="90000"/>
              </a:lnSpc>
              <a:spcBef>
                <a:spcPts val="0"/>
              </a:spcBef>
            </a:pPr>
            <a:r>
              <a:rPr lang="de-DE"/>
              <a:t>Nachfolger der HG U133 A bzw B</a:t>
            </a:r>
          </a:p>
          <a:p>
            <a:pPr indent="0" lvl="0" marL="0" marR="0" rtl="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marR="0" rtl="0">
              <a:lnSpc>
                <a:spcPct val="90000"/>
              </a:lnSpc>
              <a:spcBef>
                <a:spcPts val="0"/>
              </a:spcBef>
            </a:pPr>
            <a:r>
              <a:rPr lang="de-DE"/>
              <a:t>Vergleichbare Ergebnisse auch mit den Vorgänger-Modellen</a:t>
            </a:r>
          </a:p>
          <a:p>
            <a:pPr indent="0" lvl="0" marL="0" marR="0" rtl="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/>
          </a:p>
          <a:p>
            <a:pPr indent="0" lvl="0" marL="0" marR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</p:pic>
      <p:sp>
        <p:nvSpPr>
          <p:cNvPr id="146" name="Shape 146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ato"/>
              <a:buNone/>
            </a:pPr>
            <a:r>
              <a:rPr lang="de-DE"/>
              <a:t>Normalisierungsverfahren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955962" y="2022764"/>
            <a:ext cx="10515599" cy="4719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1061825" y="1324850"/>
            <a:ext cx="10238400" cy="51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Char char="●"/>
            </a:pPr>
            <a:r>
              <a:rPr lang="de-DE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Hintergrundkorrektur</a:t>
            </a:r>
          </a:p>
          <a:p>
            <a:pPr indent="-4064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Char char="○"/>
            </a:pPr>
            <a:r>
              <a:rPr lang="de-DE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Hintergrundgeräusche und Prozessierungseffekte</a:t>
            </a:r>
          </a:p>
          <a:p>
            <a:pPr indent="-4064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Char char="○"/>
            </a:pPr>
            <a:r>
              <a:rPr lang="de-DE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Cross hybridization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Char char="●"/>
            </a:pPr>
            <a:r>
              <a:rPr lang="de-DE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Normalisierung</a:t>
            </a:r>
          </a:p>
          <a:p>
            <a:pPr indent="-4064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Char char="○"/>
            </a:pPr>
            <a:r>
              <a:rPr lang="de-DE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Systematische Messungsfehler (Abweichung)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Char char="●"/>
            </a:pPr>
            <a:r>
              <a:rPr lang="de-DE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Summarization</a:t>
            </a:r>
          </a:p>
          <a:p>
            <a:pPr indent="-4064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Char char="○"/>
            </a:pPr>
            <a:r>
              <a:rPr lang="de-DE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Intensitäten der Proben von mehreren Arrays kombinieren, um Expression für ein Gen darstellen zu können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