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7" r:id="rId1"/>
  </p:sldMasterIdLst>
  <p:notesMasterIdLst>
    <p:notesMasterId r:id="rId11"/>
  </p:notesMasterIdLst>
  <p:sldIdLst>
    <p:sldId id="256" r:id="rId2"/>
    <p:sldId id="258" r:id="rId3"/>
    <p:sldId id="260" r:id="rId4"/>
    <p:sldId id="259" r:id="rId5"/>
    <p:sldId id="264" r:id="rId6"/>
    <p:sldId id="267" r:id="rId7"/>
    <p:sldId id="266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6"/>
    <p:restoredTop sz="67687"/>
  </p:normalViewPr>
  <p:slideViewPr>
    <p:cSldViewPr snapToGrid="0" snapToObjects="1">
      <p:cViewPr varScale="1">
        <p:scale>
          <a:sx n="84" d="100"/>
          <a:sy n="84" d="100"/>
        </p:scale>
        <p:origin x="244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D7C65-22F3-024D-A551-CDB49E7F8847}" type="doc">
      <dgm:prSet loTypeId="urn:microsoft.com/office/officeart/2005/8/layout/hProcess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172330-ADBD-C04C-BD47-DA1A71F37A9D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9C5730CE-74E0-E341-A710-2FC1CB57B834}" type="parTrans" cxnId="{2C89C41E-8879-B048-8603-EA4538F87D5E}">
      <dgm:prSet/>
      <dgm:spPr/>
      <dgm:t>
        <a:bodyPr/>
        <a:lstStyle/>
        <a:p>
          <a:endParaRPr lang="en-US"/>
        </a:p>
      </dgm:t>
    </dgm:pt>
    <dgm:pt modelId="{6E97AB40-E402-BD43-A4B2-27D7354F8F5E}" type="sibTrans" cxnId="{2C89C41E-8879-B048-8603-EA4538F87D5E}">
      <dgm:prSet/>
      <dgm:spPr/>
      <dgm:t>
        <a:bodyPr/>
        <a:lstStyle/>
        <a:p>
          <a:endParaRPr lang="en-US"/>
        </a:p>
      </dgm:t>
    </dgm:pt>
    <dgm:pt modelId="{7317FAF2-240A-C845-BA12-86411EF5D3EB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0C6D4582-1BC5-C04B-BBE4-09CD03CA1BFF}" type="parTrans" cxnId="{BD1625FE-8055-F347-AA44-677EDFE050BF}">
      <dgm:prSet/>
      <dgm:spPr/>
      <dgm:t>
        <a:bodyPr/>
        <a:lstStyle/>
        <a:p>
          <a:endParaRPr lang="en-US"/>
        </a:p>
      </dgm:t>
    </dgm:pt>
    <dgm:pt modelId="{B3AAF537-2A05-CF41-86AA-BCA597D893E0}" type="sibTrans" cxnId="{BD1625FE-8055-F347-AA44-677EDFE050BF}">
      <dgm:prSet/>
      <dgm:spPr/>
      <dgm:t>
        <a:bodyPr/>
        <a:lstStyle/>
        <a:p>
          <a:endParaRPr lang="en-US"/>
        </a:p>
      </dgm:t>
    </dgm:pt>
    <dgm:pt modelId="{539FDF29-F9EE-3C42-9EA6-E2F35F864034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4AF99332-FCCC-4C48-8D2B-0790173B8301}" type="parTrans" cxnId="{E480453C-DDA5-7941-8D85-460EC989D7F3}">
      <dgm:prSet/>
      <dgm:spPr/>
      <dgm:t>
        <a:bodyPr/>
        <a:lstStyle/>
        <a:p>
          <a:endParaRPr lang="en-US"/>
        </a:p>
      </dgm:t>
    </dgm:pt>
    <dgm:pt modelId="{D9ED8E5D-E562-B946-B8B8-770512787422}" type="sibTrans" cxnId="{E480453C-DDA5-7941-8D85-460EC989D7F3}">
      <dgm:prSet/>
      <dgm:spPr/>
      <dgm:t>
        <a:bodyPr/>
        <a:lstStyle/>
        <a:p>
          <a:endParaRPr lang="en-US"/>
        </a:p>
      </dgm:t>
    </dgm:pt>
    <dgm:pt modelId="{623CD7F4-AD8C-9745-984A-96D812F37EA2}" type="pres">
      <dgm:prSet presAssocID="{555D7C65-22F3-024D-A551-CDB49E7F8847}" presName="theList" presStyleCnt="0">
        <dgm:presLayoutVars>
          <dgm:dir/>
          <dgm:animLvl val="lvl"/>
          <dgm:resizeHandles val="exact"/>
        </dgm:presLayoutVars>
      </dgm:prSet>
      <dgm:spPr/>
    </dgm:pt>
    <dgm:pt modelId="{B9DD84E1-1B14-B240-9F11-BFB079BF0331}" type="pres">
      <dgm:prSet presAssocID="{45172330-ADBD-C04C-BD47-DA1A71F37A9D}" presName="compNode" presStyleCnt="0"/>
      <dgm:spPr/>
    </dgm:pt>
    <dgm:pt modelId="{72E09C90-5CB7-B84E-9447-31662845A1EF}" type="pres">
      <dgm:prSet presAssocID="{45172330-ADBD-C04C-BD47-DA1A71F37A9D}" presName="noGeometry" presStyleCnt="0"/>
      <dgm:spPr/>
    </dgm:pt>
    <dgm:pt modelId="{E1307D8E-AC2A-1E46-BD02-67E80F03F9B6}" type="pres">
      <dgm:prSet presAssocID="{45172330-ADBD-C04C-BD47-DA1A71F37A9D}" presName="childTextVisible" presStyleLbl="bgAccFollowNode1" presStyleIdx="0" presStyleCnt="3">
        <dgm:presLayoutVars>
          <dgm:bulletEnabled val="1"/>
        </dgm:presLayoutVars>
      </dgm:prSet>
      <dgm:spPr/>
    </dgm:pt>
    <dgm:pt modelId="{AD6C1B85-E534-4042-A9D1-E0B98AEE61A2}" type="pres">
      <dgm:prSet presAssocID="{45172330-ADBD-C04C-BD47-DA1A71F37A9D}" presName="childTextHidden" presStyleLbl="bgAccFollowNode1" presStyleIdx="0" presStyleCnt="3"/>
      <dgm:spPr/>
    </dgm:pt>
    <dgm:pt modelId="{865B476B-3E67-E340-B958-ED80FFFFAB1D}" type="pres">
      <dgm:prSet presAssocID="{45172330-ADBD-C04C-BD47-DA1A71F37A9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8AD2522-FB42-2248-ACD3-CA90ACCF4F30}" type="pres">
      <dgm:prSet presAssocID="{45172330-ADBD-C04C-BD47-DA1A71F37A9D}" presName="aSpace" presStyleCnt="0"/>
      <dgm:spPr/>
    </dgm:pt>
    <dgm:pt modelId="{43FD134F-A24D-4840-9902-341388A48602}" type="pres">
      <dgm:prSet presAssocID="{7317FAF2-240A-C845-BA12-86411EF5D3EB}" presName="compNode" presStyleCnt="0"/>
      <dgm:spPr/>
    </dgm:pt>
    <dgm:pt modelId="{3E11FC0E-9B0E-BA4C-9928-BF933036244E}" type="pres">
      <dgm:prSet presAssocID="{7317FAF2-240A-C845-BA12-86411EF5D3EB}" presName="noGeometry" presStyleCnt="0"/>
      <dgm:spPr/>
    </dgm:pt>
    <dgm:pt modelId="{0037885B-D5AC-D946-8271-F0502F8C3DC2}" type="pres">
      <dgm:prSet presAssocID="{7317FAF2-240A-C845-BA12-86411EF5D3EB}" presName="childTextVisible" presStyleLbl="bgAccFollowNode1" presStyleIdx="1" presStyleCnt="3">
        <dgm:presLayoutVars>
          <dgm:bulletEnabled val="1"/>
        </dgm:presLayoutVars>
      </dgm:prSet>
      <dgm:spPr/>
    </dgm:pt>
    <dgm:pt modelId="{819139F7-46FF-F14F-BFE7-19389003C19A}" type="pres">
      <dgm:prSet presAssocID="{7317FAF2-240A-C845-BA12-86411EF5D3EB}" presName="childTextHidden" presStyleLbl="bgAccFollowNode1" presStyleIdx="1" presStyleCnt="3"/>
      <dgm:spPr/>
    </dgm:pt>
    <dgm:pt modelId="{EB1F3ED9-8FBF-5644-95A9-D0C86BDD5EFA}" type="pres">
      <dgm:prSet presAssocID="{7317FAF2-240A-C845-BA12-86411EF5D3E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0353696-7A38-B648-9A79-06C8B81BA06B}" type="pres">
      <dgm:prSet presAssocID="{7317FAF2-240A-C845-BA12-86411EF5D3EB}" presName="aSpace" presStyleCnt="0"/>
      <dgm:spPr/>
    </dgm:pt>
    <dgm:pt modelId="{A90C7D5B-3797-1F4F-B375-D6402F80E68E}" type="pres">
      <dgm:prSet presAssocID="{539FDF29-F9EE-3C42-9EA6-E2F35F864034}" presName="compNode" presStyleCnt="0"/>
      <dgm:spPr/>
    </dgm:pt>
    <dgm:pt modelId="{73F870FE-0A32-E74E-9143-B52594DCCF91}" type="pres">
      <dgm:prSet presAssocID="{539FDF29-F9EE-3C42-9EA6-E2F35F864034}" presName="noGeometry" presStyleCnt="0"/>
      <dgm:spPr/>
    </dgm:pt>
    <dgm:pt modelId="{5F3BCA55-A550-6F49-8BA6-2040D96B9A76}" type="pres">
      <dgm:prSet presAssocID="{539FDF29-F9EE-3C42-9EA6-E2F35F864034}" presName="childTextVisible" presStyleLbl="bgAccFollowNode1" presStyleIdx="2" presStyleCnt="3">
        <dgm:presLayoutVars>
          <dgm:bulletEnabled val="1"/>
        </dgm:presLayoutVars>
      </dgm:prSet>
      <dgm:spPr/>
    </dgm:pt>
    <dgm:pt modelId="{CB3443FC-35D2-5E4B-BE62-08515F0F8E92}" type="pres">
      <dgm:prSet presAssocID="{539FDF29-F9EE-3C42-9EA6-E2F35F864034}" presName="childTextHidden" presStyleLbl="bgAccFollowNode1" presStyleIdx="2" presStyleCnt="3"/>
      <dgm:spPr/>
    </dgm:pt>
    <dgm:pt modelId="{88D2AF85-EAF8-4740-9527-913AAB45F8B4}" type="pres">
      <dgm:prSet presAssocID="{539FDF29-F9EE-3C42-9EA6-E2F35F86403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B2B1C18-E3FC-FA4A-AEBA-98F58D3267C8}" type="presOf" srcId="{555D7C65-22F3-024D-A551-CDB49E7F8847}" destId="{623CD7F4-AD8C-9745-984A-96D812F37EA2}" srcOrd="0" destOrd="0" presId="urn:microsoft.com/office/officeart/2005/8/layout/hProcess6"/>
    <dgm:cxn modelId="{2C89C41E-8879-B048-8603-EA4538F87D5E}" srcId="{555D7C65-22F3-024D-A551-CDB49E7F8847}" destId="{45172330-ADBD-C04C-BD47-DA1A71F37A9D}" srcOrd="0" destOrd="0" parTransId="{9C5730CE-74E0-E341-A710-2FC1CB57B834}" sibTransId="{6E97AB40-E402-BD43-A4B2-27D7354F8F5E}"/>
    <dgm:cxn modelId="{9EFCD820-688C-0E42-8FD7-86BB7D229BA5}" type="presOf" srcId="{45172330-ADBD-C04C-BD47-DA1A71F37A9D}" destId="{865B476B-3E67-E340-B958-ED80FFFFAB1D}" srcOrd="0" destOrd="0" presId="urn:microsoft.com/office/officeart/2005/8/layout/hProcess6"/>
    <dgm:cxn modelId="{E480453C-DDA5-7941-8D85-460EC989D7F3}" srcId="{555D7C65-22F3-024D-A551-CDB49E7F8847}" destId="{539FDF29-F9EE-3C42-9EA6-E2F35F864034}" srcOrd="2" destOrd="0" parTransId="{4AF99332-FCCC-4C48-8D2B-0790173B8301}" sibTransId="{D9ED8E5D-E562-B946-B8B8-770512787422}"/>
    <dgm:cxn modelId="{4F0405BA-CB92-5B46-8BB6-5E3E0D5A22D7}" type="presOf" srcId="{539FDF29-F9EE-3C42-9EA6-E2F35F864034}" destId="{88D2AF85-EAF8-4740-9527-913AAB45F8B4}" srcOrd="0" destOrd="0" presId="urn:microsoft.com/office/officeart/2005/8/layout/hProcess6"/>
    <dgm:cxn modelId="{C154F5F4-EBA8-C543-BC7A-111D3A7A6151}" type="presOf" srcId="{7317FAF2-240A-C845-BA12-86411EF5D3EB}" destId="{EB1F3ED9-8FBF-5644-95A9-D0C86BDD5EFA}" srcOrd="0" destOrd="0" presId="urn:microsoft.com/office/officeart/2005/8/layout/hProcess6"/>
    <dgm:cxn modelId="{BD1625FE-8055-F347-AA44-677EDFE050BF}" srcId="{555D7C65-22F3-024D-A551-CDB49E7F8847}" destId="{7317FAF2-240A-C845-BA12-86411EF5D3EB}" srcOrd="1" destOrd="0" parTransId="{0C6D4582-1BC5-C04B-BBE4-09CD03CA1BFF}" sibTransId="{B3AAF537-2A05-CF41-86AA-BCA597D893E0}"/>
    <dgm:cxn modelId="{20F6E830-32DE-6A43-ACFD-C11A3676E248}" type="presParOf" srcId="{623CD7F4-AD8C-9745-984A-96D812F37EA2}" destId="{B9DD84E1-1B14-B240-9F11-BFB079BF0331}" srcOrd="0" destOrd="0" presId="urn:microsoft.com/office/officeart/2005/8/layout/hProcess6"/>
    <dgm:cxn modelId="{CC6ECBD6-7E1B-EA4C-BF0A-E8629A0FC790}" type="presParOf" srcId="{B9DD84E1-1B14-B240-9F11-BFB079BF0331}" destId="{72E09C90-5CB7-B84E-9447-31662845A1EF}" srcOrd="0" destOrd="0" presId="urn:microsoft.com/office/officeart/2005/8/layout/hProcess6"/>
    <dgm:cxn modelId="{38E54A66-D0B4-5849-A27E-808BA4EBA9F2}" type="presParOf" srcId="{B9DD84E1-1B14-B240-9F11-BFB079BF0331}" destId="{E1307D8E-AC2A-1E46-BD02-67E80F03F9B6}" srcOrd="1" destOrd="0" presId="urn:microsoft.com/office/officeart/2005/8/layout/hProcess6"/>
    <dgm:cxn modelId="{FC3347B3-1189-4A45-996D-2CD26C5430FC}" type="presParOf" srcId="{B9DD84E1-1B14-B240-9F11-BFB079BF0331}" destId="{AD6C1B85-E534-4042-A9D1-E0B98AEE61A2}" srcOrd="2" destOrd="0" presId="urn:microsoft.com/office/officeart/2005/8/layout/hProcess6"/>
    <dgm:cxn modelId="{ACE2C0AD-0AC0-B641-AD6E-D201A2A6D162}" type="presParOf" srcId="{B9DD84E1-1B14-B240-9F11-BFB079BF0331}" destId="{865B476B-3E67-E340-B958-ED80FFFFAB1D}" srcOrd="3" destOrd="0" presId="urn:microsoft.com/office/officeart/2005/8/layout/hProcess6"/>
    <dgm:cxn modelId="{585B04C8-D0CF-3C43-8690-91AD90C8A73E}" type="presParOf" srcId="{623CD7F4-AD8C-9745-984A-96D812F37EA2}" destId="{E8AD2522-FB42-2248-ACD3-CA90ACCF4F30}" srcOrd="1" destOrd="0" presId="urn:microsoft.com/office/officeart/2005/8/layout/hProcess6"/>
    <dgm:cxn modelId="{26404EF6-0019-6640-9850-CDD39094E82D}" type="presParOf" srcId="{623CD7F4-AD8C-9745-984A-96D812F37EA2}" destId="{43FD134F-A24D-4840-9902-341388A48602}" srcOrd="2" destOrd="0" presId="urn:microsoft.com/office/officeart/2005/8/layout/hProcess6"/>
    <dgm:cxn modelId="{4760FF61-FD7F-4E44-BE9D-65DF1B85ACA8}" type="presParOf" srcId="{43FD134F-A24D-4840-9902-341388A48602}" destId="{3E11FC0E-9B0E-BA4C-9928-BF933036244E}" srcOrd="0" destOrd="0" presId="urn:microsoft.com/office/officeart/2005/8/layout/hProcess6"/>
    <dgm:cxn modelId="{71FF5874-BC2B-7B42-9CB0-4CE621441093}" type="presParOf" srcId="{43FD134F-A24D-4840-9902-341388A48602}" destId="{0037885B-D5AC-D946-8271-F0502F8C3DC2}" srcOrd="1" destOrd="0" presId="urn:microsoft.com/office/officeart/2005/8/layout/hProcess6"/>
    <dgm:cxn modelId="{3F3B72F9-EAAB-0447-9A8E-9D794AA5ED43}" type="presParOf" srcId="{43FD134F-A24D-4840-9902-341388A48602}" destId="{819139F7-46FF-F14F-BFE7-19389003C19A}" srcOrd="2" destOrd="0" presId="urn:microsoft.com/office/officeart/2005/8/layout/hProcess6"/>
    <dgm:cxn modelId="{74E9CA84-E66C-4A4C-AA3A-CA679FA222D6}" type="presParOf" srcId="{43FD134F-A24D-4840-9902-341388A48602}" destId="{EB1F3ED9-8FBF-5644-95A9-D0C86BDD5EFA}" srcOrd="3" destOrd="0" presId="urn:microsoft.com/office/officeart/2005/8/layout/hProcess6"/>
    <dgm:cxn modelId="{7AC3DC5C-F7D9-8A4A-AC44-23CDDE903F48}" type="presParOf" srcId="{623CD7F4-AD8C-9745-984A-96D812F37EA2}" destId="{A0353696-7A38-B648-9A79-06C8B81BA06B}" srcOrd="3" destOrd="0" presId="urn:microsoft.com/office/officeart/2005/8/layout/hProcess6"/>
    <dgm:cxn modelId="{1456267E-141C-EF44-9483-36E7FD7CF3C4}" type="presParOf" srcId="{623CD7F4-AD8C-9745-984A-96D812F37EA2}" destId="{A90C7D5B-3797-1F4F-B375-D6402F80E68E}" srcOrd="4" destOrd="0" presId="urn:microsoft.com/office/officeart/2005/8/layout/hProcess6"/>
    <dgm:cxn modelId="{7BD6BEE6-BDCB-4D44-8D7E-88D5A7FEC21A}" type="presParOf" srcId="{A90C7D5B-3797-1F4F-B375-D6402F80E68E}" destId="{73F870FE-0A32-E74E-9143-B52594DCCF91}" srcOrd="0" destOrd="0" presId="urn:microsoft.com/office/officeart/2005/8/layout/hProcess6"/>
    <dgm:cxn modelId="{CD758C35-4E2D-7A4F-AB69-F613A279F3D8}" type="presParOf" srcId="{A90C7D5B-3797-1F4F-B375-D6402F80E68E}" destId="{5F3BCA55-A550-6F49-8BA6-2040D96B9A76}" srcOrd="1" destOrd="0" presId="urn:microsoft.com/office/officeart/2005/8/layout/hProcess6"/>
    <dgm:cxn modelId="{A99ECDA8-9CE6-5545-ABF0-63EFCEE86947}" type="presParOf" srcId="{A90C7D5B-3797-1F4F-B375-D6402F80E68E}" destId="{CB3443FC-35D2-5E4B-BE62-08515F0F8E92}" srcOrd="2" destOrd="0" presId="urn:microsoft.com/office/officeart/2005/8/layout/hProcess6"/>
    <dgm:cxn modelId="{80E9DC4F-8907-FF4F-A652-626BEDBCD2B7}" type="presParOf" srcId="{A90C7D5B-3797-1F4F-B375-D6402F80E68E}" destId="{88D2AF85-EAF8-4740-9527-913AAB45F8B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07D8E-AC2A-1E46-BD02-67E80F03F9B6}">
      <dsp:nvSpPr>
        <dsp:cNvPr id="0" name=""/>
        <dsp:cNvSpPr/>
      </dsp:nvSpPr>
      <dsp:spPr>
        <a:xfrm>
          <a:off x="160992" y="351376"/>
          <a:ext cx="639127" cy="55867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5B476B-3E67-E340-B958-ED80FFFFAB1D}">
      <dsp:nvSpPr>
        <dsp:cNvPr id="0" name=""/>
        <dsp:cNvSpPr/>
      </dsp:nvSpPr>
      <dsp:spPr>
        <a:xfrm>
          <a:off x="1210" y="470933"/>
          <a:ext cx="319563" cy="3195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</a:t>
          </a:r>
          <a:endParaRPr lang="en-US" sz="1600" kern="1200" dirty="0"/>
        </a:p>
      </dsp:txBody>
      <dsp:txXfrm>
        <a:off x="48009" y="517732"/>
        <a:ext cx="225965" cy="225965"/>
      </dsp:txXfrm>
    </dsp:sp>
    <dsp:sp modelId="{0037885B-D5AC-D946-8271-F0502F8C3DC2}">
      <dsp:nvSpPr>
        <dsp:cNvPr id="0" name=""/>
        <dsp:cNvSpPr/>
      </dsp:nvSpPr>
      <dsp:spPr>
        <a:xfrm>
          <a:off x="999847" y="351376"/>
          <a:ext cx="639127" cy="55867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F3ED9-8FBF-5644-95A9-D0C86BDD5EFA}">
      <dsp:nvSpPr>
        <dsp:cNvPr id="0" name=""/>
        <dsp:cNvSpPr/>
      </dsp:nvSpPr>
      <dsp:spPr>
        <a:xfrm>
          <a:off x="840065" y="470933"/>
          <a:ext cx="319563" cy="3195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</a:t>
          </a:r>
        </a:p>
      </dsp:txBody>
      <dsp:txXfrm>
        <a:off x="886864" y="517732"/>
        <a:ext cx="225965" cy="225965"/>
      </dsp:txXfrm>
    </dsp:sp>
    <dsp:sp modelId="{5F3BCA55-A550-6F49-8BA6-2040D96B9A76}">
      <dsp:nvSpPr>
        <dsp:cNvPr id="0" name=""/>
        <dsp:cNvSpPr/>
      </dsp:nvSpPr>
      <dsp:spPr>
        <a:xfrm>
          <a:off x="1838702" y="351376"/>
          <a:ext cx="639127" cy="55867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2AF85-EAF8-4740-9527-913AAB45F8B4}">
      <dsp:nvSpPr>
        <dsp:cNvPr id="0" name=""/>
        <dsp:cNvSpPr/>
      </dsp:nvSpPr>
      <dsp:spPr>
        <a:xfrm>
          <a:off x="1678920" y="470933"/>
          <a:ext cx="319563" cy="3195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</a:t>
          </a:r>
        </a:p>
      </dsp:txBody>
      <dsp:txXfrm>
        <a:off x="1725719" y="517732"/>
        <a:ext cx="225965" cy="225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A5264-9884-3D4C-9F4D-D9C2B6A29D5C}" type="datetimeFigureOut">
              <a:rPr lang="da-DK" smtClean="0"/>
              <a:t>07/03/2019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51F0B-386F-CB45-8DFE-3019FF1B02F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428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Good Morning! </a:t>
            </a:r>
            <a:r>
              <a:rPr lang="da-DK" dirty="0" err="1"/>
              <a:t>I’m</a:t>
            </a:r>
            <a:r>
              <a:rPr lang="da-DK" dirty="0"/>
              <a:t> Meghana and </a:t>
            </a:r>
            <a:r>
              <a:rPr lang="da-DK" dirty="0" err="1"/>
              <a:t>our</a:t>
            </a:r>
            <a:r>
              <a:rPr lang="da-DK" dirty="0"/>
              <a:t> </a:t>
            </a:r>
            <a:r>
              <a:rPr lang="da-DK" dirty="0" err="1"/>
              <a:t>presentation</a:t>
            </a:r>
            <a:r>
              <a:rPr lang="da-DK" dirty="0"/>
              <a:t> is on a Machine Learning </a:t>
            </a:r>
            <a:r>
              <a:rPr lang="da-DK" dirty="0" err="1"/>
              <a:t>algorithm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Breiman</a:t>
            </a:r>
            <a:r>
              <a:rPr lang="da-DK" dirty="0"/>
              <a:t> </a:t>
            </a:r>
            <a:r>
              <a:rPr lang="da-DK" dirty="0" err="1"/>
              <a:t>Random</a:t>
            </a:r>
            <a:r>
              <a:rPr lang="da-DK" dirty="0"/>
              <a:t> Forests.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51F0B-386F-CB45-8DFE-3019FF1B02FC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7842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Machine </a:t>
            </a:r>
            <a:r>
              <a:rPr lang="da-DK" dirty="0" err="1"/>
              <a:t>learning</a:t>
            </a:r>
            <a:r>
              <a:rPr lang="da-DK" dirty="0"/>
              <a:t> is </a:t>
            </a:r>
            <a:r>
              <a:rPr lang="da-DK" dirty="0" err="1"/>
              <a:t>basically</a:t>
            </a:r>
            <a:r>
              <a:rPr lang="da-DK" dirty="0"/>
              <a:t> an </a:t>
            </a:r>
            <a:r>
              <a:rPr lang="da-DK" dirty="0" err="1"/>
              <a:t>optimization</a:t>
            </a:r>
            <a:r>
              <a:rPr lang="da-DK" dirty="0"/>
              <a:t> problem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train</a:t>
            </a:r>
            <a:r>
              <a:rPr lang="da-DK" dirty="0"/>
              <a:t> an </a:t>
            </a:r>
            <a:r>
              <a:rPr lang="da-DK" dirty="0" err="1"/>
              <a:t>algorithm</a:t>
            </a:r>
            <a:r>
              <a:rPr lang="da-DK" dirty="0"/>
              <a:t> on </a:t>
            </a:r>
            <a:r>
              <a:rPr lang="da-DK" dirty="0" err="1"/>
              <a:t>some</a:t>
            </a:r>
            <a:r>
              <a:rPr lang="da-DK" dirty="0"/>
              <a:t> data and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apply</a:t>
            </a:r>
            <a:r>
              <a:rPr lang="da-DK" dirty="0"/>
              <a:t> the </a:t>
            </a:r>
            <a:r>
              <a:rPr lang="da-DK" dirty="0" err="1"/>
              <a:t>optimized</a:t>
            </a:r>
            <a:r>
              <a:rPr lang="da-DK" dirty="0"/>
              <a:t> </a:t>
            </a:r>
            <a:r>
              <a:rPr lang="da-DK" dirty="0" err="1"/>
              <a:t>algorithm</a:t>
            </a:r>
            <a:r>
              <a:rPr lang="da-DK" dirty="0"/>
              <a:t> to </a:t>
            </a:r>
            <a:r>
              <a:rPr lang="da-DK" dirty="0" err="1"/>
              <a:t>make</a:t>
            </a:r>
            <a:r>
              <a:rPr lang="da-DK" dirty="0"/>
              <a:t> </a:t>
            </a:r>
            <a:r>
              <a:rPr lang="da-DK" dirty="0" err="1"/>
              <a:t>predictions</a:t>
            </a:r>
            <a:r>
              <a:rPr lang="da-DK" dirty="0"/>
              <a:t> for new data.</a:t>
            </a:r>
          </a:p>
          <a:p>
            <a:endParaRPr lang="da-DK" dirty="0"/>
          </a:p>
          <a:p>
            <a:r>
              <a:rPr lang="da-DK" dirty="0"/>
              <a:t>Machine </a:t>
            </a:r>
            <a:r>
              <a:rPr lang="da-DK" dirty="0" err="1"/>
              <a:t>learning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done in 2 </a:t>
            </a:r>
            <a:r>
              <a:rPr lang="da-DK" dirty="0" err="1"/>
              <a:t>ways</a:t>
            </a:r>
            <a:r>
              <a:rPr lang="da-DK" dirty="0"/>
              <a:t> – the </a:t>
            </a:r>
            <a:r>
              <a:rPr lang="da-DK" dirty="0" err="1"/>
              <a:t>first</a:t>
            </a:r>
            <a:r>
              <a:rPr lang="da-DK" dirty="0"/>
              <a:t> is a </a:t>
            </a:r>
            <a:r>
              <a:rPr lang="da-DK" dirty="0" err="1"/>
              <a:t>deterministic</a:t>
            </a:r>
            <a:r>
              <a:rPr lang="da-DK" dirty="0"/>
              <a:t> approach,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each</a:t>
            </a:r>
            <a:r>
              <a:rPr lang="da-DK" dirty="0"/>
              <a:t> step </a:t>
            </a:r>
            <a:r>
              <a:rPr lang="da-DK" dirty="0" err="1"/>
              <a:t>follows</a:t>
            </a:r>
            <a:r>
              <a:rPr lang="da-DK" dirty="0"/>
              <a:t> </a:t>
            </a:r>
            <a:r>
              <a:rPr lang="da-DK" dirty="0" err="1"/>
              <a:t>directly</a:t>
            </a:r>
            <a:r>
              <a:rPr lang="da-DK" dirty="0"/>
              <a:t> from the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. </a:t>
            </a:r>
            <a:r>
              <a:rPr lang="da-DK" dirty="0" err="1"/>
              <a:t>Moving</a:t>
            </a:r>
            <a:r>
              <a:rPr lang="da-DK" dirty="0"/>
              <a:t> up the </a:t>
            </a:r>
            <a:r>
              <a:rPr lang="da-DK" dirty="0" err="1"/>
              <a:t>levels</a:t>
            </a:r>
            <a:r>
              <a:rPr lang="da-DK" dirty="0"/>
              <a:t> in a game –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information from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level</a:t>
            </a:r>
            <a:r>
              <a:rPr lang="da-DK" dirty="0"/>
              <a:t> to </a:t>
            </a:r>
            <a:r>
              <a:rPr lang="da-DK" dirty="0" err="1"/>
              <a:t>begin</a:t>
            </a:r>
            <a:r>
              <a:rPr lang="da-DK" dirty="0"/>
              <a:t> the </a:t>
            </a:r>
            <a:r>
              <a:rPr lang="da-DK" dirty="0" err="1"/>
              <a:t>next</a:t>
            </a:r>
            <a:r>
              <a:rPr lang="da-DK" dirty="0"/>
              <a:t>. A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of </a:t>
            </a:r>
            <a:r>
              <a:rPr lang="da-DK" dirty="0" err="1"/>
              <a:t>this</a:t>
            </a:r>
            <a:r>
              <a:rPr lang="da-DK" dirty="0"/>
              <a:t> is </a:t>
            </a:r>
            <a:r>
              <a:rPr lang="da-DK" dirty="0" err="1"/>
              <a:t>AdaBoost</a:t>
            </a:r>
            <a:r>
              <a:rPr lang="da-DK" dirty="0"/>
              <a:t>, in </a:t>
            </a:r>
            <a:r>
              <a:rPr lang="da-DK" dirty="0" err="1"/>
              <a:t>which</a:t>
            </a:r>
            <a:r>
              <a:rPr lang="da-DK" dirty="0"/>
              <a:t> the </a:t>
            </a:r>
            <a:r>
              <a:rPr lang="da-DK" dirty="0" err="1"/>
              <a:t>misclassified</a:t>
            </a:r>
            <a:r>
              <a:rPr lang="da-DK" dirty="0"/>
              <a:t> variables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weighted</a:t>
            </a:r>
            <a:r>
              <a:rPr lang="da-DK" dirty="0"/>
              <a:t> </a:t>
            </a:r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every</a:t>
            </a:r>
            <a:r>
              <a:rPr lang="da-DK" dirty="0"/>
              <a:t> </a:t>
            </a:r>
            <a:r>
              <a:rPr lang="da-DK" dirty="0" err="1"/>
              <a:t>iteration</a:t>
            </a:r>
            <a:r>
              <a:rPr lang="da-DK" dirty="0"/>
              <a:t>. </a:t>
            </a:r>
            <a:r>
              <a:rPr lang="da-DK" dirty="0" err="1"/>
              <a:t>We’re</a:t>
            </a:r>
            <a:r>
              <a:rPr lang="da-DK" dirty="0"/>
              <a:t> </a:t>
            </a:r>
            <a:r>
              <a:rPr lang="da-DK" dirty="0" err="1"/>
              <a:t>going</a:t>
            </a:r>
            <a:r>
              <a:rPr lang="da-DK" dirty="0"/>
              <a:t> to talk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later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afternoon</a:t>
            </a:r>
            <a:r>
              <a:rPr lang="da-DK" dirty="0"/>
              <a:t>, I </a:t>
            </a:r>
            <a:r>
              <a:rPr lang="da-DK" dirty="0" err="1"/>
              <a:t>think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/>
              <a:t>The </a:t>
            </a:r>
            <a:r>
              <a:rPr lang="da-DK" dirty="0" err="1"/>
              <a:t>second</a:t>
            </a:r>
            <a:r>
              <a:rPr lang="da-DK" dirty="0"/>
              <a:t> approach is </a:t>
            </a:r>
            <a:r>
              <a:rPr lang="da-DK" dirty="0" err="1"/>
              <a:t>random</a:t>
            </a:r>
            <a:r>
              <a:rPr lang="da-DK" dirty="0"/>
              <a:t>. So, </a:t>
            </a:r>
            <a:r>
              <a:rPr lang="da-DK" dirty="0" err="1"/>
              <a:t>each</a:t>
            </a:r>
            <a:r>
              <a:rPr lang="da-DK" dirty="0"/>
              <a:t> step is independent of the </a:t>
            </a:r>
            <a:r>
              <a:rPr lang="da-DK" dirty="0" err="1"/>
              <a:t>previous</a:t>
            </a:r>
            <a:r>
              <a:rPr lang="da-DK" dirty="0"/>
              <a:t> steps, </a:t>
            </a:r>
            <a:r>
              <a:rPr lang="da-DK" dirty="0" err="1"/>
              <a:t>like</a:t>
            </a:r>
            <a:r>
              <a:rPr lang="da-DK" dirty="0"/>
              <a:t> a </a:t>
            </a:r>
            <a:r>
              <a:rPr lang="da-DK" dirty="0" err="1"/>
              <a:t>drunk</a:t>
            </a:r>
            <a:r>
              <a:rPr lang="da-DK" dirty="0"/>
              <a:t> </a:t>
            </a:r>
            <a:r>
              <a:rPr lang="da-DK" dirty="0" err="1"/>
              <a:t>guy</a:t>
            </a:r>
            <a:r>
              <a:rPr lang="da-DK" dirty="0"/>
              <a:t> </a:t>
            </a:r>
            <a:r>
              <a:rPr lang="da-DK" dirty="0" err="1"/>
              <a:t>walking</a:t>
            </a:r>
            <a:r>
              <a:rPr lang="da-DK" dirty="0"/>
              <a:t>. This </a:t>
            </a:r>
            <a:r>
              <a:rPr lang="da-DK" dirty="0" err="1"/>
              <a:t>random</a:t>
            </a:r>
            <a:r>
              <a:rPr lang="da-DK" dirty="0"/>
              <a:t> approach is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I’m</a:t>
            </a:r>
            <a:r>
              <a:rPr lang="da-DK" dirty="0"/>
              <a:t> </a:t>
            </a:r>
            <a:r>
              <a:rPr lang="da-DK" dirty="0" err="1"/>
              <a:t>going</a:t>
            </a:r>
            <a:r>
              <a:rPr lang="da-DK" dirty="0"/>
              <a:t> to talk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today</a:t>
            </a:r>
            <a:r>
              <a:rPr lang="da-DK" dirty="0"/>
              <a:t> –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forests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 err="1"/>
              <a:t>Interestingly</a:t>
            </a:r>
            <a:r>
              <a:rPr lang="da-DK" dirty="0"/>
              <a:t>, </a:t>
            </a:r>
            <a:r>
              <a:rPr lang="da-DK" dirty="0" err="1"/>
              <a:t>according</a:t>
            </a:r>
            <a:r>
              <a:rPr lang="da-DK" dirty="0"/>
              <a:t> to the </a:t>
            </a:r>
            <a:r>
              <a:rPr lang="da-DK" dirty="0" err="1"/>
              <a:t>Breiman</a:t>
            </a:r>
            <a:r>
              <a:rPr lang="da-DK" dirty="0"/>
              <a:t> </a:t>
            </a:r>
            <a:r>
              <a:rPr lang="da-DK" dirty="0" err="1"/>
              <a:t>paper</a:t>
            </a:r>
            <a:r>
              <a:rPr lang="da-DK" dirty="0"/>
              <a:t>, for a </a:t>
            </a:r>
            <a:r>
              <a:rPr lang="da-DK" dirty="0" err="1"/>
              <a:t>sufficiently</a:t>
            </a:r>
            <a:r>
              <a:rPr lang="da-DK" dirty="0"/>
              <a:t> large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iterations</a:t>
            </a:r>
            <a:r>
              <a:rPr lang="da-DK" dirty="0"/>
              <a:t>,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models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equivalent</a:t>
            </a:r>
            <a:r>
              <a:rPr lang="da-DK" dirty="0"/>
              <a:t>. </a:t>
            </a:r>
            <a:r>
              <a:rPr lang="da-DK" dirty="0" err="1"/>
              <a:t>That’s</a:t>
            </a:r>
            <a:r>
              <a:rPr lang="da-DK" dirty="0"/>
              <a:t> </a:t>
            </a:r>
            <a:r>
              <a:rPr lang="da-DK" dirty="0" err="1"/>
              <a:t>because</a:t>
            </a:r>
            <a:r>
              <a:rPr lang="da-DK" dirty="0"/>
              <a:t> of the </a:t>
            </a:r>
            <a:r>
              <a:rPr lang="da-DK" dirty="0" err="1"/>
              <a:t>Strong</a:t>
            </a:r>
            <a:r>
              <a:rPr lang="da-DK" dirty="0"/>
              <a:t> Law of Large </a:t>
            </a:r>
            <a:r>
              <a:rPr lang="da-DK" dirty="0" err="1"/>
              <a:t>Numbers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states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for a large </a:t>
            </a:r>
            <a:r>
              <a:rPr lang="da-DK" dirty="0" err="1"/>
              <a:t>enough</a:t>
            </a:r>
            <a:r>
              <a:rPr lang="da-DK" dirty="0"/>
              <a:t> sample of observations, the average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approaches</a:t>
            </a:r>
            <a:r>
              <a:rPr lang="da-DK" dirty="0"/>
              <a:t> the </a:t>
            </a:r>
            <a:r>
              <a:rPr lang="da-DK" dirty="0" err="1"/>
              <a:t>expected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. This is </a:t>
            </a:r>
            <a:r>
              <a:rPr lang="da-DK" dirty="0" err="1"/>
              <a:t>why</a:t>
            </a:r>
            <a:r>
              <a:rPr lang="da-DK" dirty="0"/>
              <a:t> a large </a:t>
            </a:r>
            <a:r>
              <a:rPr lang="da-DK" dirty="0" err="1"/>
              <a:t>group</a:t>
            </a:r>
            <a:r>
              <a:rPr lang="da-DK" dirty="0"/>
              <a:t> of </a:t>
            </a:r>
            <a:r>
              <a:rPr lang="da-DK" dirty="0" err="1"/>
              <a:t>people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guess</a:t>
            </a:r>
            <a:r>
              <a:rPr lang="da-DK" dirty="0"/>
              <a:t> the </a:t>
            </a:r>
            <a:r>
              <a:rPr lang="da-DK" dirty="0" err="1"/>
              <a:t>correct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pennies</a:t>
            </a:r>
            <a:r>
              <a:rPr lang="da-DK" dirty="0"/>
              <a:t> in a </a:t>
            </a:r>
            <a:r>
              <a:rPr lang="da-DK" dirty="0" err="1"/>
              <a:t>jar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51F0B-386F-CB45-8DFE-3019FF1B02FC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7889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main</a:t>
            </a:r>
            <a:r>
              <a:rPr lang="da-DK" dirty="0"/>
              <a:t> </a:t>
            </a:r>
            <a:r>
              <a:rPr lang="da-DK" dirty="0" err="1"/>
              <a:t>building</a:t>
            </a:r>
            <a:r>
              <a:rPr lang="da-DK" dirty="0"/>
              <a:t> </a:t>
            </a:r>
            <a:r>
              <a:rPr lang="da-DK" dirty="0" err="1"/>
              <a:t>block</a:t>
            </a:r>
            <a:r>
              <a:rPr lang="da-DK" dirty="0"/>
              <a:t> of a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forest</a:t>
            </a:r>
            <a:r>
              <a:rPr lang="da-DK" dirty="0"/>
              <a:t> is a decision </a:t>
            </a:r>
            <a:r>
              <a:rPr lang="da-DK" dirty="0" err="1"/>
              <a:t>tree</a:t>
            </a:r>
            <a:r>
              <a:rPr lang="da-DK" dirty="0"/>
              <a:t> –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looks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.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begin</a:t>
            </a:r>
            <a:r>
              <a:rPr lang="da-DK" dirty="0"/>
              <a:t> with a dataset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parametrized</a:t>
            </a:r>
            <a:r>
              <a:rPr lang="da-DK" dirty="0"/>
              <a:t> by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Xs</a:t>
            </a:r>
            <a:r>
              <a:rPr lang="da-DK" dirty="0"/>
              <a:t>. At </a:t>
            </a:r>
            <a:r>
              <a:rPr lang="da-DK" dirty="0" err="1"/>
              <a:t>each</a:t>
            </a:r>
            <a:r>
              <a:rPr lang="da-DK" dirty="0"/>
              <a:t> node,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pick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or more features to </a:t>
            </a:r>
            <a:r>
              <a:rPr lang="da-DK" dirty="0" err="1"/>
              <a:t>best</a:t>
            </a:r>
            <a:r>
              <a:rPr lang="da-DK" dirty="0"/>
              <a:t> split the data, </a:t>
            </a:r>
            <a:r>
              <a:rPr lang="da-DK" dirty="0" err="1"/>
              <a:t>ie</a:t>
            </a:r>
            <a:r>
              <a:rPr lang="da-DK" dirty="0"/>
              <a:t>., to </a:t>
            </a:r>
            <a:r>
              <a:rPr lang="da-DK" dirty="0" err="1"/>
              <a:t>obtain</a:t>
            </a:r>
            <a:r>
              <a:rPr lang="da-DK" dirty="0"/>
              <a:t> the </a:t>
            </a:r>
            <a:r>
              <a:rPr lang="da-DK" dirty="0" err="1"/>
              <a:t>biggest</a:t>
            </a:r>
            <a:r>
              <a:rPr lang="da-DK" dirty="0"/>
              <a:t> and fastest division.</a:t>
            </a:r>
          </a:p>
          <a:p>
            <a:endParaRPr lang="da-DK" dirty="0"/>
          </a:p>
          <a:p>
            <a:r>
              <a:rPr lang="da-DK" dirty="0" err="1"/>
              <a:t>It’s</a:t>
            </a:r>
            <a:r>
              <a:rPr lang="da-DK" dirty="0"/>
              <a:t> </a:t>
            </a:r>
            <a:r>
              <a:rPr lang="da-DK" dirty="0" err="1"/>
              <a:t>easier</a:t>
            </a:r>
            <a:r>
              <a:rPr lang="da-DK" dirty="0"/>
              <a:t> to </a:t>
            </a:r>
            <a:r>
              <a:rPr lang="da-DK" dirty="0" err="1"/>
              <a:t>think</a:t>
            </a:r>
            <a:r>
              <a:rPr lang="da-DK" dirty="0"/>
              <a:t> of </a:t>
            </a:r>
            <a:r>
              <a:rPr lang="da-DK" dirty="0" err="1"/>
              <a:t>this</a:t>
            </a:r>
            <a:r>
              <a:rPr lang="da-DK" dirty="0"/>
              <a:t> in terms of splitting the parameter </a:t>
            </a:r>
            <a:r>
              <a:rPr lang="da-DK" dirty="0" err="1"/>
              <a:t>space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the </a:t>
            </a:r>
            <a:r>
              <a:rPr lang="da-DK" dirty="0" err="1"/>
              <a:t>figure</a:t>
            </a:r>
            <a:r>
              <a:rPr lang="da-DK" dirty="0"/>
              <a:t> on the right. So, </a:t>
            </a:r>
            <a:r>
              <a:rPr lang="da-DK" dirty="0" err="1"/>
              <a:t>you</a:t>
            </a:r>
            <a:r>
              <a:rPr lang="da-DK" dirty="0"/>
              <a:t> have a </a:t>
            </a:r>
            <a:r>
              <a:rPr lang="da-DK" dirty="0" err="1"/>
              <a:t>bunch</a:t>
            </a:r>
            <a:r>
              <a:rPr lang="da-DK" dirty="0"/>
              <a:t> of data points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plotted</a:t>
            </a:r>
            <a:r>
              <a:rPr lang="da-DK" dirty="0"/>
              <a:t> with 2 parameters or </a:t>
            </a:r>
            <a:r>
              <a:rPr lang="da-DK" i="1" u="none" dirty="0"/>
              <a:t>features</a:t>
            </a:r>
            <a:r>
              <a:rPr lang="da-DK" dirty="0"/>
              <a:t> x1 and x2 and </a:t>
            </a:r>
            <a:r>
              <a:rPr lang="da-DK" dirty="0" err="1"/>
              <a:t>each</a:t>
            </a:r>
            <a:r>
              <a:rPr lang="da-DK" dirty="0"/>
              <a:t> region </a:t>
            </a:r>
            <a:r>
              <a:rPr lang="da-DK" dirty="0" err="1"/>
              <a:t>represents</a:t>
            </a:r>
            <a:r>
              <a:rPr lang="da-DK" dirty="0"/>
              <a:t> a sub </a:t>
            </a:r>
            <a:r>
              <a:rPr lang="da-DK" dirty="0" err="1"/>
              <a:t>category</a:t>
            </a:r>
            <a:r>
              <a:rPr lang="da-DK" dirty="0"/>
              <a:t> of points.</a:t>
            </a:r>
          </a:p>
          <a:p>
            <a:endParaRPr lang="da-DK" dirty="0"/>
          </a:p>
          <a:p>
            <a:r>
              <a:rPr lang="da-DK" dirty="0"/>
              <a:t>It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kinds of </a:t>
            </a:r>
            <a:r>
              <a:rPr lang="da-DK" dirty="0" err="1"/>
              <a:t>coins</a:t>
            </a:r>
            <a:r>
              <a:rPr lang="da-DK" dirty="0"/>
              <a:t>, </a:t>
            </a:r>
            <a:r>
              <a:rPr lang="da-DK" dirty="0" err="1"/>
              <a:t>say</a:t>
            </a:r>
            <a:r>
              <a:rPr lang="da-DK" dirty="0"/>
              <a:t> – x1 is the diameter and x2 is the </a:t>
            </a:r>
            <a:r>
              <a:rPr lang="da-DK" dirty="0" err="1"/>
              <a:t>thickness</a:t>
            </a:r>
            <a:r>
              <a:rPr lang="da-DK" dirty="0"/>
              <a:t>. So if </a:t>
            </a:r>
            <a:r>
              <a:rPr lang="da-DK" dirty="0" err="1"/>
              <a:t>it’s</a:t>
            </a:r>
            <a:r>
              <a:rPr lang="da-DK" dirty="0"/>
              <a:t> a </a:t>
            </a:r>
            <a:r>
              <a:rPr lang="da-DK" dirty="0" err="1"/>
              <a:t>thin</a:t>
            </a:r>
            <a:r>
              <a:rPr lang="da-DK" dirty="0"/>
              <a:t>, small </a:t>
            </a:r>
            <a:r>
              <a:rPr lang="da-DK" dirty="0" err="1"/>
              <a:t>coin</a:t>
            </a:r>
            <a:r>
              <a:rPr lang="da-DK" dirty="0"/>
              <a:t>, </a:t>
            </a:r>
            <a:r>
              <a:rPr lang="da-DK" dirty="0" err="1"/>
              <a:t>it’s</a:t>
            </a:r>
            <a:r>
              <a:rPr lang="da-DK" dirty="0"/>
              <a:t> a 1 krone. If </a:t>
            </a:r>
            <a:r>
              <a:rPr lang="da-DK" dirty="0" err="1"/>
              <a:t>it’s</a:t>
            </a:r>
            <a:r>
              <a:rPr lang="da-DK" dirty="0"/>
              <a:t> a </a:t>
            </a:r>
            <a:r>
              <a:rPr lang="da-DK" dirty="0" err="1"/>
              <a:t>thick</a:t>
            </a:r>
            <a:r>
              <a:rPr lang="da-DK" dirty="0"/>
              <a:t>, </a:t>
            </a:r>
            <a:r>
              <a:rPr lang="da-DK" dirty="0" err="1"/>
              <a:t>big</a:t>
            </a:r>
            <a:r>
              <a:rPr lang="da-DK" dirty="0"/>
              <a:t> </a:t>
            </a:r>
            <a:r>
              <a:rPr lang="da-DK" dirty="0" err="1"/>
              <a:t>coin</a:t>
            </a:r>
            <a:r>
              <a:rPr lang="da-DK" dirty="0"/>
              <a:t>, </a:t>
            </a:r>
            <a:r>
              <a:rPr lang="da-DK" dirty="0" err="1"/>
              <a:t>it’s</a:t>
            </a:r>
            <a:r>
              <a:rPr lang="da-DK" dirty="0"/>
              <a:t> a </a:t>
            </a:r>
            <a:r>
              <a:rPr lang="da-DK" dirty="0" err="1"/>
              <a:t>twenty</a:t>
            </a:r>
            <a:r>
              <a:rPr lang="da-DK" dirty="0"/>
              <a:t> kroner. And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51F0B-386F-CB45-8DFE-3019FF1B02FC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1124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Okay so if it </a:t>
            </a:r>
            <a:r>
              <a:rPr lang="da-DK" dirty="0" err="1"/>
              <a:t>isn’t</a:t>
            </a:r>
            <a:r>
              <a:rPr lang="da-DK" dirty="0"/>
              <a:t> </a:t>
            </a:r>
            <a:r>
              <a:rPr lang="da-DK" dirty="0" err="1"/>
              <a:t>obvious</a:t>
            </a:r>
            <a:r>
              <a:rPr lang="da-DK" dirty="0"/>
              <a:t> from the </a:t>
            </a:r>
            <a:r>
              <a:rPr lang="da-DK" dirty="0" err="1"/>
              <a:t>name</a:t>
            </a:r>
            <a:r>
              <a:rPr lang="da-DK" dirty="0"/>
              <a:t>,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forests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a </a:t>
            </a:r>
            <a:r>
              <a:rPr lang="da-DK" dirty="0" err="1"/>
              <a:t>collection</a:t>
            </a:r>
            <a:r>
              <a:rPr lang="da-DK" dirty="0"/>
              <a:t> of decision </a:t>
            </a:r>
            <a:r>
              <a:rPr lang="da-DK" dirty="0" err="1"/>
              <a:t>trees</a:t>
            </a:r>
            <a:r>
              <a:rPr lang="da-DK" dirty="0"/>
              <a:t>, with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randomness</a:t>
            </a:r>
            <a:r>
              <a:rPr lang="da-DK" dirty="0"/>
              <a:t> </a:t>
            </a:r>
            <a:r>
              <a:rPr lang="da-DK" dirty="0" err="1"/>
              <a:t>introduced</a:t>
            </a:r>
            <a:r>
              <a:rPr lang="da-DK" dirty="0"/>
              <a:t> </a:t>
            </a:r>
            <a:r>
              <a:rPr lang="da-DK" dirty="0" err="1"/>
              <a:t>somewhere</a:t>
            </a:r>
            <a:r>
              <a:rPr lang="da-DK" dirty="0"/>
              <a:t>. The </a:t>
            </a:r>
            <a:r>
              <a:rPr lang="da-DK" dirty="0" err="1"/>
              <a:t>question</a:t>
            </a:r>
            <a:r>
              <a:rPr lang="da-DK" dirty="0"/>
              <a:t> is - </a:t>
            </a:r>
            <a:r>
              <a:rPr lang="da-DK" dirty="0" err="1"/>
              <a:t>where</a:t>
            </a:r>
            <a:r>
              <a:rPr lang="da-DK" dirty="0"/>
              <a:t>? One </a:t>
            </a:r>
            <a:r>
              <a:rPr lang="da-DK" dirty="0" err="1"/>
              <a:t>thing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do is to </a:t>
            </a:r>
            <a:r>
              <a:rPr lang="da-DK" dirty="0" err="1"/>
              <a:t>bootstrap</a:t>
            </a:r>
            <a:r>
              <a:rPr lang="da-DK" dirty="0"/>
              <a:t> the input data set for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tree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 err="1"/>
              <a:t>Bootstrapping</a:t>
            </a:r>
            <a:r>
              <a:rPr lang="da-DK" dirty="0"/>
              <a:t> is a sampling </a:t>
            </a:r>
            <a:r>
              <a:rPr lang="da-DK" dirty="0" err="1"/>
              <a:t>technique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randomly</a:t>
            </a:r>
            <a:r>
              <a:rPr lang="da-DK" dirty="0"/>
              <a:t>, and with </a:t>
            </a:r>
            <a:r>
              <a:rPr lang="da-DK" dirty="0" err="1"/>
              <a:t>replacement</a:t>
            </a:r>
            <a:r>
              <a:rPr lang="da-DK" dirty="0"/>
              <a:t>, </a:t>
            </a:r>
            <a:r>
              <a:rPr lang="da-DK" dirty="0" err="1"/>
              <a:t>chooses</a:t>
            </a:r>
            <a:r>
              <a:rPr lang="da-DK" dirty="0"/>
              <a:t> data points from the initial dataset. So </a:t>
            </a:r>
            <a:r>
              <a:rPr lang="da-DK" dirty="0" err="1"/>
              <a:t>you</a:t>
            </a:r>
            <a:r>
              <a:rPr lang="da-DK" dirty="0"/>
              <a:t> end up with a </a:t>
            </a:r>
            <a:r>
              <a:rPr lang="da-DK" dirty="0" err="1"/>
              <a:t>bunch</a:t>
            </a:r>
            <a:r>
              <a:rPr lang="da-DK" dirty="0"/>
              <a:t> of datasets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. </a:t>
            </a:r>
            <a:r>
              <a:rPr lang="da-DK" dirty="0" err="1"/>
              <a:t>Once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have </a:t>
            </a:r>
            <a:r>
              <a:rPr lang="da-DK" dirty="0" err="1"/>
              <a:t>these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bootstrap</a:t>
            </a:r>
            <a:r>
              <a:rPr lang="da-DK" dirty="0"/>
              <a:t> </a:t>
            </a:r>
            <a:r>
              <a:rPr lang="da-DK" dirty="0" err="1"/>
              <a:t>aggregating</a:t>
            </a:r>
            <a:r>
              <a:rPr lang="da-DK" dirty="0"/>
              <a:t> or </a:t>
            </a:r>
            <a:r>
              <a:rPr lang="da-DK" dirty="0" err="1"/>
              <a:t>bagging</a:t>
            </a:r>
            <a:r>
              <a:rPr lang="da-DK" dirty="0"/>
              <a:t> to </a:t>
            </a:r>
            <a:r>
              <a:rPr lang="da-DK" dirty="0" err="1"/>
              <a:t>combine</a:t>
            </a:r>
            <a:r>
              <a:rPr lang="da-DK" dirty="0"/>
              <a:t> the </a:t>
            </a:r>
            <a:r>
              <a:rPr lang="da-DK" dirty="0" err="1"/>
              <a:t>results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apply</a:t>
            </a:r>
            <a:r>
              <a:rPr lang="da-DK" dirty="0"/>
              <a:t> </a:t>
            </a:r>
            <a:r>
              <a:rPr lang="da-DK" dirty="0" err="1"/>
              <a:t>bagging</a:t>
            </a:r>
            <a:r>
              <a:rPr lang="da-DK" dirty="0"/>
              <a:t> to decision </a:t>
            </a:r>
            <a:r>
              <a:rPr lang="da-DK" dirty="0" err="1"/>
              <a:t>trees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get</a:t>
            </a:r>
            <a:r>
              <a:rPr lang="da-DK" dirty="0"/>
              <a:t> a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forest</a:t>
            </a:r>
            <a:r>
              <a:rPr lang="da-DK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51F0B-386F-CB45-8DFE-3019FF1B02F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340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But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wasn’t</a:t>
            </a:r>
            <a:r>
              <a:rPr lang="da-DK" dirty="0"/>
              <a:t> </a:t>
            </a:r>
            <a:r>
              <a:rPr lang="da-DK" dirty="0" err="1"/>
              <a:t>enough</a:t>
            </a:r>
            <a:r>
              <a:rPr lang="da-DK" dirty="0"/>
              <a:t> </a:t>
            </a:r>
            <a:r>
              <a:rPr lang="da-DK" dirty="0" err="1"/>
              <a:t>randomness</a:t>
            </a:r>
            <a:r>
              <a:rPr lang="da-DK" dirty="0"/>
              <a:t> for </a:t>
            </a:r>
            <a:r>
              <a:rPr lang="da-DK" dirty="0" err="1"/>
              <a:t>Breiman</a:t>
            </a:r>
            <a:r>
              <a:rPr lang="da-DK" dirty="0"/>
              <a:t>.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he</a:t>
            </a:r>
            <a:r>
              <a:rPr lang="da-DK" dirty="0"/>
              <a:t> did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inject</a:t>
            </a:r>
            <a:r>
              <a:rPr lang="da-DK" dirty="0"/>
              <a:t> </a:t>
            </a:r>
            <a:r>
              <a:rPr lang="da-DK" dirty="0" err="1"/>
              <a:t>even</a:t>
            </a:r>
            <a:r>
              <a:rPr lang="da-DK" dirty="0"/>
              <a:t> more </a:t>
            </a:r>
            <a:r>
              <a:rPr lang="da-DK" dirty="0" err="1"/>
              <a:t>randomness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the system </a:t>
            </a:r>
            <a:r>
              <a:rPr lang="da-DK" dirty="0" err="1"/>
              <a:t>through</a:t>
            </a:r>
            <a:r>
              <a:rPr lang="da-DK" dirty="0"/>
              <a:t>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the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subspace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. </a:t>
            </a:r>
            <a:r>
              <a:rPr lang="da-DK" dirty="0" err="1"/>
              <a:t>Say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had N features in total. But </a:t>
            </a:r>
            <a:r>
              <a:rPr lang="da-DK" dirty="0" err="1"/>
              <a:t>instead</a:t>
            </a:r>
            <a:r>
              <a:rPr lang="da-DK" dirty="0"/>
              <a:t> of sampling from all N features at </a:t>
            </a:r>
            <a:r>
              <a:rPr lang="da-DK" dirty="0" err="1"/>
              <a:t>every</a:t>
            </a:r>
            <a:r>
              <a:rPr lang="da-DK" dirty="0"/>
              <a:t> node,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subspace</a:t>
            </a:r>
            <a:r>
              <a:rPr lang="da-DK" dirty="0"/>
              <a:t> of m features at </a:t>
            </a:r>
            <a:r>
              <a:rPr lang="da-DK" dirty="0" err="1"/>
              <a:t>each</a:t>
            </a:r>
            <a:r>
              <a:rPr lang="da-DK" dirty="0"/>
              <a:t> node and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sample to </a:t>
            </a:r>
            <a:r>
              <a:rPr lang="da-DK" dirty="0" err="1"/>
              <a:t>best</a:t>
            </a:r>
            <a:r>
              <a:rPr lang="da-DK" dirty="0"/>
              <a:t> split </a:t>
            </a:r>
            <a:r>
              <a:rPr lang="da-DK" dirty="0" err="1"/>
              <a:t>your</a:t>
            </a:r>
            <a:r>
              <a:rPr lang="da-DK" dirty="0"/>
              <a:t>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51F0B-386F-CB45-8DFE-3019FF1B02F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7068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So if </a:t>
            </a:r>
            <a:r>
              <a:rPr lang="da-DK" dirty="0" err="1"/>
              <a:t>we</a:t>
            </a:r>
            <a:r>
              <a:rPr lang="da-DK" dirty="0"/>
              <a:t> go back to </a:t>
            </a:r>
            <a:r>
              <a:rPr lang="da-DK" dirty="0" err="1"/>
              <a:t>our</a:t>
            </a:r>
            <a:r>
              <a:rPr lang="da-DK" dirty="0"/>
              <a:t> decision </a:t>
            </a:r>
            <a:r>
              <a:rPr lang="da-DK" dirty="0" err="1"/>
              <a:t>tree</a:t>
            </a:r>
            <a:r>
              <a:rPr lang="da-DK" dirty="0"/>
              <a:t> for,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actually</a:t>
            </a:r>
            <a:r>
              <a:rPr lang="da-DK" dirty="0"/>
              <a:t> had 3 features in total, but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chose</a:t>
            </a:r>
            <a:r>
              <a:rPr lang="da-DK" dirty="0"/>
              <a:t> to </a:t>
            </a:r>
            <a:r>
              <a:rPr lang="da-DK" dirty="0" err="1"/>
              <a:t>build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tree</a:t>
            </a:r>
            <a:r>
              <a:rPr lang="da-DK" dirty="0"/>
              <a:t> in a </a:t>
            </a:r>
            <a:r>
              <a:rPr lang="da-DK" dirty="0" err="1"/>
              <a:t>subspace</a:t>
            </a:r>
            <a:r>
              <a:rPr lang="da-DK" dirty="0"/>
              <a:t> with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of </a:t>
            </a:r>
            <a:r>
              <a:rPr lang="da-DK" dirty="0" err="1"/>
              <a:t>them</a:t>
            </a:r>
            <a:r>
              <a:rPr lang="da-DK" dirty="0"/>
              <a:t>.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In the </a:t>
            </a:r>
            <a:r>
              <a:rPr lang="da-DK" dirty="0" err="1"/>
              <a:t>coin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, </a:t>
            </a:r>
            <a:r>
              <a:rPr lang="da-DK" dirty="0" err="1"/>
              <a:t>additional</a:t>
            </a:r>
            <a:r>
              <a:rPr lang="da-DK" dirty="0"/>
              <a:t> parameters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is </a:t>
            </a:r>
            <a:r>
              <a:rPr lang="da-DK" dirty="0" err="1"/>
              <a:t>there</a:t>
            </a:r>
            <a:r>
              <a:rPr lang="da-DK" dirty="0"/>
              <a:t> a hole in the </a:t>
            </a:r>
            <a:r>
              <a:rPr lang="da-DK" dirty="0" err="1"/>
              <a:t>middle</a:t>
            </a:r>
            <a:r>
              <a:rPr lang="da-DK" dirty="0"/>
              <a:t>? Are the </a:t>
            </a:r>
            <a:r>
              <a:rPr lang="da-DK" dirty="0" err="1"/>
              <a:t>edges</a:t>
            </a:r>
            <a:r>
              <a:rPr lang="da-DK" dirty="0"/>
              <a:t> </a:t>
            </a:r>
            <a:r>
              <a:rPr lang="da-DK" dirty="0" err="1"/>
              <a:t>ridged</a:t>
            </a:r>
            <a:r>
              <a:rPr lang="da-DK" dirty="0"/>
              <a:t> or </a:t>
            </a:r>
            <a:r>
              <a:rPr lang="da-DK" dirty="0" err="1"/>
              <a:t>smooth</a:t>
            </a:r>
            <a:r>
              <a:rPr lang="da-DK" dirty="0"/>
              <a:t>? </a:t>
            </a:r>
            <a:r>
              <a:rPr lang="da-DK" dirty="0" err="1"/>
              <a:t>What</a:t>
            </a:r>
            <a:r>
              <a:rPr lang="da-DK" dirty="0"/>
              <a:t> kind of metal is it made of? So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have a parameter </a:t>
            </a:r>
            <a:r>
              <a:rPr lang="da-DK" dirty="0" err="1"/>
              <a:t>space</a:t>
            </a:r>
            <a:r>
              <a:rPr lang="da-DK" dirty="0"/>
              <a:t> in </a:t>
            </a:r>
            <a:r>
              <a:rPr lang="da-DK" dirty="0" err="1"/>
              <a:t>higher</a:t>
            </a:r>
            <a:r>
              <a:rPr lang="da-DK" dirty="0"/>
              <a:t> dimensions.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51F0B-386F-CB45-8DFE-3019FF1B02FC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5118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So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have </a:t>
            </a:r>
            <a:r>
              <a:rPr lang="da-DK" dirty="0" err="1"/>
              <a:t>now</a:t>
            </a:r>
            <a:r>
              <a:rPr lang="da-DK" dirty="0"/>
              <a:t> is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forests</a:t>
            </a:r>
            <a:r>
              <a:rPr lang="da-DK" dirty="0"/>
              <a:t> just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, but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 the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subspace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, so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now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get</a:t>
            </a:r>
            <a:r>
              <a:rPr lang="da-DK" dirty="0"/>
              <a:t> a </a:t>
            </a:r>
            <a:r>
              <a:rPr lang="da-DK" dirty="0" err="1"/>
              <a:t>Breiman</a:t>
            </a:r>
            <a:r>
              <a:rPr lang="da-DK" dirty="0"/>
              <a:t>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forest</a:t>
            </a:r>
            <a:r>
              <a:rPr lang="da-DK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51F0B-386F-CB45-8DFE-3019FF1B02F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6047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nice</a:t>
            </a:r>
            <a:r>
              <a:rPr lang="da-DK" dirty="0"/>
              <a:t> features of </a:t>
            </a:r>
            <a:r>
              <a:rPr lang="da-DK" dirty="0" err="1"/>
              <a:t>Breiman</a:t>
            </a:r>
            <a:r>
              <a:rPr lang="da-DK" dirty="0"/>
              <a:t> </a:t>
            </a:r>
            <a:r>
              <a:rPr lang="da-DK" dirty="0" err="1"/>
              <a:t>Random</a:t>
            </a:r>
            <a:r>
              <a:rPr lang="da-DK" dirty="0"/>
              <a:t> Forests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perform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classification</a:t>
            </a:r>
            <a:r>
              <a:rPr lang="da-DK" dirty="0"/>
              <a:t> and regression – for the former, </a:t>
            </a:r>
            <a:r>
              <a:rPr lang="da-DK" dirty="0" err="1"/>
              <a:t>you</a:t>
            </a:r>
            <a:r>
              <a:rPr lang="da-DK" dirty="0"/>
              <a:t> output a </a:t>
            </a:r>
            <a:r>
              <a:rPr lang="da-DK" dirty="0" err="1"/>
              <a:t>discrete</a:t>
            </a:r>
            <a:r>
              <a:rPr lang="da-DK" dirty="0"/>
              <a:t> label for </a:t>
            </a:r>
            <a:r>
              <a:rPr lang="da-DK" dirty="0" err="1"/>
              <a:t>each</a:t>
            </a:r>
            <a:r>
              <a:rPr lang="da-DK" dirty="0"/>
              <a:t> new </a:t>
            </a:r>
            <a:r>
              <a:rPr lang="da-DK" dirty="0" err="1"/>
              <a:t>pbservation</a:t>
            </a:r>
            <a:r>
              <a:rPr lang="da-DK" dirty="0"/>
              <a:t>, </a:t>
            </a:r>
            <a:r>
              <a:rPr lang="da-DK" dirty="0" err="1"/>
              <a:t>while</a:t>
            </a:r>
            <a:r>
              <a:rPr lang="da-DK" dirty="0"/>
              <a:t> for the latter, </a:t>
            </a:r>
            <a:r>
              <a:rPr lang="da-DK" dirty="0" err="1"/>
              <a:t>you</a:t>
            </a:r>
            <a:r>
              <a:rPr lang="da-DK" dirty="0"/>
              <a:t> output a </a:t>
            </a:r>
            <a:r>
              <a:rPr lang="da-DK" dirty="0" err="1"/>
              <a:t>continuous</a:t>
            </a:r>
            <a:r>
              <a:rPr lang="da-DK" dirty="0"/>
              <a:t> </a:t>
            </a:r>
            <a:r>
              <a:rPr lang="da-DK" dirty="0" err="1"/>
              <a:t>quantity</a:t>
            </a:r>
            <a:r>
              <a:rPr lang="da-DK" dirty="0"/>
              <a:t>; a </a:t>
            </a:r>
            <a:r>
              <a:rPr lang="da-DK" dirty="0" err="1"/>
              <a:t>number</a:t>
            </a:r>
            <a:r>
              <a:rPr lang="da-DK" dirty="0"/>
              <a:t>.</a:t>
            </a:r>
          </a:p>
          <a:p>
            <a:endParaRPr lang="da-DK" dirty="0"/>
          </a:p>
          <a:p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overfitting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is a </a:t>
            </a:r>
            <a:r>
              <a:rPr lang="da-DK" dirty="0" err="1"/>
              <a:t>common</a:t>
            </a:r>
            <a:r>
              <a:rPr lang="da-DK" dirty="0"/>
              <a:t> problem in </a:t>
            </a:r>
            <a:r>
              <a:rPr lang="da-DK" dirty="0" err="1"/>
              <a:t>machine</a:t>
            </a:r>
            <a:r>
              <a:rPr lang="da-DK" dirty="0"/>
              <a:t> </a:t>
            </a:r>
            <a:r>
              <a:rPr lang="da-DK" dirty="0" err="1"/>
              <a:t>learning</a:t>
            </a:r>
            <a:r>
              <a:rPr lang="da-DK" dirty="0"/>
              <a:t> </a:t>
            </a:r>
            <a:r>
              <a:rPr lang="da-DK" dirty="0" err="1"/>
              <a:t>algorithms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pick</a:t>
            </a:r>
            <a:r>
              <a:rPr lang="da-DK" dirty="0"/>
              <a:t> up </a:t>
            </a:r>
            <a:r>
              <a:rPr lang="da-DK" dirty="0" err="1"/>
              <a:t>some</a:t>
            </a:r>
            <a:r>
              <a:rPr lang="da-DK" dirty="0"/>
              <a:t> irrelevant features from the </a:t>
            </a:r>
            <a:r>
              <a:rPr lang="da-DK" dirty="0" err="1"/>
              <a:t>training</a:t>
            </a:r>
            <a:r>
              <a:rPr lang="da-DK" dirty="0"/>
              <a:t> data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statistical</a:t>
            </a:r>
            <a:r>
              <a:rPr lang="da-DK" dirty="0"/>
              <a:t> </a:t>
            </a:r>
            <a:r>
              <a:rPr lang="da-DK" dirty="0" err="1"/>
              <a:t>fluctuations</a:t>
            </a:r>
            <a:r>
              <a:rPr lang="da-DK" dirty="0"/>
              <a:t> and not real features. But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you’re</a:t>
            </a:r>
            <a:r>
              <a:rPr lang="da-DK" dirty="0"/>
              <a:t> sampling over a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subspace</a:t>
            </a:r>
            <a:r>
              <a:rPr lang="da-DK" dirty="0"/>
              <a:t> for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tree</a:t>
            </a:r>
            <a:r>
              <a:rPr lang="da-DK" dirty="0"/>
              <a:t>,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such</a:t>
            </a:r>
            <a:r>
              <a:rPr lang="da-DK" dirty="0"/>
              <a:t> features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averaged</a:t>
            </a:r>
            <a:r>
              <a:rPr lang="da-DK" dirty="0"/>
              <a:t> out.</a:t>
            </a:r>
          </a:p>
          <a:p>
            <a:endParaRPr lang="da-DK" dirty="0"/>
          </a:p>
          <a:p>
            <a:r>
              <a:rPr lang="da-DK" dirty="0" err="1"/>
              <a:t>Breiman’s</a:t>
            </a:r>
            <a:r>
              <a:rPr lang="da-DK" dirty="0"/>
              <a:t> </a:t>
            </a:r>
            <a:r>
              <a:rPr lang="da-DK" dirty="0" err="1"/>
              <a:t>experiments</a:t>
            </a:r>
            <a:r>
              <a:rPr lang="da-DK" dirty="0"/>
              <a:t> </a:t>
            </a:r>
            <a:r>
              <a:rPr lang="da-DK" dirty="0" err="1"/>
              <a:t>showed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brfs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insensitive</a:t>
            </a:r>
            <a:r>
              <a:rPr lang="da-DK" dirty="0"/>
              <a:t> to the </a:t>
            </a:r>
            <a:r>
              <a:rPr lang="da-DK" i="1" dirty="0" err="1"/>
              <a:t>number</a:t>
            </a:r>
            <a:r>
              <a:rPr lang="da-DK" i="1" dirty="0"/>
              <a:t> </a:t>
            </a:r>
            <a:r>
              <a:rPr lang="da-DK" i="0" dirty="0"/>
              <a:t>of features </a:t>
            </a:r>
            <a:r>
              <a:rPr lang="da-DK" i="0" dirty="0" err="1"/>
              <a:t>sampled</a:t>
            </a:r>
            <a:r>
              <a:rPr lang="da-DK" i="0" dirty="0"/>
              <a:t> at </a:t>
            </a:r>
            <a:r>
              <a:rPr lang="da-DK" i="0" dirty="0" err="1"/>
              <a:t>each</a:t>
            </a:r>
            <a:r>
              <a:rPr lang="da-DK" i="0" dirty="0"/>
              <a:t> node (m), and </a:t>
            </a:r>
            <a:r>
              <a:rPr lang="da-DK" i="0" dirty="0" err="1"/>
              <a:t>usually</a:t>
            </a:r>
            <a:r>
              <a:rPr lang="da-DK" i="0" dirty="0"/>
              <a:t> 1 or 2 </a:t>
            </a:r>
            <a:r>
              <a:rPr lang="da-DK" i="0" dirty="0" err="1"/>
              <a:t>are</a:t>
            </a:r>
            <a:r>
              <a:rPr lang="da-DK" i="0" dirty="0"/>
              <a:t> sufficient</a:t>
            </a:r>
          </a:p>
          <a:p>
            <a:endParaRPr lang="da-DK" i="1" dirty="0"/>
          </a:p>
          <a:p>
            <a:r>
              <a:rPr lang="da-DK" i="0" dirty="0" err="1"/>
              <a:t>Also</a:t>
            </a:r>
            <a:r>
              <a:rPr lang="da-DK" i="0" dirty="0"/>
              <a:t>, </a:t>
            </a:r>
            <a:r>
              <a:rPr lang="da-DK" i="0" dirty="0" err="1"/>
              <a:t>brfs</a:t>
            </a:r>
            <a:r>
              <a:rPr lang="da-DK" i="0" dirty="0"/>
              <a:t> </a:t>
            </a:r>
            <a:r>
              <a:rPr lang="da-DK" i="0" dirty="0" err="1"/>
              <a:t>are</a:t>
            </a:r>
            <a:r>
              <a:rPr lang="da-DK" i="0" dirty="0"/>
              <a:t> more robust to </a:t>
            </a:r>
            <a:r>
              <a:rPr lang="da-DK" i="0" dirty="0" err="1"/>
              <a:t>outliers</a:t>
            </a:r>
            <a:r>
              <a:rPr lang="da-DK" i="0" dirty="0"/>
              <a:t> and </a:t>
            </a:r>
            <a:r>
              <a:rPr lang="da-DK" i="0" dirty="0" err="1"/>
              <a:t>noise</a:t>
            </a:r>
            <a:r>
              <a:rPr lang="da-DK" i="0" dirty="0"/>
              <a:t> </a:t>
            </a:r>
            <a:r>
              <a:rPr lang="da-DK" i="0" dirty="0" err="1"/>
              <a:t>that</a:t>
            </a:r>
            <a:r>
              <a:rPr lang="da-DK" i="0" dirty="0"/>
              <a:t> </a:t>
            </a:r>
            <a:r>
              <a:rPr lang="da-DK" i="0" dirty="0" err="1"/>
              <a:t>AdaBoost</a:t>
            </a:r>
            <a:r>
              <a:rPr lang="da-DK" i="0" dirty="0"/>
              <a:t> </a:t>
            </a:r>
            <a:r>
              <a:rPr lang="da-DK" i="0" dirty="0" err="1"/>
              <a:t>because</a:t>
            </a:r>
            <a:r>
              <a:rPr lang="da-DK" i="0" dirty="0"/>
              <a:t> </a:t>
            </a:r>
            <a:r>
              <a:rPr lang="da-DK" i="0" dirty="0" err="1"/>
              <a:t>ada</a:t>
            </a:r>
            <a:r>
              <a:rPr lang="da-DK" i="0" dirty="0"/>
              <a:t> </a:t>
            </a:r>
            <a:r>
              <a:rPr lang="da-DK" i="0" dirty="0" err="1"/>
              <a:t>reweights</a:t>
            </a:r>
            <a:r>
              <a:rPr lang="da-DK" i="0" dirty="0"/>
              <a:t> </a:t>
            </a:r>
            <a:r>
              <a:rPr lang="da-DK" i="0" dirty="0" err="1"/>
              <a:t>misclassified</a:t>
            </a:r>
            <a:r>
              <a:rPr lang="da-DK" i="0" dirty="0"/>
              <a:t> data more </a:t>
            </a:r>
            <a:r>
              <a:rPr lang="da-DK" i="0" dirty="0" err="1"/>
              <a:t>heavily</a:t>
            </a:r>
            <a:r>
              <a:rPr lang="da-DK" i="0" dirty="0"/>
              <a:t>, </a:t>
            </a:r>
            <a:r>
              <a:rPr lang="da-DK" i="0" dirty="0" err="1"/>
              <a:t>meaning</a:t>
            </a:r>
            <a:r>
              <a:rPr lang="da-DK" i="0" dirty="0"/>
              <a:t> it </a:t>
            </a:r>
            <a:r>
              <a:rPr lang="da-DK" i="0" dirty="0" err="1"/>
              <a:t>reweights</a:t>
            </a:r>
            <a:r>
              <a:rPr lang="da-DK" i="0" dirty="0"/>
              <a:t> </a:t>
            </a:r>
            <a:r>
              <a:rPr lang="da-DK" i="0" dirty="0" err="1"/>
              <a:t>noise</a:t>
            </a:r>
            <a:r>
              <a:rPr lang="da-DK" i="0" dirty="0"/>
              <a:t> more </a:t>
            </a:r>
            <a:r>
              <a:rPr lang="da-DK" i="0" dirty="0" err="1"/>
              <a:t>heavily</a:t>
            </a:r>
            <a:r>
              <a:rPr lang="da-DK" i="0" dirty="0"/>
              <a:t>, but </a:t>
            </a:r>
            <a:r>
              <a:rPr lang="da-DK" i="0" dirty="0" err="1"/>
              <a:t>brfs</a:t>
            </a:r>
            <a:r>
              <a:rPr lang="da-DK" i="0" dirty="0"/>
              <a:t> </a:t>
            </a:r>
            <a:r>
              <a:rPr lang="da-DK" i="0" dirty="0" err="1"/>
              <a:t>weight</a:t>
            </a:r>
            <a:r>
              <a:rPr lang="da-DK" i="0" dirty="0"/>
              <a:t> </a:t>
            </a:r>
            <a:r>
              <a:rPr lang="da-DK" i="0" dirty="0" err="1"/>
              <a:t>every</a:t>
            </a:r>
            <a:r>
              <a:rPr lang="da-DK" i="0" dirty="0"/>
              <a:t> </a:t>
            </a:r>
            <a:r>
              <a:rPr lang="da-DK" i="0" dirty="0" err="1"/>
              <a:t>tree</a:t>
            </a:r>
            <a:r>
              <a:rPr lang="da-DK" i="0" dirty="0"/>
              <a:t> </a:t>
            </a:r>
            <a:r>
              <a:rPr lang="da-DK" i="0" dirty="0" err="1"/>
              <a:t>equally</a:t>
            </a:r>
            <a:endParaRPr lang="da-DK" i="0" dirty="0"/>
          </a:p>
          <a:p>
            <a:endParaRPr lang="da-DK" i="0" dirty="0"/>
          </a:p>
          <a:p>
            <a:r>
              <a:rPr lang="da-DK" i="0" dirty="0" err="1"/>
              <a:t>Finally</a:t>
            </a:r>
            <a:r>
              <a:rPr lang="da-DK" i="0" dirty="0"/>
              <a:t>, </a:t>
            </a:r>
            <a:r>
              <a:rPr lang="da-DK" i="0" dirty="0" err="1"/>
              <a:t>they’re</a:t>
            </a:r>
            <a:r>
              <a:rPr lang="da-DK" i="0" dirty="0"/>
              <a:t> </a:t>
            </a:r>
            <a:r>
              <a:rPr lang="da-DK" i="0" dirty="0" err="1"/>
              <a:t>much</a:t>
            </a:r>
            <a:r>
              <a:rPr lang="da-DK" i="0" dirty="0"/>
              <a:t> faster </a:t>
            </a:r>
            <a:r>
              <a:rPr lang="da-DK" i="0" dirty="0" err="1"/>
              <a:t>than</a:t>
            </a:r>
            <a:r>
              <a:rPr lang="da-DK" i="0" dirty="0"/>
              <a:t> </a:t>
            </a:r>
            <a:r>
              <a:rPr lang="da-DK" i="0" dirty="0" err="1"/>
              <a:t>bagging</a:t>
            </a:r>
            <a:r>
              <a:rPr lang="da-DK" i="0" dirty="0"/>
              <a:t> and </a:t>
            </a:r>
            <a:r>
              <a:rPr lang="da-DK" i="0" dirty="0" err="1"/>
              <a:t>boosting</a:t>
            </a:r>
            <a:r>
              <a:rPr lang="da-DK" i="0" dirty="0"/>
              <a:t> and </a:t>
            </a:r>
            <a:r>
              <a:rPr lang="da-DK" i="0" dirty="0" err="1"/>
              <a:t>even</a:t>
            </a:r>
            <a:r>
              <a:rPr lang="da-DK" i="0" dirty="0"/>
              <a:t> </a:t>
            </a:r>
            <a:r>
              <a:rPr lang="da-DK" i="0" dirty="0" err="1"/>
              <a:t>AdaBoost</a:t>
            </a:r>
            <a:r>
              <a:rPr lang="da-DK" i="0" dirty="0"/>
              <a:t> for the same total </a:t>
            </a:r>
            <a:r>
              <a:rPr lang="da-DK" i="0" dirty="0" err="1"/>
              <a:t>number</a:t>
            </a:r>
            <a:r>
              <a:rPr lang="da-DK" i="0" dirty="0"/>
              <a:t> of </a:t>
            </a:r>
            <a:r>
              <a:rPr lang="da-DK" i="0" dirty="0" err="1"/>
              <a:t>trees</a:t>
            </a:r>
            <a:r>
              <a:rPr lang="da-DK" i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51F0B-386F-CB45-8DFE-3019FF1B02F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102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51F0B-386F-CB45-8DFE-3019FF1B02FC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061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13B2436-2E94-A449-91EC-B0DD29313500}" type="datetime1">
              <a:rPr lang="da-DK" smtClean="0"/>
              <a:t>07/03/2019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0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4E35B-900A-204B-A070-AF71BAF59886}" type="datetime1">
              <a:rPr lang="da-DK" smtClean="0"/>
              <a:t>07/03/2019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8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B445-D1DE-7241-8001-6CCF41162C0F}" type="datetime1">
              <a:rPr lang="da-DK" smtClean="0"/>
              <a:t>07/03/2019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72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3D4E-1AF0-E140-88DE-E94E6B0A3F02}" type="datetime1">
              <a:rPr lang="da-DK" smtClean="0"/>
              <a:t>07/03/2019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15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F91A-66D2-9846-9759-D0BDEC8C3929}" type="datetime1">
              <a:rPr lang="da-DK" smtClean="0"/>
              <a:t>07/03/2019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38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CA9EC-D330-F44F-8118-422D5BC3307B}" type="datetime1">
              <a:rPr lang="da-DK" smtClean="0"/>
              <a:t>07/03/2019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9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06A-8F38-9940-99F9-B8D091C1DDD9}" type="datetime1">
              <a:rPr lang="da-DK" smtClean="0"/>
              <a:t>07/03/2019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67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774-91CD-234D-BDA2-CA6C3239499B}" type="datetime1">
              <a:rPr lang="da-DK" smtClean="0"/>
              <a:t>07/03/2019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00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43F1-0E6A-9B4D-9EE9-312E01FD5DBC}" type="datetime1">
              <a:rPr lang="da-DK" smtClean="0"/>
              <a:t>07/03/2019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2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5681-C924-5347-A5D4-41447284D2CD}" type="datetime1">
              <a:rPr lang="da-DK" smtClean="0"/>
              <a:t>07/03/2019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3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3928-E76D-A64E-BA70-C8FF5A0E4282}" type="datetime1">
              <a:rPr lang="da-DK" smtClean="0"/>
              <a:t>07/03/2019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7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FB17-4F65-8F4B-B0DB-D590C1AAB61B}" type="datetime1">
              <a:rPr lang="da-DK" smtClean="0"/>
              <a:t>07/03/2019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4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6D35-4BDD-5841-B2EE-C48DE1867432}" type="datetime1">
              <a:rPr lang="da-DK" smtClean="0"/>
              <a:t>07/03/2019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5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17E5-7807-7847-ADD8-EFAB42AF80E8}" type="datetime1">
              <a:rPr lang="da-DK" smtClean="0"/>
              <a:t>07/03/2019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6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2F8A-A899-EB48-8E5D-BD089DEDC0D4}" type="datetime1">
              <a:rPr lang="da-DK" smtClean="0"/>
              <a:t>07/03/2019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1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810A-2F3E-1B41-B509-DE82B05F806A}" type="datetime1">
              <a:rPr lang="da-DK" smtClean="0"/>
              <a:t>07/03/2019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638C-C56D-3541-9090-1D5794AA954B}" type="datetime1">
              <a:rPr lang="da-DK" smtClean="0"/>
              <a:t>07/03/2019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5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1E378-D4DB-844D-8E8D-0D53A8D5AF5D}" type="datetime1">
              <a:rPr lang="da-DK" smtClean="0"/>
              <a:t>07/03/2019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4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  <a:alpha val="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alpha val="0"/>
                <a:lumMod val="0"/>
                <a:lumOff val="100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9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5B5B-8BEA-7B4E-A0F8-7A9D2FFB2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235524" cy="2387600"/>
          </a:xfrm>
        </p:spPr>
        <p:txBody>
          <a:bodyPr>
            <a:normAutofit/>
          </a:bodyPr>
          <a:lstStyle/>
          <a:p>
            <a:r>
              <a:rPr lang="da-DK" sz="6000" dirty="0" err="1"/>
              <a:t>Breiman</a:t>
            </a:r>
            <a:r>
              <a:rPr lang="da-DK" sz="6000" dirty="0"/>
              <a:t> </a:t>
            </a:r>
            <a:r>
              <a:rPr lang="da-DK" sz="6000" dirty="0" err="1"/>
              <a:t>Random</a:t>
            </a:r>
            <a:r>
              <a:rPr lang="da-DK" sz="6000" dirty="0"/>
              <a:t> Forests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90A2A-0CB1-5549-9FEA-538196B4E9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2400" dirty="0">
                <a:solidFill>
                  <a:schemeClr val="bg1"/>
                </a:solidFill>
              </a:rPr>
              <a:t>Meghana Killi, Nam Tran</a:t>
            </a:r>
          </a:p>
        </p:txBody>
      </p:sp>
    </p:spTree>
    <p:extLst>
      <p:ext uri="{BB962C8B-B14F-4D97-AF65-F5344CB8AC3E}">
        <p14:creationId xmlns:p14="http://schemas.microsoft.com/office/powerpoint/2010/main" val="337548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  <a:alpha val="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alpha val="0"/>
                <a:lumMod val="0"/>
                <a:lumOff val="100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9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5B5B-8BEA-7B4E-A0F8-7A9D2FFB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6000" cap="none" dirty="0" err="1"/>
              <a:t>Introduction</a:t>
            </a:r>
            <a:endParaRPr lang="da-DK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42D08-F9AA-9944-B97E-5BAE80C3639F}"/>
              </a:ext>
            </a:extLst>
          </p:cNvPr>
          <p:cNvSpPr txBox="1"/>
          <p:nvPr/>
        </p:nvSpPr>
        <p:spPr>
          <a:xfrm>
            <a:off x="4386736" y="2218858"/>
            <a:ext cx="3415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600" dirty="0"/>
              <a:t>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3F4C5-BBD3-CC4F-A1E5-4E1CC311ADAE}"/>
              </a:ext>
            </a:extLst>
          </p:cNvPr>
          <p:cNvSpPr txBox="1"/>
          <p:nvPr/>
        </p:nvSpPr>
        <p:spPr>
          <a:xfrm>
            <a:off x="8398932" y="3842299"/>
            <a:ext cx="29130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 err="1"/>
              <a:t>Random</a:t>
            </a:r>
            <a:endParaRPr lang="da-DK" sz="2800" dirty="0"/>
          </a:p>
          <a:p>
            <a:pPr algn="ctr"/>
            <a:endParaRPr lang="da-DK" sz="2800" dirty="0"/>
          </a:p>
          <a:p>
            <a:pPr algn="ctr"/>
            <a:r>
              <a:rPr lang="da-DK" sz="2800" dirty="0"/>
              <a:t>Eg: </a:t>
            </a:r>
            <a:r>
              <a:rPr lang="da-DK" sz="2800" dirty="0" err="1"/>
              <a:t>Random</a:t>
            </a:r>
            <a:r>
              <a:rPr lang="da-DK" sz="2800" dirty="0"/>
              <a:t> Forests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33D5E-B968-F948-831F-E928ED8CF284}"/>
              </a:ext>
            </a:extLst>
          </p:cNvPr>
          <p:cNvSpPr txBox="1"/>
          <p:nvPr/>
        </p:nvSpPr>
        <p:spPr>
          <a:xfrm>
            <a:off x="5054031" y="3842299"/>
            <a:ext cx="2080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 err="1"/>
              <a:t>Deterministic</a:t>
            </a:r>
            <a:endParaRPr lang="da-DK" sz="2800" dirty="0"/>
          </a:p>
          <a:p>
            <a:pPr algn="ctr"/>
            <a:endParaRPr lang="da-DK" sz="2800" dirty="0"/>
          </a:p>
          <a:p>
            <a:pPr algn="ctr"/>
            <a:r>
              <a:rPr lang="da-DK" sz="2800" dirty="0"/>
              <a:t>Eg: </a:t>
            </a:r>
            <a:r>
              <a:rPr lang="da-DK" sz="2800" dirty="0" err="1"/>
              <a:t>AdaBoost</a:t>
            </a:r>
            <a:endParaRPr lang="da-DK" sz="2800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8F7EADB6-2904-AB46-B165-756F0E6052D8}"/>
              </a:ext>
            </a:extLst>
          </p:cNvPr>
          <p:cNvSpPr/>
          <p:nvPr/>
        </p:nvSpPr>
        <p:spPr>
          <a:xfrm>
            <a:off x="6006530" y="3069771"/>
            <a:ext cx="175760" cy="563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21CFD8-43D0-2A4A-A864-542A23CB0F98}"/>
              </a:ext>
            </a:extLst>
          </p:cNvPr>
          <p:cNvSpPr txBox="1"/>
          <p:nvPr/>
        </p:nvSpPr>
        <p:spPr>
          <a:xfrm>
            <a:off x="5891936" y="4273185"/>
            <a:ext cx="404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~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FB3196-B097-EF49-BF8D-83EE95B925D0}"/>
              </a:ext>
            </a:extLst>
          </p:cNvPr>
          <p:cNvSpPr txBox="1"/>
          <p:nvPr/>
        </p:nvSpPr>
        <p:spPr>
          <a:xfrm>
            <a:off x="3952343" y="4017362"/>
            <a:ext cx="428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/>
              <a:t>Strong</a:t>
            </a:r>
            <a:r>
              <a:rPr lang="da-DK" sz="2400" dirty="0"/>
              <a:t> Law of Large </a:t>
            </a:r>
            <a:r>
              <a:rPr lang="da-DK" sz="2400" dirty="0" err="1"/>
              <a:t>Numbers</a:t>
            </a:r>
            <a:endParaRPr lang="da-DK" sz="24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3E7FC8C6-2D52-DC4B-8490-B1654AFAAA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600019"/>
              </p:ext>
            </p:extLst>
          </p:nvPr>
        </p:nvGraphicFramePr>
        <p:xfrm>
          <a:off x="4854889" y="5119510"/>
          <a:ext cx="2479040" cy="1261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06D469-AA06-5C48-91C9-8B910F9F7B8B}"/>
              </a:ext>
            </a:extLst>
          </p:cNvPr>
          <p:cNvCxnSpPr/>
          <p:nvPr/>
        </p:nvCxnSpPr>
        <p:spPr>
          <a:xfrm flipV="1">
            <a:off x="8818006" y="5755667"/>
            <a:ext cx="365760" cy="323166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9DFD18-AF67-F643-AE8C-E433E7CB2BBD}"/>
              </a:ext>
            </a:extLst>
          </p:cNvPr>
          <p:cNvCxnSpPr>
            <a:cxnSpLocks/>
          </p:cNvCxnSpPr>
          <p:nvPr/>
        </p:nvCxnSpPr>
        <p:spPr>
          <a:xfrm>
            <a:off x="9189721" y="5535730"/>
            <a:ext cx="518160" cy="5170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61E45-8D7F-5040-97BA-69C9B847F559}"/>
              </a:ext>
            </a:extLst>
          </p:cNvPr>
          <p:cNvCxnSpPr>
            <a:cxnSpLocks/>
          </p:cNvCxnSpPr>
          <p:nvPr/>
        </p:nvCxnSpPr>
        <p:spPr>
          <a:xfrm>
            <a:off x="9731612" y="5705202"/>
            <a:ext cx="381000" cy="39329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0441C2-CFE2-5147-BA9D-1EDE89E4D0F3}"/>
              </a:ext>
            </a:extLst>
          </p:cNvPr>
          <p:cNvCxnSpPr>
            <a:cxnSpLocks/>
          </p:cNvCxnSpPr>
          <p:nvPr/>
        </p:nvCxnSpPr>
        <p:spPr>
          <a:xfrm flipV="1">
            <a:off x="10195560" y="5382871"/>
            <a:ext cx="0" cy="42971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231CDB-A78C-F64F-A765-E8F541B0A02C}"/>
              </a:ext>
            </a:extLst>
          </p:cNvPr>
          <p:cNvCxnSpPr>
            <a:cxnSpLocks/>
          </p:cNvCxnSpPr>
          <p:nvPr/>
        </p:nvCxnSpPr>
        <p:spPr>
          <a:xfrm>
            <a:off x="10223657" y="5971731"/>
            <a:ext cx="503715" cy="10970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D72F4F-8F63-E747-9854-87C1FDE6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2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-0.30404 -0.0069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8" y="-34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0092 L -0.29609 0.00092 " pathEditMode="relative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1"/>
      <p:bldP spid="9" grpId="2"/>
      <p:bldP spid="10" grpId="0" animBg="1"/>
      <p:bldP spid="10" grpId="1" animBg="1"/>
      <p:bldP spid="11" grpId="0"/>
      <p:bldP spid="12" grpId="0"/>
      <p:bldGraphic spid="13" grpId="0">
        <p:bldAsOne/>
      </p:bldGraphic>
      <p:bldGraphic spid="13" grpId="1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  <a:alpha val="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alpha val="0"/>
                <a:lumMod val="0"/>
                <a:lumOff val="100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9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425AD8E-8224-0F40-A4BE-1EDA53708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271" y="2211916"/>
            <a:ext cx="3314700" cy="314960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C9314136-DAA2-6D4D-91FD-2081D75CA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012" y="2281766"/>
            <a:ext cx="3098800" cy="3009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BF5B5B-8BEA-7B4E-A0F8-7A9D2FFB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6000" cap="none" dirty="0"/>
              <a:t>Decision </a:t>
            </a:r>
            <a:r>
              <a:rPr lang="da-DK" sz="6000" cap="none" dirty="0" err="1"/>
              <a:t>Trees</a:t>
            </a:r>
            <a:endParaRPr lang="da-DK" sz="6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87C780-C60B-BE4C-BAAE-A589FB2A2CD8}"/>
              </a:ext>
            </a:extLst>
          </p:cNvPr>
          <p:cNvSpPr txBox="1"/>
          <p:nvPr/>
        </p:nvSpPr>
        <p:spPr>
          <a:xfrm>
            <a:off x="1100668" y="6350000"/>
            <a:ext cx="601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Image source: Elements of Statistical Learning by </a:t>
            </a:r>
            <a:r>
              <a:rPr lang="da-DK" dirty="0" err="1"/>
              <a:t>Hastie</a:t>
            </a:r>
            <a:r>
              <a:rPr lang="da-DK" dirty="0"/>
              <a:t> </a:t>
            </a:r>
            <a:r>
              <a:rPr lang="da-DK" dirty="0" err="1"/>
              <a:t>et.al</a:t>
            </a:r>
            <a:r>
              <a:rPr lang="da-DK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70417-F436-0144-90E8-173BB245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6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-0.1832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  <a:alpha val="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alpha val="0"/>
                <a:lumMod val="0"/>
                <a:lumOff val="100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9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BAD1955-17CE-5746-B9E3-14855F0566F4}"/>
              </a:ext>
            </a:extLst>
          </p:cNvPr>
          <p:cNvSpPr txBox="1"/>
          <p:nvPr/>
        </p:nvSpPr>
        <p:spPr>
          <a:xfrm>
            <a:off x="3439649" y="3598964"/>
            <a:ext cx="4911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/>
              <a:t>Bagging</a:t>
            </a:r>
            <a:r>
              <a:rPr lang="da-DK" sz="2400" dirty="0"/>
              <a:t> – (B)</a:t>
            </a:r>
            <a:r>
              <a:rPr lang="da-DK" sz="2400" dirty="0" err="1"/>
              <a:t>ootstrap</a:t>
            </a:r>
            <a:r>
              <a:rPr lang="da-DK" sz="2400" dirty="0"/>
              <a:t> (</a:t>
            </a:r>
            <a:r>
              <a:rPr lang="da-DK" sz="2400" dirty="0" err="1"/>
              <a:t>Agg</a:t>
            </a:r>
            <a:r>
              <a:rPr lang="da-DK" sz="2400" dirty="0"/>
              <a:t>)</a:t>
            </a:r>
            <a:r>
              <a:rPr lang="da-DK" sz="2400" dirty="0" err="1"/>
              <a:t>regat</a:t>
            </a:r>
            <a:r>
              <a:rPr lang="da-DK" sz="2400" dirty="0"/>
              <a:t>(ing)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C8BA1-E5EA-8946-9586-6E73C15B75BF}"/>
              </a:ext>
            </a:extLst>
          </p:cNvPr>
          <p:cNvSpPr txBox="1"/>
          <p:nvPr/>
        </p:nvSpPr>
        <p:spPr>
          <a:xfrm>
            <a:off x="1982137" y="3830565"/>
            <a:ext cx="7818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/>
              <a:t>{1 2 3 4 5 6}</a:t>
            </a:r>
          </a:p>
          <a:p>
            <a:pPr algn="ctr"/>
            <a:endParaRPr lang="da-DK" sz="2400" dirty="0"/>
          </a:p>
          <a:p>
            <a:pPr algn="ctr"/>
            <a:r>
              <a:rPr lang="da-DK" sz="2400" dirty="0"/>
              <a:t>{1 1 2 2 3 3},   {1 1 1 2 2 2},   {1 2 3 4 5 5},   {5 5 6 6 6 6}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2B81B-C27F-244B-BCE8-A907B617FFD0}"/>
              </a:ext>
            </a:extLst>
          </p:cNvPr>
          <p:cNvSpPr txBox="1"/>
          <p:nvPr/>
        </p:nvSpPr>
        <p:spPr>
          <a:xfrm>
            <a:off x="1991572" y="3100297"/>
            <a:ext cx="779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/>
              <a:t>Bootstrapping</a:t>
            </a:r>
            <a:r>
              <a:rPr lang="da-DK" sz="2400" dirty="0"/>
              <a:t> - </a:t>
            </a:r>
            <a:r>
              <a:rPr lang="da-DK" sz="2400" dirty="0" err="1"/>
              <a:t>Random</a:t>
            </a:r>
            <a:r>
              <a:rPr lang="da-DK" sz="2400" dirty="0"/>
              <a:t> Sampling </a:t>
            </a:r>
            <a:r>
              <a:rPr lang="da-DK" sz="2400" dirty="0" err="1"/>
              <a:t>Technique</a:t>
            </a:r>
            <a:r>
              <a:rPr lang="da-DK" sz="2400" dirty="0"/>
              <a:t> with </a:t>
            </a:r>
            <a:r>
              <a:rPr lang="da-DK" sz="2400" dirty="0" err="1"/>
              <a:t>Replacement</a:t>
            </a:r>
            <a:endParaRPr lang="da-DK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C7F4B-DBDF-924A-9DA0-F1D2444DE58D}"/>
              </a:ext>
            </a:extLst>
          </p:cNvPr>
          <p:cNvSpPr txBox="1"/>
          <p:nvPr/>
        </p:nvSpPr>
        <p:spPr>
          <a:xfrm>
            <a:off x="8448660" y="3266496"/>
            <a:ext cx="2390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/>
              <a:t>Random</a:t>
            </a:r>
            <a:r>
              <a:rPr lang="da-DK" sz="2400" dirty="0"/>
              <a:t> Forests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ACB1A-C51B-8F49-A4ED-562EAB4A6C87}"/>
              </a:ext>
            </a:extLst>
          </p:cNvPr>
          <p:cNvSpPr txBox="1"/>
          <p:nvPr/>
        </p:nvSpPr>
        <p:spPr>
          <a:xfrm>
            <a:off x="4951804" y="5296473"/>
            <a:ext cx="1879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Decision </a:t>
            </a:r>
            <a:r>
              <a:rPr lang="da-DK" sz="2400" dirty="0" err="1"/>
              <a:t>Trees</a:t>
            </a:r>
            <a:endParaRPr lang="da-DK" sz="2400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3E4F592-B0B9-EC4D-A9EB-381ECF594F82}"/>
              </a:ext>
            </a:extLst>
          </p:cNvPr>
          <p:cNvSpPr/>
          <p:nvPr/>
        </p:nvSpPr>
        <p:spPr>
          <a:xfrm>
            <a:off x="5837779" y="2570197"/>
            <a:ext cx="115329" cy="427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90B7CBA7-91C6-4E4E-9C70-1B184F3C0FB1}"/>
              </a:ext>
            </a:extLst>
          </p:cNvPr>
          <p:cNvSpPr/>
          <p:nvPr/>
        </p:nvSpPr>
        <p:spPr>
          <a:xfrm>
            <a:off x="5837779" y="4622452"/>
            <a:ext cx="115329" cy="427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110D0EE-7F3F-934A-BECA-B7D9FC16DB82}"/>
              </a:ext>
            </a:extLst>
          </p:cNvPr>
          <p:cNvSpPr/>
          <p:nvPr/>
        </p:nvSpPr>
        <p:spPr>
          <a:xfrm>
            <a:off x="7550712" y="3454384"/>
            <a:ext cx="49243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9CA5DBD9-4EF0-8748-9E82-24E5714D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0224"/>
            <a:ext cx="9905998" cy="1017326"/>
          </a:xfrm>
        </p:spPr>
        <p:txBody>
          <a:bodyPr>
            <a:normAutofit/>
          </a:bodyPr>
          <a:lstStyle/>
          <a:p>
            <a:r>
              <a:rPr lang="da-DK" sz="6000" cap="none" dirty="0" err="1"/>
              <a:t>Random</a:t>
            </a:r>
            <a:r>
              <a:rPr lang="da-DK" sz="6000" cap="none" dirty="0"/>
              <a:t> Forests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1B2D14-19AD-9440-AB96-5EF56DF0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2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-3.125E-6 -0.2224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33333E-6 L -0.00039 -0.2812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407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0371 L -3.125E-6 -0.2949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3" grpId="0"/>
      <p:bldP spid="13" grpId="1"/>
      <p:bldP spid="8" grpId="0"/>
      <p:bldP spid="8" grpId="1"/>
      <p:bldP spid="8" grpId="2"/>
      <p:bldP spid="11" grpId="0"/>
      <p:bldP spid="14" grpId="0"/>
      <p:bldP spid="14" grpId="1"/>
      <p:bldP spid="15" grpId="0" animBg="1"/>
      <p:bldP spid="16" grpId="0" animBg="1"/>
      <p:bldP spid="16" grpId="1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  <a:alpha val="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alpha val="0"/>
                <a:lumMod val="0"/>
                <a:lumOff val="100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9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5B5B-8BEA-7B4E-A0F8-7A9D2FFB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6000" cap="none" dirty="0" err="1"/>
              <a:t>Random</a:t>
            </a:r>
            <a:r>
              <a:rPr lang="da-DK" sz="6000" cap="none" dirty="0"/>
              <a:t> </a:t>
            </a:r>
            <a:r>
              <a:rPr lang="da-DK" sz="6000" cap="none" dirty="0" err="1"/>
              <a:t>Subspace</a:t>
            </a:r>
            <a:r>
              <a:rPr lang="da-DK" sz="6000" cap="none" dirty="0"/>
              <a:t> Method</a:t>
            </a:r>
            <a:endParaRPr lang="da-DK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90A2A-0CB1-5549-9FEA-538196B4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706687"/>
            <a:ext cx="9905999" cy="2113791"/>
          </a:xfrm>
        </p:spPr>
        <p:txBody>
          <a:bodyPr>
            <a:normAutofit/>
          </a:bodyPr>
          <a:lstStyle/>
          <a:p>
            <a:r>
              <a:rPr lang="da-DK" sz="3200" dirty="0">
                <a:solidFill>
                  <a:schemeClr val="bg1"/>
                </a:solidFill>
              </a:rPr>
              <a:t>Total </a:t>
            </a:r>
            <a:r>
              <a:rPr lang="da-DK" sz="3200" dirty="0" err="1">
                <a:solidFill>
                  <a:schemeClr val="bg1"/>
                </a:solidFill>
              </a:rPr>
              <a:t>number</a:t>
            </a:r>
            <a:r>
              <a:rPr lang="da-DK" sz="3200" dirty="0">
                <a:solidFill>
                  <a:schemeClr val="bg1"/>
                </a:solidFill>
              </a:rPr>
              <a:t> of features = N</a:t>
            </a:r>
          </a:p>
          <a:p>
            <a:r>
              <a:rPr lang="da-DK" sz="3200" dirty="0">
                <a:solidFill>
                  <a:schemeClr val="bg1"/>
                </a:solidFill>
              </a:rPr>
              <a:t>Generate a </a:t>
            </a:r>
            <a:r>
              <a:rPr lang="da-DK" sz="3200" dirty="0" err="1">
                <a:solidFill>
                  <a:schemeClr val="bg1"/>
                </a:solidFill>
              </a:rPr>
              <a:t>subspace</a:t>
            </a:r>
            <a:r>
              <a:rPr lang="da-DK" sz="3200" dirty="0">
                <a:solidFill>
                  <a:schemeClr val="bg1"/>
                </a:solidFill>
              </a:rPr>
              <a:t> at </a:t>
            </a:r>
            <a:r>
              <a:rPr lang="da-DK" sz="3200" dirty="0" err="1">
                <a:solidFill>
                  <a:schemeClr val="bg1"/>
                </a:solidFill>
              </a:rPr>
              <a:t>random</a:t>
            </a:r>
            <a:r>
              <a:rPr lang="da-DK" sz="3200" dirty="0">
                <a:solidFill>
                  <a:schemeClr val="bg1"/>
                </a:solidFill>
              </a:rPr>
              <a:t> with m (&lt;N) features</a:t>
            </a:r>
          </a:p>
          <a:p>
            <a:r>
              <a:rPr lang="da-DK" sz="3200" dirty="0">
                <a:solidFill>
                  <a:schemeClr val="bg1"/>
                </a:solidFill>
              </a:rPr>
              <a:t>Select features from </a:t>
            </a:r>
            <a:r>
              <a:rPr lang="da-DK" sz="3200" dirty="0" err="1">
                <a:solidFill>
                  <a:schemeClr val="bg1"/>
                </a:solidFill>
              </a:rPr>
              <a:t>subspace</a:t>
            </a:r>
            <a:r>
              <a:rPr lang="da-DK" sz="3200" dirty="0">
                <a:solidFill>
                  <a:schemeClr val="bg1"/>
                </a:solidFill>
              </a:rPr>
              <a:t> to </a:t>
            </a:r>
            <a:r>
              <a:rPr lang="da-DK" sz="3200" dirty="0" err="1">
                <a:solidFill>
                  <a:schemeClr val="bg1"/>
                </a:solidFill>
              </a:rPr>
              <a:t>best</a:t>
            </a:r>
            <a:r>
              <a:rPr lang="da-DK" sz="3200" dirty="0">
                <a:solidFill>
                  <a:schemeClr val="bg1"/>
                </a:solidFill>
              </a:rPr>
              <a:t> split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1C5A0-7404-104A-A3C1-CF0C4467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6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  <a:alpha val="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alpha val="0"/>
                <a:lumMod val="0"/>
                <a:lumOff val="100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9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425AD8E-8224-0F40-A4BE-1EDA53708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941" y="2211916"/>
            <a:ext cx="3314700" cy="314960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C9314136-DAA2-6D4D-91FD-2081D75CA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870" y="2281766"/>
            <a:ext cx="3098800" cy="3009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BF5B5B-8BEA-7B4E-A0F8-7A9D2FFB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6000" cap="none" dirty="0"/>
              <a:t>Decision </a:t>
            </a:r>
            <a:r>
              <a:rPr lang="da-DK" sz="6000" cap="none" dirty="0" err="1"/>
              <a:t>Trees</a:t>
            </a:r>
            <a:r>
              <a:rPr lang="da-DK" sz="6000" cap="none" dirty="0"/>
              <a:t> in a </a:t>
            </a:r>
            <a:r>
              <a:rPr lang="da-DK" sz="6000" cap="none" dirty="0" err="1"/>
              <a:t>Subspace</a:t>
            </a:r>
            <a:endParaRPr lang="da-DK" sz="6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87C780-C60B-BE4C-BAAE-A589FB2A2CD8}"/>
              </a:ext>
            </a:extLst>
          </p:cNvPr>
          <p:cNvSpPr txBox="1"/>
          <p:nvPr/>
        </p:nvSpPr>
        <p:spPr>
          <a:xfrm>
            <a:off x="1100668" y="6350000"/>
            <a:ext cx="601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Image source: Elements of Statistical Learning by </a:t>
            </a:r>
            <a:r>
              <a:rPr lang="da-DK" dirty="0" err="1"/>
              <a:t>Hastie</a:t>
            </a:r>
            <a:r>
              <a:rPr lang="da-DK" dirty="0"/>
              <a:t> </a:t>
            </a:r>
            <a:r>
              <a:rPr lang="da-DK" dirty="0" err="1"/>
              <a:t>et.al</a:t>
            </a:r>
            <a:r>
              <a:rPr lang="da-DK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1C2B1-DFC1-8048-BEFA-EF1E0610D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2621" y="2415116"/>
            <a:ext cx="3136900" cy="2743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85DE95-193C-6E49-B0CC-236315AB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0.15 -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 0 " pathEditMode="relative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  <a:alpha val="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alpha val="0"/>
                <a:lumMod val="0"/>
                <a:lumOff val="100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9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E1B1658-7D20-2C41-8C3B-A9B527FEE3AD}"/>
              </a:ext>
            </a:extLst>
          </p:cNvPr>
          <p:cNvSpPr txBox="1"/>
          <p:nvPr/>
        </p:nvSpPr>
        <p:spPr>
          <a:xfrm>
            <a:off x="8661906" y="3465644"/>
            <a:ext cx="328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/>
              <a:t>Breiman</a:t>
            </a:r>
            <a:r>
              <a:rPr lang="da-DK" sz="2400" dirty="0"/>
              <a:t> </a:t>
            </a:r>
            <a:r>
              <a:rPr lang="da-DK" sz="2400" dirty="0" err="1"/>
              <a:t>Random</a:t>
            </a:r>
            <a:r>
              <a:rPr lang="da-DK" sz="2400" dirty="0"/>
              <a:t> Forests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D1955-17CE-5746-B9E3-14855F0566F4}"/>
              </a:ext>
            </a:extLst>
          </p:cNvPr>
          <p:cNvSpPr txBox="1"/>
          <p:nvPr/>
        </p:nvSpPr>
        <p:spPr>
          <a:xfrm>
            <a:off x="3507381" y="3768295"/>
            <a:ext cx="4911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/>
              <a:t>Bagging</a:t>
            </a:r>
            <a:r>
              <a:rPr lang="da-DK" sz="2400" dirty="0"/>
              <a:t> – (B)</a:t>
            </a:r>
            <a:r>
              <a:rPr lang="da-DK" sz="2400" dirty="0" err="1"/>
              <a:t>ootstrap</a:t>
            </a:r>
            <a:r>
              <a:rPr lang="da-DK" sz="2400" dirty="0"/>
              <a:t> (</a:t>
            </a:r>
            <a:r>
              <a:rPr lang="da-DK" sz="2400" dirty="0" err="1"/>
              <a:t>Agg</a:t>
            </a:r>
            <a:r>
              <a:rPr lang="da-DK" sz="2400" dirty="0"/>
              <a:t>)</a:t>
            </a:r>
            <a:r>
              <a:rPr lang="da-DK" sz="2400" dirty="0" err="1"/>
              <a:t>regat</a:t>
            </a:r>
            <a:r>
              <a:rPr lang="da-DK" sz="2400" dirty="0"/>
              <a:t>(ing)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2B81B-C27F-244B-BCE8-A907B617FFD0}"/>
              </a:ext>
            </a:extLst>
          </p:cNvPr>
          <p:cNvSpPr txBox="1"/>
          <p:nvPr/>
        </p:nvSpPr>
        <p:spPr>
          <a:xfrm>
            <a:off x="2059409" y="1841079"/>
            <a:ext cx="779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/>
              <a:t>Bootstrapping</a:t>
            </a:r>
            <a:r>
              <a:rPr lang="da-DK" sz="2400" dirty="0"/>
              <a:t> - </a:t>
            </a:r>
            <a:r>
              <a:rPr lang="da-DK" sz="2400" dirty="0" err="1"/>
              <a:t>Random</a:t>
            </a:r>
            <a:r>
              <a:rPr lang="da-DK" sz="2400" dirty="0"/>
              <a:t> Sampling </a:t>
            </a:r>
            <a:r>
              <a:rPr lang="da-DK" sz="2400" dirty="0" err="1"/>
              <a:t>Technique</a:t>
            </a:r>
            <a:r>
              <a:rPr lang="da-DK" sz="2400" dirty="0"/>
              <a:t> with </a:t>
            </a:r>
            <a:r>
              <a:rPr lang="da-DK" sz="2400" dirty="0" err="1"/>
              <a:t>Replacement</a:t>
            </a:r>
            <a:endParaRPr lang="da-DK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C7F4B-DBDF-924A-9DA0-F1D2444DE58D}"/>
              </a:ext>
            </a:extLst>
          </p:cNvPr>
          <p:cNvSpPr txBox="1"/>
          <p:nvPr/>
        </p:nvSpPr>
        <p:spPr>
          <a:xfrm>
            <a:off x="8516392" y="3435827"/>
            <a:ext cx="2390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/>
              <a:t>Random</a:t>
            </a:r>
            <a:r>
              <a:rPr lang="da-DK" sz="2400" dirty="0"/>
              <a:t> Forests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ACB1A-C51B-8F49-A4ED-562EAB4A6C87}"/>
              </a:ext>
            </a:extLst>
          </p:cNvPr>
          <p:cNvSpPr txBox="1"/>
          <p:nvPr/>
        </p:nvSpPr>
        <p:spPr>
          <a:xfrm>
            <a:off x="5019536" y="5465804"/>
            <a:ext cx="1879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Decision </a:t>
            </a:r>
            <a:r>
              <a:rPr lang="da-DK" sz="2400" dirty="0" err="1"/>
              <a:t>Trees</a:t>
            </a:r>
            <a:endParaRPr lang="da-DK" sz="2400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C3E4F592-B0B9-EC4D-A9EB-381ECF594F82}"/>
              </a:ext>
            </a:extLst>
          </p:cNvPr>
          <p:cNvSpPr/>
          <p:nvPr/>
        </p:nvSpPr>
        <p:spPr>
          <a:xfrm>
            <a:off x="5905511" y="2739528"/>
            <a:ext cx="115329" cy="427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90B7CBA7-91C6-4E4E-9C70-1B184F3C0FB1}"/>
              </a:ext>
            </a:extLst>
          </p:cNvPr>
          <p:cNvSpPr/>
          <p:nvPr/>
        </p:nvSpPr>
        <p:spPr>
          <a:xfrm>
            <a:off x="5905511" y="4791783"/>
            <a:ext cx="115329" cy="427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110D0EE-7F3F-934A-BECA-B7D9FC16DB82}"/>
              </a:ext>
            </a:extLst>
          </p:cNvPr>
          <p:cNvSpPr/>
          <p:nvPr/>
        </p:nvSpPr>
        <p:spPr>
          <a:xfrm>
            <a:off x="7618444" y="3623715"/>
            <a:ext cx="49243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9CA5DBD9-4EF0-8748-9E82-24E5714D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0224"/>
            <a:ext cx="9905998" cy="1017326"/>
          </a:xfrm>
        </p:spPr>
        <p:txBody>
          <a:bodyPr>
            <a:normAutofit/>
          </a:bodyPr>
          <a:lstStyle/>
          <a:p>
            <a:r>
              <a:rPr lang="da-DK" sz="6000" cap="none" dirty="0" err="1"/>
              <a:t>Breiman</a:t>
            </a:r>
            <a:r>
              <a:rPr lang="da-DK" sz="6000" cap="none" dirty="0"/>
              <a:t> </a:t>
            </a:r>
            <a:r>
              <a:rPr lang="da-DK" sz="6000" cap="none" dirty="0" err="1"/>
              <a:t>Random</a:t>
            </a:r>
            <a:r>
              <a:rPr lang="da-DK" sz="6000" cap="none" dirty="0"/>
              <a:t> Forests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9B0731-73AA-CD4E-B342-1CB6DB89A3A6}"/>
              </a:ext>
            </a:extLst>
          </p:cNvPr>
          <p:cNvSpPr txBox="1"/>
          <p:nvPr/>
        </p:nvSpPr>
        <p:spPr>
          <a:xfrm>
            <a:off x="408787" y="3451876"/>
            <a:ext cx="344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/>
              <a:t>Random</a:t>
            </a:r>
            <a:r>
              <a:rPr lang="da-DK" sz="2400" dirty="0"/>
              <a:t> </a:t>
            </a:r>
            <a:r>
              <a:rPr lang="da-DK" sz="2400" dirty="0" err="1"/>
              <a:t>Subspace</a:t>
            </a:r>
            <a:r>
              <a:rPr lang="da-DK" sz="2400" dirty="0"/>
              <a:t> Method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AA5A8810-FDC1-6543-8C89-34475209DF49}"/>
              </a:ext>
            </a:extLst>
          </p:cNvPr>
          <p:cNvSpPr/>
          <p:nvPr/>
        </p:nvSpPr>
        <p:spPr>
          <a:xfrm>
            <a:off x="4075999" y="3602733"/>
            <a:ext cx="492436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A8ADCA-6244-3A4A-8419-213FADEB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6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0.00039 -0.2812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407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371 L -2.08333E-6 -0.2949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9" grpId="1"/>
      <p:bldP spid="8" grpId="1"/>
      <p:bldP spid="8" grpId="2"/>
      <p:bldP spid="11" grpId="0"/>
      <p:bldP spid="11" grpId="1"/>
      <p:bldP spid="14" grpId="0"/>
      <p:bldP spid="14" grpId="1"/>
      <p:bldP spid="15" grpId="0" animBg="1"/>
      <p:bldP spid="16" grpId="0" animBg="1"/>
      <p:bldP spid="16" grpId="1" animBg="1"/>
      <p:bldP spid="17" grpId="0" animBg="1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  <a:alpha val="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alpha val="0"/>
                <a:lumMod val="0"/>
                <a:lumOff val="100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9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5B5B-8BEA-7B4E-A0F8-7A9D2FFB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6000" cap="none" dirty="0"/>
              <a:t>Features of </a:t>
            </a:r>
            <a:r>
              <a:rPr lang="da-DK" sz="6000" cap="none" dirty="0" err="1"/>
              <a:t>BRFs</a:t>
            </a:r>
            <a:endParaRPr lang="da-DK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90A2A-0CB1-5549-9FEA-538196B4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68019"/>
            <a:ext cx="9905999" cy="2982913"/>
          </a:xfrm>
        </p:spPr>
        <p:txBody>
          <a:bodyPr>
            <a:normAutofit/>
          </a:bodyPr>
          <a:lstStyle/>
          <a:p>
            <a:r>
              <a:rPr lang="en" dirty="0"/>
              <a:t>Classification and Regression</a:t>
            </a:r>
          </a:p>
          <a:p>
            <a:r>
              <a:rPr lang="en" dirty="0"/>
              <a:t>Avoid overfitting</a:t>
            </a:r>
          </a:p>
          <a:p>
            <a:r>
              <a:rPr lang="en" dirty="0"/>
              <a:t>Insensitive to number of features sampled</a:t>
            </a:r>
          </a:p>
          <a:p>
            <a:r>
              <a:rPr lang="en" dirty="0"/>
              <a:t>Robust to outliers and noise - more than </a:t>
            </a:r>
            <a:r>
              <a:rPr lang="en" dirty="0" err="1"/>
              <a:t>Adaboost</a:t>
            </a:r>
            <a:endParaRPr lang="en" dirty="0"/>
          </a:p>
          <a:p>
            <a:r>
              <a:rPr lang="en" dirty="0"/>
              <a:t>Faster than bagging and boosting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4B859-DCE6-3948-97AB-84334D34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2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  <a:alpha val="0"/>
              </a:schemeClr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accent3">
                <a:alpha val="0"/>
                <a:lumMod val="0"/>
                <a:lumOff val="100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9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5B5B-8BEA-7B4E-A0F8-7A9D2FFB2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631816"/>
            <a:ext cx="8791575" cy="2387600"/>
          </a:xfrm>
        </p:spPr>
        <p:txBody>
          <a:bodyPr>
            <a:normAutofit/>
          </a:bodyPr>
          <a:lstStyle/>
          <a:p>
            <a:r>
              <a:rPr lang="da-DK" sz="6000" dirty="0" err="1"/>
              <a:t>Thank</a:t>
            </a:r>
            <a:r>
              <a:rPr lang="da-DK" sz="6000" dirty="0"/>
              <a:t> </a:t>
            </a:r>
            <a:r>
              <a:rPr lang="da-DK" sz="6000" dirty="0" err="1"/>
              <a:t>you</a:t>
            </a:r>
            <a:r>
              <a:rPr lang="da-DK" sz="6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75211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rgbClr val="000000"/>
      </a:dk1>
      <a:lt1>
        <a:srgbClr val="000000"/>
      </a:lt1>
      <a:dk2>
        <a:srgbClr val="9DF0FC"/>
      </a:dk2>
      <a:lt2>
        <a:srgbClr val="DFF5FF"/>
      </a:lt2>
      <a:accent1>
        <a:srgbClr val="64BDC1"/>
      </a:accent1>
      <a:accent2>
        <a:srgbClr val="66D681"/>
      </a:accent2>
      <a:accent3>
        <a:srgbClr val="D7D297"/>
      </a:accent3>
      <a:accent4>
        <a:srgbClr val="D49892"/>
      </a:accent4>
      <a:accent5>
        <a:srgbClr val="D192CB"/>
      </a:accent5>
      <a:accent6>
        <a:srgbClr val="609AC4"/>
      </a:accent6>
      <a:hlink>
        <a:srgbClr val="4432EF"/>
      </a:hlink>
      <a:folHlink>
        <a:srgbClr val="F1004A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{3102F01B-3D3F-8040-9927-A791044FC090}tf10001122</Template>
  <TotalTime>865</TotalTime>
  <Words>1094</Words>
  <Application>Microsoft Macintosh PowerPoint</Application>
  <PresentationFormat>Widescreen</PresentationFormat>
  <Paragraphs>94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Breiman Random Forests</vt:lpstr>
      <vt:lpstr>Introduction</vt:lpstr>
      <vt:lpstr>Decision Trees</vt:lpstr>
      <vt:lpstr>Random Forests</vt:lpstr>
      <vt:lpstr>Random Subspace Method</vt:lpstr>
      <vt:lpstr>Decision Trees in a Subspace</vt:lpstr>
      <vt:lpstr>Breiman Random Forests</vt:lpstr>
      <vt:lpstr>Features of BRFs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Breiman Random Forests</dc:title>
  <dc:creator>Meghana Killi</dc:creator>
  <cp:lastModifiedBy>Meghana Killi</cp:lastModifiedBy>
  <cp:revision>33</cp:revision>
  <cp:lastPrinted>2019-03-06T14:53:36Z</cp:lastPrinted>
  <dcterms:created xsi:type="dcterms:W3CDTF">2019-03-06T10:52:27Z</dcterms:created>
  <dcterms:modified xsi:type="dcterms:W3CDTF">2019-03-07T13:24:04Z</dcterms:modified>
</cp:coreProperties>
</file>