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2" r:id="rId9"/>
    <p:sldId id="269" r:id="rId10"/>
    <p:sldId id="270" r:id="rId11"/>
    <p:sldId id="27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95" autoAdjust="0"/>
  </p:normalViewPr>
  <p:slideViewPr>
    <p:cSldViewPr snapToGrid="0">
      <p:cViewPr varScale="1">
        <p:scale>
          <a:sx n="59" d="100"/>
          <a:sy n="59" d="100"/>
        </p:scale>
        <p:origin x="355" y="43"/>
      </p:cViewPr>
      <p:guideLst/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4796-BC40-4E81-ACD3-AABE9078002A}" type="datetimeFigureOut">
              <a:rPr lang="da-DK" smtClean="0"/>
              <a:t>08-03-2017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9A7BF-3DF0-4F40-BBFB-CC8803FCA62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40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/>
              <a:t>We assume every individual</a:t>
            </a:r>
            <a:br>
              <a:rPr lang="en-US" sz="1200" noProof="0" dirty="0" smtClean="0"/>
            </a:br>
            <a:r>
              <a:rPr lang="en-US" sz="1200" noProof="0" dirty="0" smtClean="0"/>
              <a:t>measurement to be Bernoulli-distributed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sz="1200" noProof="0" dirty="0" smtClean="0"/>
              <a:t>The likelihood distribution is then</a:t>
            </a:r>
            <a:br>
              <a:rPr lang="en-US" sz="1200" noProof="0" dirty="0" smtClean="0"/>
            </a:br>
            <a:r>
              <a:rPr lang="en-US" sz="1200" noProof="0" dirty="0" smtClean="0"/>
              <a:t>binomially distributed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9A7BF-3DF0-4F40-BBFB-CC8803FCA62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39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561" y="758952"/>
            <a:ext cx="11227443" cy="3566160"/>
          </a:xfrm>
        </p:spPr>
        <p:txBody>
          <a:bodyPr>
            <a:normAutofit fontScale="90000"/>
          </a:bodyPr>
          <a:lstStyle/>
          <a:p>
            <a:r>
              <a:rPr lang="en-US" sz="6000" b="1" noProof="0" dirty="0" smtClean="0"/>
              <a:t>Presentation of Article:</a:t>
            </a:r>
            <a:r>
              <a:rPr lang="en-US" sz="5400" noProof="0" dirty="0" smtClean="0"/>
              <a:t/>
            </a:r>
            <a:br>
              <a:rPr lang="en-US" sz="5400" noProof="0" dirty="0" smtClean="0"/>
            </a:br>
            <a:r>
              <a:rPr lang="en-US" noProof="0" dirty="0" smtClean="0"/>
              <a:t>Too good to be true:</a:t>
            </a:r>
            <a:br>
              <a:rPr lang="en-US" noProof="0" dirty="0" smtClean="0"/>
            </a:br>
            <a:r>
              <a:rPr lang="en-US" noProof="0" dirty="0" smtClean="0"/>
              <a:t>When overwhelming evidence fails to convince</a:t>
            </a:r>
            <a:endParaRPr lang="en-US" sz="5400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Presentation BY:</a:t>
            </a:r>
          </a:p>
          <a:p>
            <a:r>
              <a:rPr lang="en-US" noProof="0" dirty="0" smtClean="0"/>
              <a:t>Christian Michelsen, Jens </a:t>
            </a:r>
            <a:r>
              <a:rPr lang="en-US" noProof="0" dirty="0" err="1" smtClean="0"/>
              <a:t>Arnbak</a:t>
            </a:r>
            <a:r>
              <a:rPr lang="en-US" noProof="0" dirty="0" smtClean="0"/>
              <a:t> and </a:t>
            </a:r>
            <a:r>
              <a:rPr lang="en-US" noProof="0" dirty="0" err="1" smtClean="0"/>
              <a:t>Sofus</a:t>
            </a:r>
            <a:r>
              <a:rPr lang="en-US" noProof="0" dirty="0" smtClean="0"/>
              <a:t> Laguna </a:t>
            </a:r>
            <a:r>
              <a:rPr lang="en-US" noProof="0" dirty="0" err="1" smtClean="0"/>
              <a:t>Kristensen</a:t>
            </a:r>
            <a:endParaRPr lang="en-US" noProof="0" dirty="0"/>
          </a:p>
        </p:txBody>
      </p:sp>
      <p:sp>
        <p:nvSpPr>
          <p:cNvPr id="4" name="Tekstfelt 3"/>
          <p:cNvSpPr txBox="1"/>
          <p:nvPr/>
        </p:nvSpPr>
        <p:spPr>
          <a:xfrm>
            <a:off x="6557059" y="3273410"/>
            <a:ext cx="541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/>
              <a:t>Written</a:t>
            </a:r>
            <a:r>
              <a:rPr lang="da-DK" b="1" dirty="0" smtClean="0"/>
              <a:t> by: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Lachlan </a:t>
            </a:r>
            <a:r>
              <a:rPr lang="da-DK" dirty="0"/>
              <a:t>J. Gunn, François </a:t>
            </a:r>
            <a:r>
              <a:rPr lang="da-DK" dirty="0" err="1"/>
              <a:t>Chapeau</a:t>
            </a:r>
            <a:r>
              <a:rPr lang="da-DK" dirty="0"/>
              <a:t>-Blondeau, Mark </a:t>
            </a:r>
            <a:r>
              <a:rPr lang="da-DK" dirty="0" err="1"/>
              <a:t>McDonnell</a:t>
            </a:r>
            <a:r>
              <a:rPr lang="da-DK" dirty="0"/>
              <a:t>, Bruce Davis, Andrew Allison, Derek Abbott</a:t>
            </a:r>
          </a:p>
        </p:txBody>
      </p:sp>
    </p:spTree>
    <p:extLst>
      <p:ext uri="{BB962C8B-B14F-4D97-AF65-F5344CB8AC3E}">
        <p14:creationId xmlns:p14="http://schemas.microsoft.com/office/powerpoint/2010/main" val="263026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Determining Origin of Roman Pot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 if the success rate (1-p</a:t>
            </a:r>
            <a:r>
              <a:rPr lang="en-US" baseline="-25000" noProof="0" dirty="0" smtClean="0"/>
              <a:t>e</a:t>
            </a:r>
            <a:r>
              <a:rPr lang="en-US" noProof="0" dirty="0" smtClean="0"/>
              <a:t>) is larger than the success rate while contaminated (90 %)</a:t>
            </a:r>
            <a:endParaRPr lang="en-US" noProof="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5155" y="211463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Determining Origin of Roman Pot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 if the success rate (1-p</a:t>
            </a:r>
            <a:r>
              <a:rPr lang="en-US" baseline="-25000" noProof="0" dirty="0" smtClean="0"/>
              <a:t>e</a:t>
            </a:r>
            <a:r>
              <a:rPr lang="en-US" noProof="0" dirty="0" smtClean="0"/>
              <a:t>) is larger than the success rate while contaminated (90 %)</a:t>
            </a:r>
            <a:endParaRPr lang="en-US" noProof="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5155" y="211463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578358" lvl="1" indent="-285750">
              <a:buFont typeface="Arial" panose="020B0604020202020204" pitchFamily="34" charset="0"/>
              <a:buChar char="•"/>
            </a:pPr>
            <a:endParaRPr lang="en-US" sz="2800" noProof="0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noProof="0" dirty="0" smtClean="0"/>
              <a:t>Including hidden failure states highly changes </a:t>
            </a:r>
            <a:r>
              <a:rPr lang="en-US" sz="2800" dirty="0"/>
              <a:t>the probabilistic </a:t>
            </a:r>
            <a:r>
              <a:rPr lang="en-US" sz="2800" noProof="0" dirty="0" smtClean="0"/>
              <a:t>nature of the problem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noProof="0" dirty="0" smtClean="0"/>
              <a:t>Even a small probability of bias (hidden failure state) </a:t>
            </a:r>
            <a:r>
              <a:rPr lang="en-US" sz="2800" noProof="0" dirty="0" smtClean="0"/>
              <a:t>can drastically reduce the confidence </a:t>
            </a:r>
            <a:r>
              <a:rPr lang="en-US" sz="2800" dirty="0" smtClean="0"/>
              <a:t>of our test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800" noProof="0" dirty="0" smtClean="0"/>
              <a:t>In real life, the ratio between </a:t>
            </a:r>
            <a:r>
              <a:rPr lang="en-US" sz="2800" dirty="0"/>
              <a:t>(1- </a:t>
            </a:r>
            <a:r>
              <a:rPr lang="en-US" sz="2800" dirty="0" err="1"/>
              <a:t>p</a:t>
            </a:r>
            <a:r>
              <a:rPr lang="en-US" sz="2800" baseline="-25000" dirty="0" err="1"/>
              <a:t>e</a:t>
            </a:r>
            <a:r>
              <a:rPr lang="en-US" sz="2800" noProof="0" dirty="0" smtClean="0"/>
              <a:t>) </a:t>
            </a:r>
            <a:r>
              <a:rPr lang="en-US" sz="2800" dirty="0" smtClean="0"/>
              <a:t>and </a:t>
            </a:r>
            <a:r>
              <a:rPr lang="en-US" sz="2800" dirty="0" err="1"/>
              <a:t>p</a:t>
            </a:r>
            <a:r>
              <a:rPr lang="en-US" sz="2800" baseline="-25000" dirty="0" err="1"/>
              <a:t>fp</a:t>
            </a:r>
            <a:r>
              <a:rPr lang="en-US" sz="2800" dirty="0" smtClean="0"/>
              <a:t> high determines the significance of the hidden failure state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47570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45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noProof="0" dirty="0" smtClean="0"/>
              <a:t>Normally: </a:t>
            </a:r>
            <a:br>
              <a:rPr lang="en-US" sz="2400" noProof="0" dirty="0" smtClean="0"/>
            </a:br>
            <a:r>
              <a:rPr lang="en-US" sz="2400" noProof="0" dirty="0" smtClean="0"/>
              <a:t>More measurements agree with your model -&gt;  better confidence in your model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noProof="0" dirty="0" smtClean="0"/>
              <a:t>The article introduces a ”</a:t>
            </a:r>
            <a:r>
              <a:rPr lang="en-US" sz="2400" i="1" noProof="0" dirty="0" smtClean="0"/>
              <a:t>hidden failure state</a:t>
            </a:r>
            <a:r>
              <a:rPr lang="en-US" sz="2400" noProof="0" dirty="0" smtClean="0"/>
              <a:t>”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noProof="0" dirty="0" smtClean="0"/>
              <a:t>This causes your confidence in the model to decrease with increasing agreement with data.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noProof="0" dirty="0" smtClean="0"/>
              <a:t>This is known as: </a:t>
            </a:r>
            <a:r>
              <a:rPr lang="en-US" sz="2400" i="1" noProof="0" dirty="0" err="1" smtClean="0"/>
              <a:t>Verschlimmbesserung</a:t>
            </a:r>
            <a:r>
              <a:rPr lang="en-US" sz="2400" noProof="0" dirty="0" smtClean="0"/>
              <a:t> or </a:t>
            </a:r>
            <a:r>
              <a:rPr lang="en-US" sz="2400" i="1" noProof="0" dirty="0" err="1" smtClean="0"/>
              <a:t>disimprovement</a:t>
            </a:r>
            <a:r>
              <a:rPr lang="en-US" sz="2400" noProof="0" dirty="0" smtClean="0"/>
              <a:t>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noProof="0" dirty="0" smtClean="0"/>
              <a:t>The article analyzes this through </a:t>
            </a:r>
            <a:r>
              <a:rPr lang="en-US" sz="2400" dirty="0"/>
              <a:t>B</a:t>
            </a:r>
            <a:r>
              <a:rPr lang="en-US" sz="2400" noProof="0" dirty="0" err="1" smtClean="0"/>
              <a:t>ayesian</a:t>
            </a:r>
            <a:r>
              <a:rPr lang="en-US" sz="2400" noProof="0" dirty="0" smtClean="0"/>
              <a:t> analysis:</a:t>
            </a:r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7930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Theory – Bayesian Analysis</a:t>
            </a:r>
            <a:endParaRPr lang="en-US" noProof="0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 smtClean="0"/>
              <a:t>Bayes’ Law</a:t>
            </a:r>
          </a:p>
          <a:p>
            <a:r>
              <a:rPr lang="en-US" sz="2400" noProof="0" dirty="0" smtClean="0"/>
              <a:t>Without hidden failure state: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2400" noProof="0" dirty="0" smtClean="0"/>
          </a:p>
          <a:p>
            <a:r>
              <a:rPr lang="en-US" sz="2400" noProof="0" dirty="0" smtClean="0"/>
              <a:t>Including a hidden failure state defined</a:t>
            </a:r>
            <a:br>
              <a:rPr lang="en-US" sz="2400" noProof="0" dirty="0" smtClean="0"/>
            </a:br>
            <a:r>
              <a:rPr lang="en-US" sz="2400" noProof="0" dirty="0" smtClean="0"/>
              <a:t>by the variable F :</a:t>
            </a:r>
          </a:p>
          <a:p>
            <a:endParaRPr lang="en-US" sz="2400" noProof="0" dirty="0" smtClean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3"/>
          <a:srcRect l="12083" r="41753" b="8140"/>
          <a:stretch/>
        </p:blipFill>
        <p:spPr>
          <a:xfrm>
            <a:off x="5411164" y="1926542"/>
            <a:ext cx="3655198" cy="85695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 rotWithShape="1">
          <a:blip r:embed="rId4"/>
          <a:srcRect l="6198" r="13591"/>
          <a:stretch/>
        </p:blipFill>
        <p:spPr>
          <a:xfrm>
            <a:off x="6589287" y="2783497"/>
            <a:ext cx="4711317" cy="1947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6802" t="14432" r="4266" b="4755"/>
          <a:stretch/>
        </p:blipFill>
        <p:spPr>
          <a:xfrm>
            <a:off x="6649672" y="4810084"/>
            <a:ext cx="4365182" cy="14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Determining Origin of Roman Pot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/>
              <a:t>Roman pot found in Britain – we wish to determine whether a specific pot was made in Roman occupied Britain or transported from Italy to Britain.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smtClean="0"/>
              <a:t> </a:t>
            </a:r>
            <a:r>
              <a:rPr lang="en-US" b="1" noProof="0" dirty="0" smtClean="0"/>
              <a:t>Two hypotheses: H</a:t>
            </a:r>
            <a:r>
              <a:rPr lang="en-US" b="1" baseline="-25000" noProof="0" dirty="0" smtClean="0"/>
              <a:t>0</a:t>
            </a:r>
            <a:r>
              <a:rPr lang="en-US" b="1" noProof="0" dirty="0" smtClean="0"/>
              <a:t>: </a:t>
            </a:r>
            <a:r>
              <a:rPr lang="en-US" b="1" noProof="0" dirty="0" smtClean="0"/>
              <a:t>Italy, </a:t>
            </a:r>
            <a:r>
              <a:rPr lang="en-US" b="1" noProof="0" dirty="0" smtClean="0"/>
              <a:t>H</a:t>
            </a:r>
            <a:r>
              <a:rPr lang="en-US" b="1" baseline="-25000" noProof="0" dirty="0" smtClean="0"/>
              <a:t>1</a:t>
            </a:r>
            <a:r>
              <a:rPr lang="en-US" b="1" noProof="0" dirty="0" smtClean="0"/>
              <a:t>: </a:t>
            </a:r>
            <a:r>
              <a:rPr lang="en-US" b="1" noProof="0" dirty="0" smtClean="0"/>
              <a:t>Britain</a:t>
            </a:r>
            <a:endParaRPr lang="en-US" b="1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Flat prior – both are equally likely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Test for certain trace element found in British clay: error rate </a:t>
            </a:r>
            <a:r>
              <a:rPr lang="en-US" noProof="0" dirty="0" err="1" smtClean="0"/>
              <a:t>p</a:t>
            </a:r>
            <a:r>
              <a:rPr lang="en-US" baseline="-25000" noProof="0" dirty="0" err="1" smtClean="0"/>
              <a:t>e</a:t>
            </a:r>
            <a:r>
              <a:rPr lang="en-US" noProof="0" dirty="0" smtClean="0"/>
              <a:t>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smtClean="0"/>
              <a:t> </a:t>
            </a:r>
            <a:r>
              <a:rPr lang="en-US" b="1" noProof="0" dirty="0" smtClean="0"/>
              <a:t>Hidden Failure State – introduction of trace element during manufacturing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Rate of contamination: p</a:t>
            </a:r>
            <a:r>
              <a:rPr lang="en-US" baseline="-25000" noProof="0" dirty="0" smtClean="0"/>
              <a:t>c</a:t>
            </a:r>
            <a:r>
              <a:rPr lang="en-US" noProof="0" dirty="0" smtClean="0"/>
              <a:t> = 0.01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50 / 50 distribution of contaminated pots between Britain and </a:t>
            </a:r>
            <a:r>
              <a:rPr lang="en-US" noProof="0" dirty="0" smtClean="0"/>
              <a:t>Rome</a:t>
            </a:r>
            <a:endParaRPr lang="en-US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If contaminated, the trace element will be measured with 90 % </a:t>
            </a:r>
            <a:r>
              <a:rPr lang="en-US" noProof="0" dirty="0" smtClean="0"/>
              <a:t>probability</a:t>
            </a: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5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Determining Origin of Roman Pot</a:t>
            </a:r>
            <a:endParaRPr lang="en-US" noProof="0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9" y="2192345"/>
            <a:ext cx="5346402" cy="289736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97280" y="1823013"/>
            <a:ext cx="35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Information </a:t>
            </a:r>
            <a:r>
              <a:rPr lang="da-DK" b="1" dirty="0" err="1" smtClean="0"/>
              <a:t>table</a:t>
            </a:r>
            <a:r>
              <a:rPr lang="da-DK" b="1" dirty="0" smtClean="0"/>
              <a:t>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3"/>
          <a:srcRect b="2106"/>
          <a:stretch/>
        </p:blipFill>
        <p:spPr>
          <a:xfrm>
            <a:off x="6400800" y="2249215"/>
            <a:ext cx="5451372" cy="4022190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6568247" y="1823013"/>
            <a:ext cx="35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Plotting the resulting PMF:</a:t>
            </a:r>
          </a:p>
        </p:txBody>
      </p:sp>
      <p:pic>
        <p:nvPicPr>
          <p:cNvPr id="8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630" y="5176745"/>
            <a:ext cx="4109518" cy="8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Identifying Suspect in Identity Parade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 want to estimate the probability of correctly identifying a suspect as the perpetrator through the use of identity parades.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smtClean="0"/>
              <a:t> </a:t>
            </a:r>
            <a:r>
              <a:rPr lang="en-US" b="1" noProof="0" dirty="0" smtClean="0"/>
              <a:t>Again two hypotheses: H</a:t>
            </a:r>
            <a:r>
              <a:rPr lang="en-US" b="1" baseline="-25000" noProof="0" dirty="0" smtClean="0"/>
              <a:t>0</a:t>
            </a:r>
            <a:r>
              <a:rPr lang="en-US" b="1" noProof="0" dirty="0" smtClean="0"/>
              <a:t>: Innocent, H</a:t>
            </a:r>
            <a:r>
              <a:rPr lang="en-US" b="1" baseline="-25000" noProof="0" dirty="0" smtClean="0"/>
              <a:t>1</a:t>
            </a:r>
            <a:r>
              <a:rPr lang="en-US" b="1" noProof="0" dirty="0" smtClean="0"/>
              <a:t>: Guilty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Flat prior: 50 / 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False-</a:t>
            </a:r>
            <a:r>
              <a:rPr lang="en-US" noProof="0" dirty="0"/>
              <a:t>N</a:t>
            </a:r>
            <a:r>
              <a:rPr lang="en-US" noProof="0" dirty="0" smtClean="0"/>
              <a:t>egative rate: the probability of falsely accusing an innocent suspect when perpetrator is in the parade </a:t>
            </a:r>
            <a:r>
              <a:rPr lang="en-US" noProof="0" dirty="0" err="1" smtClean="0"/>
              <a:t>p</a:t>
            </a:r>
            <a:r>
              <a:rPr lang="en-US" baseline="-25000" noProof="0" dirty="0" err="1" smtClean="0"/>
              <a:t>fn</a:t>
            </a:r>
            <a:r>
              <a:rPr lang="en-US" noProof="0" dirty="0" smtClean="0"/>
              <a:t>  = 0.48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False-Positive rate: the probability of falsely accusing an innocent suspect when perpetrator is not in the parade </a:t>
            </a:r>
            <a:r>
              <a:rPr lang="en-US" noProof="0" dirty="0" err="1" smtClean="0"/>
              <a:t>p</a:t>
            </a:r>
            <a:r>
              <a:rPr lang="en-US" baseline="-25000" noProof="0" dirty="0" err="1" smtClean="0"/>
              <a:t>fp</a:t>
            </a:r>
            <a:r>
              <a:rPr lang="en-US" noProof="0" dirty="0" smtClean="0"/>
              <a:t> = 0.133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 </a:t>
            </a:r>
            <a:r>
              <a:rPr lang="en-US" b="1" noProof="0" dirty="0" smtClean="0"/>
              <a:t>Hidden Failure State: bias in the conduction of the parade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Small probability p</a:t>
            </a:r>
            <a:r>
              <a:rPr lang="en-US" baseline="-25000" noProof="0" dirty="0" smtClean="0"/>
              <a:t>c</a:t>
            </a:r>
            <a:r>
              <a:rPr lang="en-US" noProof="0" dirty="0" smtClean="0"/>
              <a:t> that the parade is biased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noProof="0" dirty="0" smtClean="0"/>
              <a:t>If the identity parade is biased, the suspect is identified as guilty 90 % of the time regardless of guilt.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13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Identifying Suspect in Identity Parade</a:t>
            </a:r>
            <a:endParaRPr lang="en-US" noProof="0" dirty="0"/>
          </a:p>
        </p:txBody>
      </p:sp>
      <p:sp>
        <p:nvSpPr>
          <p:cNvPr id="5" name="Tekstfelt 4"/>
          <p:cNvSpPr txBox="1"/>
          <p:nvPr/>
        </p:nvSpPr>
        <p:spPr>
          <a:xfrm>
            <a:off x="1267428" y="2170253"/>
            <a:ext cx="425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Information </a:t>
            </a:r>
            <a:r>
              <a:rPr lang="da-DK" b="1" dirty="0" err="1"/>
              <a:t>table</a:t>
            </a:r>
            <a:r>
              <a:rPr lang="da-DK" b="1" dirty="0"/>
              <a:t>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59" y="1974119"/>
            <a:ext cx="4751913" cy="405856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2" y="2539585"/>
            <a:ext cx="5675068" cy="33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7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Identifying Suspect in Identity Parade</a:t>
            </a:r>
            <a:endParaRPr lang="en-US" noProof="0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59" y="1974119"/>
            <a:ext cx="4751913" cy="4058561"/>
          </a:xfrm>
          <a:prstGeom prst="rect">
            <a:avLst/>
          </a:prstGeom>
        </p:spPr>
      </p:pic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 with just p</a:t>
            </a:r>
            <a:r>
              <a:rPr lang="en-US" baseline="-25000" dirty="0" smtClean="0"/>
              <a:t>c</a:t>
            </a:r>
            <a:r>
              <a:rPr lang="en-US" dirty="0" smtClean="0"/>
              <a:t> = 1%,</a:t>
            </a:r>
            <a:br>
              <a:rPr lang="en-US" dirty="0" smtClean="0"/>
            </a:br>
            <a:r>
              <a:rPr lang="en-US" dirty="0" smtClean="0"/>
              <a:t>the probability of guilt is never &gt; 95%.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79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Determining Origin of Roman Pot</a:t>
            </a:r>
            <a:endParaRPr lang="en-US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 if the success rate (1-p</a:t>
            </a:r>
            <a:r>
              <a:rPr lang="en-US" baseline="-25000" noProof="0" dirty="0" smtClean="0"/>
              <a:t>e</a:t>
            </a:r>
            <a:r>
              <a:rPr lang="en-US" noProof="0" dirty="0" smtClean="0"/>
              <a:t>) is larger than the success rate while contaminated (90 %)</a:t>
            </a:r>
            <a:endParaRPr lang="en-US" noProof="0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5155" y="211463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435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</vt:lpstr>
      <vt:lpstr>Presentation of Article: Too good to be true: When overwhelming evidence fails to convince</vt:lpstr>
      <vt:lpstr>Introduction</vt:lpstr>
      <vt:lpstr>Theory – Bayesian Analysis</vt:lpstr>
      <vt:lpstr>Determining Origin of Roman Pot</vt:lpstr>
      <vt:lpstr>Determining Origin of Roman Pot</vt:lpstr>
      <vt:lpstr>Identifying Suspect in Identity Parade</vt:lpstr>
      <vt:lpstr>Identifying Suspect in Identity Parade</vt:lpstr>
      <vt:lpstr>Identifying Suspect in Identity Parade</vt:lpstr>
      <vt:lpstr>Determining Origin of Roman Pot</vt:lpstr>
      <vt:lpstr>Determining Origin of Roman Pot</vt:lpstr>
      <vt:lpstr>Determining Origin of Roman Pot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Article: Too good to be true: When overwhelming evidence fails to convince</dc:title>
  <dc:creator>Jens Arnbak</dc:creator>
  <cp:lastModifiedBy>Jens Arnbak</cp:lastModifiedBy>
  <cp:revision>47</cp:revision>
  <dcterms:created xsi:type="dcterms:W3CDTF">2017-03-05T15:07:51Z</dcterms:created>
  <dcterms:modified xsi:type="dcterms:W3CDTF">2017-03-08T16:33:32Z</dcterms:modified>
</cp:coreProperties>
</file>