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8"/>
  </p:notesMasterIdLst>
  <p:sldIdLst>
    <p:sldId id="256" r:id="rId3"/>
    <p:sldId id="257" r:id="rId4"/>
    <p:sldId id="260" r:id="rId5"/>
    <p:sldId id="304" r:id="rId6"/>
    <p:sldId id="262" r:id="rId7"/>
    <p:sldId id="305" r:id="rId8"/>
    <p:sldId id="264" r:id="rId9"/>
    <p:sldId id="306" r:id="rId10"/>
    <p:sldId id="308" r:id="rId11"/>
    <p:sldId id="309" r:id="rId12"/>
    <p:sldId id="307" r:id="rId13"/>
    <p:sldId id="266" r:id="rId14"/>
    <p:sldId id="286" r:id="rId15"/>
    <p:sldId id="310" r:id="rId16"/>
    <p:sldId id="287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B287A-73E8-4FF8-8E0B-3078B7443CD1}" v="11" dt="2024-07-03T14:49:05.787"/>
  </p1510:revLst>
</p1510:revInfo>
</file>

<file path=ppt/tableStyles.xml><?xml version="1.0" encoding="utf-8"?>
<a:tblStyleLst xmlns:a="http://schemas.openxmlformats.org/drawingml/2006/main" def="{F92D8A7F-669A-479D-890A-B26A622714F5}">
  <a:tblStyle styleId="{F92D8A7F-669A-479D-890A-B26A62271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68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60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3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4" name="Google Shape;4954;g86fa6133bc_4_10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5" name="Google Shape;4955;g86fa6133bc_4_10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21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1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0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6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9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998972" y="2417653"/>
            <a:ext cx="4268790" cy="2826281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1906432" y="2003462"/>
            <a:ext cx="5331135" cy="1149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de-AT" sz="3600" dirty="0"/>
              <a:t>Process Mining </a:t>
            </a:r>
            <a:r>
              <a:rPr lang="de-AT" sz="3600" dirty="0" err="1"/>
              <a:t>Visualization</a:t>
            </a:r>
            <a:r>
              <a:rPr lang="de-AT" sz="3600" dirty="0"/>
              <a:t> Tool in Python</a:t>
            </a:r>
            <a:endParaRPr lang="de-AT" sz="3600" dirty="0">
              <a:solidFill>
                <a:schemeClr val="dk2"/>
              </a:solidFill>
            </a:endParaRPr>
          </a:p>
        </p:txBody>
      </p:sp>
      <p:pic>
        <p:nvPicPr>
          <p:cNvPr id="4" name="Grafik 3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0063976-D89A-08A4-A335-6CF6DC8E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9" y="109833"/>
            <a:ext cx="2663952" cy="728472"/>
          </a:xfrm>
          <a:prstGeom prst="rect">
            <a:avLst/>
          </a:prstGeom>
        </p:spPr>
      </p:pic>
      <p:sp>
        <p:nvSpPr>
          <p:cNvPr id="5" name="Google Shape;1884;p35">
            <a:extLst>
              <a:ext uri="{FF2B5EF4-FFF2-40B4-BE49-F238E27FC236}">
                <a16:creationId xmlns:a16="http://schemas.microsoft.com/office/drawing/2014/main" id="{9BBFA840-0FB3-08B3-39CF-605D7835E2E5}"/>
              </a:ext>
            </a:extLst>
          </p:cNvPr>
          <p:cNvSpPr txBox="1">
            <a:spLocks/>
          </p:cNvSpPr>
          <p:nvPr/>
        </p:nvSpPr>
        <p:spPr>
          <a:xfrm>
            <a:off x="5534274" y="4541689"/>
            <a:ext cx="3597904" cy="59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de-AT" sz="1600" dirty="0"/>
              <a:t>Student: Argjend Rustemi</a:t>
            </a:r>
          </a:p>
          <a:p>
            <a:pPr algn="l"/>
            <a:r>
              <a:rPr lang="de-AT" sz="1600" dirty="0"/>
              <a:t>Supervisor: Dipl.-Ing. </a:t>
            </a:r>
            <a:r>
              <a:rPr lang="de-AT" sz="1600" dirty="0" err="1"/>
              <a:t>Dr.techn</a:t>
            </a:r>
            <a:r>
              <a:rPr lang="de-AT" sz="1600" dirty="0"/>
              <a:t> Marian Lux</a:t>
            </a:r>
          </a:p>
        </p:txBody>
      </p:sp>
      <p:sp>
        <p:nvSpPr>
          <p:cNvPr id="7" name="Google Shape;1884;p35">
            <a:extLst>
              <a:ext uri="{FF2B5EF4-FFF2-40B4-BE49-F238E27FC236}">
                <a16:creationId xmlns:a16="http://schemas.microsoft.com/office/drawing/2014/main" id="{8978F1EF-25CE-43BB-BCA9-C3351BF5D40F}"/>
              </a:ext>
            </a:extLst>
          </p:cNvPr>
          <p:cNvSpPr txBox="1">
            <a:spLocks/>
          </p:cNvSpPr>
          <p:nvPr/>
        </p:nvSpPr>
        <p:spPr>
          <a:xfrm>
            <a:off x="8612830" y="2363806"/>
            <a:ext cx="833373" cy="41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de-AT" sz="1200" dirty="0"/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 and Contribution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11</a:t>
            </a:r>
          </a:p>
        </p:txBody>
      </p:sp>
      <p:sp>
        <p:nvSpPr>
          <p:cNvPr id="4" name="Google Shape;2200;p40">
            <a:extLst>
              <a:ext uri="{FF2B5EF4-FFF2-40B4-BE49-F238E27FC236}">
                <a16:creationId xmlns:a16="http://schemas.microsoft.com/office/drawing/2014/main" id="{4159BD36-1977-D2A7-254E-FED9FF2AD0DB}"/>
              </a:ext>
            </a:extLst>
          </p:cNvPr>
          <p:cNvSpPr txBox="1">
            <a:spLocks/>
          </p:cNvSpPr>
          <p:nvPr/>
        </p:nvSpPr>
        <p:spPr>
          <a:xfrm>
            <a:off x="995747" y="898622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Working in a collaborative environment.</a:t>
            </a:r>
          </a:p>
        </p:txBody>
      </p:sp>
      <p:sp>
        <p:nvSpPr>
          <p:cNvPr id="6" name="Google Shape;2200;p40">
            <a:extLst>
              <a:ext uri="{FF2B5EF4-FFF2-40B4-BE49-F238E27FC236}">
                <a16:creationId xmlns:a16="http://schemas.microsoft.com/office/drawing/2014/main" id="{D8CD686E-F55D-AC20-948C-FD3EE7C30977}"/>
              </a:ext>
            </a:extLst>
          </p:cNvPr>
          <p:cNvSpPr txBox="1">
            <a:spLocks/>
          </p:cNvSpPr>
          <p:nvPr/>
        </p:nvSpPr>
        <p:spPr>
          <a:xfrm>
            <a:off x="995746" y="1281629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management in GitHub.</a:t>
            </a:r>
          </a:p>
        </p:txBody>
      </p:sp>
      <p:sp>
        <p:nvSpPr>
          <p:cNvPr id="7" name="Google Shape;2200;p40">
            <a:extLst>
              <a:ext uri="{FF2B5EF4-FFF2-40B4-BE49-F238E27FC236}">
                <a16:creationId xmlns:a16="http://schemas.microsoft.com/office/drawing/2014/main" id="{C11108B0-25CA-361C-63DB-D92C21388B56}"/>
              </a:ext>
            </a:extLst>
          </p:cNvPr>
          <p:cNvSpPr txBox="1">
            <a:spLocks/>
          </p:cNvSpPr>
          <p:nvPr/>
        </p:nvSpPr>
        <p:spPr>
          <a:xfrm>
            <a:off x="995746" y="1652230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Merging changes into the main project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8F5BB1-16AB-D081-FFCD-7C2A00C6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95" y="2215181"/>
            <a:ext cx="4864010" cy="24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12</a:t>
            </a:r>
          </a:p>
        </p:txBody>
      </p:sp>
      <p:sp>
        <p:nvSpPr>
          <p:cNvPr id="6" name="Google Shape;2200;p40">
            <a:extLst>
              <a:ext uri="{FF2B5EF4-FFF2-40B4-BE49-F238E27FC236}">
                <a16:creationId xmlns:a16="http://schemas.microsoft.com/office/drawing/2014/main" id="{D8CD686E-F55D-AC20-948C-FD3EE7C30977}"/>
              </a:ext>
            </a:extLst>
          </p:cNvPr>
          <p:cNvSpPr txBox="1">
            <a:spLocks/>
          </p:cNvSpPr>
          <p:nvPr/>
        </p:nvSpPr>
        <p:spPr>
          <a:xfrm>
            <a:off x="1127347" y="1326726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Summary of the improvements made.</a:t>
            </a:r>
          </a:p>
        </p:txBody>
      </p:sp>
      <p:sp>
        <p:nvSpPr>
          <p:cNvPr id="7" name="Google Shape;2200;p40">
            <a:extLst>
              <a:ext uri="{FF2B5EF4-FFF2-40B4-BE49-F238E27FC236}">
                <a16:creationId xmlns:a16="http://schemas.microsoft.com/office/drawing/2014/main" id="{C11108B0-25CA-361C-63DB-D92C21388B56}"/>
              </a:ext>
            </a:extLst>
          </p:cNvPr>
          <p:cNvSpPr txBox="1">
            <a:spLocks/>
          </p:cNvSpPr>
          <p:nvPr/>
        </p:nvSpPr>
        <p:spPr>
          <a:xfrm>
            <a:off x="1127347" y="1709733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Impact on the usability and functionality of the tool.</a:t>
            </a:r>
          </a:p>
        </p:txBody>
      </p:sp>
      <p:sp>
        <p:nvSpPr>
          <p:cNvPr id="9" name="Google Shape;2200;p40">
            <a:extLst>
              <a:ext uri="{FF2B5EF4-FFF2-40B4-BE49-F238E27FC236}">
                <a16:creationId xmlns:a16="http://schemas.microsoft.com/office/drawing/2014/main" id="{B815C954-CA9B-EC9F-CFA3-B71A8F812260}"/>
              </a:ext>
            </a:extLst>
          </p:cNvPr>
          <p:cNvSpPr txBox="1">
            <a:spLocks/>
          </p:cNvSpPr>
          <p:nvPr/>
        </p:nvSpPr>
        <p:spPr>
          <a:xfrm>
            <a:off x="1127347" y="2078188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Key takeaways.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Google Shape;2200;p40">
            <a:extLst>
              <a:ext uri="{FF2B5EF4-FFF2-40B4-BE49-F238E27FC236}">
                <a16:creationId xmlns:a16="http://schemas.microsoft.com/office/drawing/2014/main" id="{88203EC1-BB62-F2C4-2C75-0117AB1B9DDA}"/>
              </a:ext>
            </a:extLst>
          </p:cNvPr>
          <p:cNvSpPr txBox="1">
            <a:spLocks/>
          </p:cNvSpPr>
          <p:nvPr/>
        </p:nvSpPr>
        <p:spPr>
          <a:xfrm>
            <a:off x="1127346" y="2829650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Potential future work and improvements.</a:t>
            </a:r>
          </a:p>
        </p:txBody>
      </p:sp>
      <p:sp>
        <p:nvSpPr>
          <p:cNvPr id="3" name="Google Shape;2200;p40">
            <a:extLst>
              <a:ext uri="{FF2B5EF4-FFF2-40B4-BE49-F238E27FC236}">
                <a16:creationId xmlns:a16="http://schemas.microsoft.com/office/drawing/2014/main" id="{03B160B8-C467-D91E-66C2-7C7BACEABF92}"/>
              </a:ext>
            </a:extLst>
          </p:cNvPr>
          <p:cNvSpPr txBox="1">
            <a:spLocks/>
          </p:cNvSpPr>
          <p:nvPr/>
        </p:nvSpPr>
        <p:spPr>
          <a:xfrm>
            <a:off x="1127346" y="2461195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Challenges.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D2AC7BC9-8743-23EF-E417-69058B005E19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892098" y="825911"/>
            <a:ext cx="7218556" cy="416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1.</a:t>
            </a:r>
            <a:r>
              <a:rPr lang="en-US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Van Der Aalst, W. M., &amp; Van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Dongen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, B. F. (2013).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Discovering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petri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nets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from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kern="1200" dirty="0" err="1">
                <a:solidFill>
                  <a:schemeClr val="accent1"/>
                </a:solidFill>
                <a:latin typeface="+mj-lt"/>
              </a:rPr>
              <a:t>event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 logs. In 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Transactions on Petri </a:t>
            </a:r>
            <a:r>
              <a:rPr lang="de-AT" sz="1000" i="1" kern="1200" dirty="0" err="1">
                <a:solidFill>
                  <a:schemeClr val="accent1"/>
                </a:solidFill>
                <a:latin typeface="+mj-lt"/>
              </a:rPr>
              <a:t>nets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de-AT" sz="1000" i="1" kern="1200" dirty="0" err="1">
                <a:solidFill>
                  <a:schemeClr val="accent1"/>
                </a:solidFill>
                <a:latin typeface="+mj-lt"/>
              </a:rPr>
              <a:t>other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i="1" kern="1200" dirty="0" err="1">
                <a:solidFill>
                  <a:schemeClr val="accent1"/>
                </a:solidFill>
                <a:latin typeface="+mj-lt"/>
              </a:rPr>
              <a:t>models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i="1" kern="1200" dirty="0" err="1">
                <a:solidFill>
                  <a:schemeClr val="accent1"/>
                </a:solidFill>
                <a:latin typeface="+mj-lt"/>
              </a:rPr>
              <a:t>of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AT" sz="1000" i="1" kern="1200" dirty="0" err="1">
                <a:solidFill>
                  <a:schemeClr val="accent1"/>
                </a:solidFill>
                <a:latin typeface="+mj-lt"/>
              </a:rPr>
              <a:t>concurrency</a:t>
            </a:r>
            <a:r>
              <a:rPr lang="de-AT" sz="1000" i="1" kern="1200" dirty="0">
                <a:solidFill>
                  <a:schemeClr val="accent1"/>
                </a:solidFill>
                <a:latin typeface="+mj-lt"/>
              </a:rPr>
              <a:t> vii</a:t>
            </a:r>
            <a:r>
              <a:rPr lang="de-AT" sz="1000" kern="1200" dirty="0">
                <a:solidFill>
                  <a:schemeClr val="accent1"/>
                </a:solidFill>
                <a:latin typeface="+mj-lt"/>
              </a:rPr>
              <a:t> (pp. 372-422). Springer Berlin Heidelberg</a:t>
            </a:r>
          </a:p>
          <a:p>
            <a:pPr marL="0" indent="0">
              <a:buNone/>
            </a:pPr>
            <a:endParaRPr lang="de-AT" sz="1000" kern="1200" dirty="0">
              <a:solidFill>
                <a:schemeClr val="accent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2.</a:t>
            </a:r>
            <a:r>
              <a:rPr lang="en-US" sz="1200" b="0" i="0" kern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Küsters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, A., &amp; van der Aalst, W. M. (2023, June). Revisiting the Alpha Algorithm To Enable Real-Life Process Discovery Applications. In </a:t>
            </a:r>
            <a:r>
              <a:rPr lang="en-US" sz="1000" b="0" i="1" kern="1200" dirty="0">
                <a:solidFill>
                  <a:schemeClr val="accent1"/>
                </a:solidFill>
                <a:effectLst/>
                <a:latin typeface="+mj-lt"/>
              </a:rPr>
              <a:t>ATAED/PN4TT@ Petri Nets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kern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3.</a:t>
            </a:r>
            <a:r>
              <a:rPr lang="de-AT" sz="1200" b="0" i="0" kern="12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Nafasa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, P.,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Waspada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, I.,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Bahtiar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, N., &amp;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Wibowo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, A. (2019,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October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). Implementation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of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alpha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miner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algorithm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in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process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mining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application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development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for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online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learning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activities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based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on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moodle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event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log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data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. In 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+mj-lt"/>
              </a:rPr>
              <a:t>2019 3rd International Conference on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+mj-lt"/>
              </a:rPr>
              <a:t>Informatics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+mj-lt"/>
              </a:rPr>
              <a:t> and Computational Sciences (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+mj-lt"/>
              </a:rPr>
              <a:t>ICICoS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+mj-lt"/>
              </a:rPr>
              <a:t>)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 (pp. 1-6). IEEE.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kern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4.</a:t>
            </a:r>
            <a:r>
              <a:rPr lang="de-AT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Van der Aalst, W. M., &amp; van der Aalst, W. M. (2011). Process discovery: An introduction. </a:t>
            </a:r>
            <a:r>
              <a:rPr lang="en-US" sz="1000" b="0" i="1" kern="1200" dirty="0">
                <a:solidFill>
                  <a:schemeClr val="accent1"/>
                </a:solidFill>
                <a:effectLst/>
                <a:latin typeface="+mj-lt"/>
              </a:rPr>
              <a:t>Process mining: Discovery, conformance and enhancement of business processes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, 125-156.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0" i="0" kern="1200" dirty="0">
              <a:solidFill>
                <a:schemeClr val="accent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5. 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Van Der Aalst, W. (2012). Process mining: Overview and opportunities. </a:t>
            </a:r>
            <a:r>
              <a:rPr lang="en-US" sz="1000" b="0" i="1" kern="1200" dirty="0">
                <a:solidFill>
                  <a:schemeClr val="accent1"/>
                </a:solidFill>
                <a:effectLst/>
                <a:latin typeface="+mj-lt"/>
              </a:rPr>
              <a:t>ACM Transactions on Management Information Systems (TMIS)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, </a:t>
            </a:r>
            <a:r>
              <a:rPr lang="en-US" sz="1000" b="0" i="1" kern="1200" dirty="0">
                <a:solidFill>
                  <a:schemeClr val="accent1"/>
                </a:solidFill>
                <a:effectLst/>
                <a:latin typeface="+mj-lt"/>
              </a:rPr>
              <a:t>3</a:t>
            </a:r>
            <a:r>
              <a:rPr lang="en-US" sz="1000" b="0" i="0" kern="1200" dirty="0">
                <a:solidFill>
                  <a:schemeClr val="accent1"/>
                </a:solidFill>
                <a:effectLst/>
                <a:latin typeface="+mj-lt"/>
              </a:rPr>
              <a:t>(2), 1-17.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sz="1000" u="sng" kern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6.</a:t>
            </a:r>
            <a:r>
              <a:rPr lang="en-US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Lux, M.,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Rinderle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-Ma, S., &amp; Preda, A. (2018).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Assessing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the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quality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of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search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process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+mj-lt"/>
              </a:rPr>
              <a:t>models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. In 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+mj-lt"/>
              </a:rPr>
              <a:t>Business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+mj-lt"/>
              </a:rPr>
              <a:t>Process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+mj-lt"/>
              </a:rPr>
              <a:t> Management: 16th International Conference, BPM 2018, Sydney, NSW, Australia, September 9–14, 2018, Proceedings 16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+mj-lt"/>
              </a:rPr>
              <a:t> (pp. 445-461). Springer International Publishing.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sz="1000" u="sng" kern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indent="0">
              <a:buNone/>
            </a:pPr>
            <a:r>
              <a:rPr lang="de-AT" sz="1000" kern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 Medium"/>
              </a:rPr>
              <a:t>7. </a:t>
            </a:r>
            <a:r>
              <a:rPr lang="en-US" sz="1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+mj-lt"/>
              </a:rPr>
              <a:t>der Aalst, V., &amp; Mining, W. P. (2011). Discovery, Conformance and Enhancement of Business Processes. </a:t>
            </a:r>
            <a:r>
              <a:rPr lang="en-US" sz="10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+mj-lt"/>
              </a:rPr>
              <a:t>Media; Springer: Berlin/Heidelberg, Germany</a:t>
            </a:r>
            <a:r>
              <a:rPr lang="en-US" sz="1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+mj-lt"/>
              </a:rPr>
              <a:t>, </a:t>
            </a:r>
            <a:r>
              <a:rPr lang="en-US" sz="10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+mj-lt"/>
              </a:rPr>
              <a:t>136</a:t>
            </a:r>
            <a:r>
              <a:rPr lang="en-US" sz="1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+mj-lt"/>
              </a:rPr>
              <a:t>. </a:t>
            </a:r>
            <a:endParaRPr lang="de-AT" sz="1000" b="0" i="0" kern="1200" dirty="0">
              <a:solidFill>
                <a:schemeClr val="accent1"/>
              </a:solidFill>
              <a:effectLst/>
              <a:latin typeface="+mj-lt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718230EB-A5BB-0BE1-28A0-C8B2789C693B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892098" y="825911"/>
            <a:ext cx="7218556" cy="397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AT" sz="1000" kern="1200" dirty="0">
                <a:solidFill>
                  <a:schemeClr val="accent1"/>
                </a:solidFill>
                <a:latin typeface="Arial" panose="020B0604020202020204" pitchFamily="34" charset="0"/>
                <a:ea typeface="Barlow Semi Condensed Medium"/>
                <a:cs typeface="Barlow Semi Condensed Medium"/>
                <a:sym typeface="Barlow Semi Condensed Medium"/>
              </a:rPr>
              <a:t>8. 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Günther, C. W., &amp; Van Der Aalst, W. M. (2007, September).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–adaptive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simplification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on multi-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International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de-AT" sz="1000" b="0" i="1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1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(pp. 328-343). Berlin, Heidelberg: Springer Berlin Heidelberg</a:t>
            </a:r>
          </a:p>
          <a:p>
            <a:pPr marL="0" indent="0">
              <a:buNone/>
            </a:pPr>
            <a:endParaRPr lang="de-AT" sz="1000" b="0" i="0" kern="120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000" kern="1200" dirty="0">
                <a:solidFill>
                  <a:schemeClr val="accent1"/>
                </a:solidFill>
                <a:latin typeface="Arial" panose="020B0604020202020204" pitchFamily="34" charset="0"/>
                <a:ea typeface="Barlow Semi Condensed Medium"/>
                <a:cs typeface="Barlow Semi Condensed Medium"/>
                <a:sym typeface="Barlow Semi Condensed Medium"/>
              </a:rPr>
              <a:t>9.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Kurniati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A. P., </a:t>
            </a:r>
            <a:r>
              <a:rPr lang="de-AT" sz="1000" b="0" i="0" kern="120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Kusuma</a:t>
            </a:r>
            <a:r>
              <a:rPr lang="de-AT" sz="1000" b="0" i="0" kern="12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G., &amp;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Wisudiawan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G. (2016).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Implementing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heuristic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miner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different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sz="10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logs. </a:t>
            </a:r>
            <a:r>
              <a:rPr lang="de-AT" sz="1000" b="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vol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de-AT" sz="1000" b="0" i="1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de-AT" sz="10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5523-5529. </a:t>
            </a:r>
            <a:endParaRPr lang="en-US" sz="10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718230EB-A5BB-0BE1-28A0-C8B2789C693B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/>
              <a:t>15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53532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161BE096-3136-14AB-C171-AF0424DE09A3}"/>
              </a:ext>
            </a:extLst>
          </p:cNvPr>
          <p:cNvSpPr txBox="1">
            <a:spLocks/>
          </p:cNvSpPr>
          <p:nvPr/>
        </p:nvSpPr>
        <p:spPr>
          <a:xfrm>
            <a:off x="2103150" y="1901665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4800" dirty="0" err="1">
                <a:solidFill>
                  <a:schemeClr val="tx2"/>
                </a:solidFill>
              </a:rPr>
              <a:t>Thank</a:t>
            </a:r>
            <a:r>
              <a:rPr lang="de-AT" sz="4800" dirty="0">
                <a:solidFill>
                  <a:schemeClr val="tx2"/>
                </a:solidFill>
              </a:rPr>
              <a:t> </a:t>
            </a:r>
            <a:r>
              <a:rPr lang="de-AT" sz="4800" dirty="0" err="1">
                <a:solidFill>
                  <a:schemeClr val="tx2"/>
                </a:solidFill>
              </a:rPr>
              <a:t>you</a:t>
            </a:r>
            <a:r>
              <a:rPr lang="de-AT" sz="4800" dirty="0">
                <a:solidFill>
                  <a:schemeClr val="tx2"/>
                </a:solidFill>
              </a:rPr>
              <a:t> </a:t>
            </a:r>
            <a:r>
              <a:rPr lang="de-AT" sz="4800" dirty="0" err="1">
                <a:solidFill>
                  <a:schemeClr val="tx2"/>
                </a:solidFill>
              </a:rPr>
              <a:t>for</a:t>
            </a:r>
            <a:r>
              <a:rPr lang="de-AT" sz="4800" dirty="0">
                <a:solidFill>
                  <a:schemeClr val="tx2"/>
                </a:solidFill>
              </a:rPr>
              <a:t> </a:t>
            </a:r>
            <a:r>
              <a:rPr lang="de-AT" sz="4800" dirty="0" err="1">
                <a:solidFill>
                  <a:schemeClr val="tx2"/>
                </a:solidFill>
              </a:rPr>
              <a:t>your</a:t>
            </a:r>
            <a:r>
              <a:rPr lang="de-AT" sz="4800" dirty="0">
                <a:solidFill>
                  <a:schemeClr val="tx2"/>
                </a:solidFill>
              </a:rPr>
              <a:t> </a:t>
            </a:r>
            <a:r>
              <a:rPr lang="de-AT" sz="4800" dirty="0" err="1">
                <a:solidFill>
                  <a:schemeClr val="tx2"/>
                </a:solidFill>
              </a:rPr>
              <a:t>attention</a:t>
            </a:r>
            <a:r>
              <a:rPr lang="de-AT" sz="4800" dirty="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key points we'll go through are: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1600" dirty="0">
                <a:solidFill>
                  <a:srgbClr val="30394B"/>
                </a:solidFill>
              </a:rPr>
              <a:t>Motivation</a:t>
            </a:r>
            <a:endParaRPr lang="en-US" sz="1600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de-AT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Introduction.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Objectives.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1600" dirty="0"/>
              <a:t>Bug Fixing for Handling Huge Input Data</a:t>
            </a:r>
            <a:r>
              <a:rPr lang="en" sz="1600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Heuristic Miner</a:t>
            </a:r>
            <a:r>
              <a:rPr lang="en" sz="1600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</a:t>
            </a:r>
            <a:r>
              <a:rPr lang="en" sz="1600" dirty="0"/>
              <a:t>lementing the Alpha Miner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Collaboration and Cont</a:t>
            </a:r>
            <a:r>
              <a:rPr lang="en" sz="1600" dirty="0"/>
              <a:t>ribution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Conclusion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/>
              <a:t>Q&amp;A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References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1890;p36">
            <a:extLst>
              <a:ext uri="{FF2B5EF4-FFF2-40B4-BE49-F238E27FC236}">
                <a16:creationId xmlns:a16="http://schemas.microsoft.com/office/drawing/2014/main" id="{99145D1B-58AA-34D8-4E0F-1A6F9F6456B1}"/>
              </a:ext>
            </a:extLst>
          </p:cNvPr>
          <p:cNvSpPr txBox="1">
            <a:spLocks/>
          </p:cNvSpPr>
          <p:nvPr/>
        </p:nvSpPr>
        <p:spPr>
          <a:xfrm>
            <a:off x="8856754" y="2416080"/>
            <a:ext cx="339908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5;p40">
            <a:extLst>
              <a:ext uri="{FF2B5EF4-FFF2-40B4-BE49-F238E27FC236}">
                <a16:creationId xmlns:a16="http://schemas.microsoft.com/office/drawing/2014/main" id="{F8F0BD02-9D0C-101C-7B9D-26DADF127C96}"/>
              </a:ext>
            </a:extLst>
          </p:cNvPr>
          <p:cNvSpPr txBox="1">
            <a:spLocks/>
          </p:cNvSpPr>
          <p:nvPr/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dirty="0"/>
              <a:t>Motivation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E04573E-2BA2-0259-1DF0-A3E78CBD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2" y="3087895"/>
            <a:ext cx="2664539" cy="186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5FEB12A-CE29-C867-DCDC-BFF4EC2B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27" y="4240096"/>
            <a:ext cx="2171566" cy="710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3F7BEC4-65BD-DA9B-285B-7CDC2F859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671" y="1645082"/>
            <a:ext cx="1145427" cy="33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Google Shape;2200;p40">
            <a:extLst>
              <a:ext uri="{FF2B5EF4-FFF2-40B4-BE49-F238E27FC236}">
                <a16:creationId xmlns:a16="http://schemas.microsoft.com/office/drawing/2014/main" id="{9EB690BA-CE39-B414-553B-0BC92DACAC55}"/>
              </a:ext>
            </a:extLst>
          </p:cNvPr>
          <p:cNvSpPr txBox="1">
            <a:spLocks/>
          </p:cNvSpPr>
          <p:nvPr/>
        </p:nvSpPr>
        <p:spPr>
          <a:xfrm>
            <a:off x="1024472" y="900697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Overview of the existing process mining tool.</a:t>
            </a:r>
          </a:p>
        </p:txBody>
      </p:sp>
      <p:sp>
        <p:nvSpPr>
          <p:cNvPr id="16" name="Google Shape;2200;p40">
            <a:extLst>
              <a:ext uri="{FF2B5EF4-FFF2-40B4-BE49-F238E27FC236}">
                <a16:creationId xmlns:a16="http://schemas.microsoft.com/office/drawing/2014/main" id="{0A625BEB-17BF-FE98-CC36-B8D375FCA30A}"/>
              </a:ext>
            </a:extLst>
          </p:cNvPr>
          <p:cNvSpPr txBox="1">
            <a:spLocks/>
          </p:cNvSpPr>
          <p:nvPr/>
        </p:nvSpPr>
        <p:spPr>
          <a:xfrm>
            <a:off x="1024472" y="1943692"/>
            <a:ext cx="6889155" cy="42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Limitations and issues identified in the previous tool</a:t>
            </a:r>
          </a:p>
        </p:txBody>
      </p:sp>
      <p:sp>
        <p:nvSpPr>
          <p:cNvPr id="17" name="Google Shape;3214;p57">
            <a:extLst>
              <a:ext uri="{FF2B5EF4-FFF2-40B4-BE49-F238E27FC236}">
                <a16:creationId xmlns:a16="http://schemas.microsoft.com/office/drawing/2014/main" id="{5A50758E-6BE2-27F5-CF26-DEBAE1539CD6}"/>
              </a:ext>
            </a:extLst>
          </p:cNvPr>
          <p:cNvSpPr txBox="1">
            <a:spLocks/>
          </p:cNvSpPr>
          <p:nvPr/>
        </p:nvSpPr>
        <p:spPr>
          <a:xfrm>
            <a:off x="1170509" y="1211075"/>
            <a:ext cx="6802981" cy="55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Technology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Algorithms: Fuzzy[8] vs Heuristic[9] vs Alpha[3]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Contribution to an Open-Source Application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" name="Google Shape;3214;p57">
            <a:extLst>
              <a:ext uri="{FF2B5EF4-FFF2-40B4-BE49-F238E27FC236}">
                <a16:creationId xmlns:a16="http://schemas.microsoft.com/office/drawing/2014/main" id="{54464003-1F4F-BD55-D6E3-7D8F7461450A}"/>
              </a:ext>
            </a:extLst>
          </p:cNvPr>
          <p:cNvSpPr txBox="1">
            <a:spLocks/>
          </p:cNvSpPr>
          <p:nvPr/>
        </p:nvSpPr>
        <p:spPr>
          <a:xfrm>
            <a:off x="1170509" y="2222139"/>
            <a:ext cx="6802981" cy="75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Importing large data files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Small screens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Connection of start and end nodes after filtration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69A8012-A27D-0B9B-D207-451CEBFDD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845" y="3065154"/>
            <a:ext cx="2044729" cy="1087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Google Shape;1890;p36">
            <a:extLst>
              <a:ext uri="{FF2B5EF4-FFF2-40B4-BE49-F238E27FC236}">
                <a16:creationId xmlns:a16="http://schemas.microsoft.com/office/drawing/2014/main" id="{F20CCB12-92DC-33CD-759E-CEB0F9A4618F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" name="Google Shape;3214;p57">
            <a:extLst>
              <a:ext uri="{FF2B5EF4-FFF2-40B4-BE49-F238E27FC236}">
                <a16:creationId xmlns:a16="http://schemas.microsoft.com/office/drawing/2014/main" id="{63CEF24C-677E-A7DC-CA98-BC1987FBE2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4471" y="1201905"/>
            <a:ext cx="6802981" cy="543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200" b="1" i="1" dirty="0"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"</a:t>
            </a:r>
            <a:r>
              <a:rPr lang="en-US" sz="1200" b="1" dirty="0"/>
              <a:t>Process mining </a:t>
            </a:r>
            <a:r>
              <a:rPr lang="en-US" sz="1200" dirty="0"/>
              <a:t>aims to discover, monitor, and improve real processes by extracting knowledge from event logs readily available in today’s information systems</a:t>
            </a:r>
            <a:r>
              <a:rPr lang="en-US" sz="1200" b="0" i="1" dirty="0">
                <a:effectLst/>
                <a:highlight>
                  <a:srgbClr val="FFFFFF"/>
                </a:highlight>
                <a:latin typeface="Barlow Semi Condensed" panose="00000506000000000000" pitchFamily="2" charset="0"/>
              </a:rPr>
              <a:t>”.</a:t>
            </a:r>
            <a:r>
              <a:rPr lang="en-US" sz="1000" i="1" dirty="0">
                <a:highlight>
                  <a:srgbClr val="FFFFFF"/>
                </a:highlight>
                <a:latin typeface="Barlow Semi Condensed" panose="00000506000000000000" pitchFamily="2" charset="0"/>
              </a:rPr>
              <a:t>[5]</a:t>
            </a:r>
            <a:endParaRPr lang="en-US" sz="1200" b="0" i="1" dirty="0">
              <a:effectLst/>
              <a:highlight>
                <a:srgbClr val="FFFFFF"/>
              </a:highlight>
              <a:latin typeface="Barlow Semi Condensed" panose="00000506000000000000" pitchFamily="2" charset="0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endParaRPr lang="en-US" sz="1200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" name="Google Shape;2200;p40">
            <a:extLst>
              <a:ext uri="{FF2B5EF4-FFF2-40B4-BE49-F238E27FC236}">
                <a16:creationId xmlns:a16="http://schemas.microsoft.com/office/drawing/2014/main" id="{CD448353-DF94-352E-EE0B-7F2142F0DAC5}"/>
              </a:ext>
            </a:extLst>
          </p:cNvPr>
          <p:cNvSpPr txBox="1">
            <a:spLocks/>
          </p:cNvSpPr>
          <p:nvPr/>
        </p:nvSpPr>
        <p:spPr>
          <a:xfrm>
            <a:off x="1024472" y="850208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Process mining?</a:t>
            </a:r>
          </a:p>
        </p:txBody>
      </p:sp>
      <p:sp>
        <p:nvSpPr>
          <p:cNvPr id="16" name="Google Shape;2200;p40">
            <a:extLst>
              <a:ext uri="{FF2B5EF4-FFF2-40B4-BE49-F238E27FC236}">
                <a16:creationId xmlns:a16="http://schemas.microsoft.com/office/drawing/2014/main" id="{176E907C-4361-09CC-6B46-51BD58BE7848}"/>
              </a:ext>
            </a:extLst>
          </p:cNvPr>
          <p:cNvSpPr txBox="1">
            <a:spLocks/>
          </p:cNvSpPr>
          <p:nvPr/>
        </p:nvSpPr>
        <p:spPr>
          <a:xfrm>
            <a:off x="1024470" y="2569537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Native understanding</a:t>
            </a:r>
          </a:p>
        </p:txBody>
      </p:sp>
      <p:sp>
        <p:nvSpPr>
          <p:cNvPr id="17" name="Google Shape;3214;p57">
            <a:extLst>
              <a:ext uri="{FF2B5EF4-FFF2-40B4-BE49-F238E27FC236}">
                <a16:creationId xmlns:a16="http://schemas.microsoft.com/office/drawing/2014/main" id="{45D4546D-F3ED-A28F-F82F-96637279E8DE}"/>
              </a:ext>
            </a:extLst>
          </p:cNvPr>
          <p:cNvSpPr txBox="1">
            <a:spLocks/>
          </p:cNvSpPr>
          <p:nvPr/>
        </p:nvSpPr>
        <p:spPr>
          <a:xfrm>
            <a:off x="1024471" y="2952407"/>
            <a:ext cx="6802981" cy="4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200" i="1" dirty="0"/>
              <a:t>“Process mining involves the extraction of knowledge from event logs.”</a:t>
            </a:r>
            <a:endParaRPr lang="en-US" sz="1200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" name="Google Shape;1890;p36">
            <a:extLst>
              <a:ext uri="{FF2B5EF4-FFF2-40B4-BE49-F238E27FC236}">
                <a16:creationId xmlns:a16="http://schemas.microsoft.com/office/drawing/2014/main" id="{D3531F6F-7775-7785-6C60-7F903FF1AD76}"/>
              </a:ext>
            </a:extLst>
          </p:cNvPr>
          <p:cNvSpPr txBox="1">
            <a:spLocks/>
          </p:cNvSpPr>
          <p:nvPr/>
        </p:nvSpPr>
        <p:spPr>
          <a:xfrm>
            <a:off x="8866328" y="2416080"/>
            <a:ext cx="339908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03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24611AA-25D5-92AB-DC75-372F5C81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61" y="3289339"/>
            <a:ext cx="3928112" cy="1723267"/>
          </a:xfrm>
          <a:prstGeom prst="rect">
            <a:avLst/>
          </a:prstGeom>
        </p:spPr>
      </p:pic>
      <p:sp>
        <p:nvSpPr>
          <p:cNvPr id="3" name="Google Shape;2200;p40">
            <a:extLst>
              <a:ext uri="{FF2B5EF4-FFF2-40B4-BE49-F238E27FC236}">
                <a16:creationId xmlns:a16="http://schemas.microsoft.com/office/drawing/2014/main" id="{33B9B25E-3B92-D876-8B56-2BE4D1976CAB}"/>
              </a:ext>
            </a:extLst>
          </p:cNvPr>
          <p:cNvSpPr txBox="1">
            <a:spLocks/>
          </p:cNvSpPr>
          <p:nvPr/>
        </p:nvSpPr>
        <p:spPr>
          <a:xfrm>
            <a:off x="1024470" y="1752888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Three types of process mining[7]:</a:t>
            </a:r>
          </a:p>
        </p:txBody>
      </p:sp>
      <p:sp>
        <p:nvSpPr>
          <p:cNvPr id="4" name="Google Shape;3214;p57">
            <a:extLst>
              <a:ext uri="{FF2B5EF4-FFF2-40B4-BE49-F238E27FC236}">
                <a16:creationId xmlns:a16="http://schemas.microsoft.com/office/drawing/2014/main" id="{7732CA8A-6D47-4246-1202-5EF7EFF2B0A8}"/>
              </a:ext>
            </a:extLst>
          </p:cNvPr>
          <p:cNvSpPr txBox="1">
            <a:spLocks/>
          </p:cNvSpPr>
          <p:nvPr/>
        </p:nvSpPr>
        <p:spPr>
          <a:xfrm>
            <a:off x="1024471" y="2185996"/>
            <a:ext cx="6802981" cy="5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200" i="1" dirty="0">
                <a:highlight>
                  <a:srgbClr val="FFFFFF"/>
                </a:highlight>
                <a:latin typeface="Barlow Semi Condensed Medium" panose="00000606000000000000" pitchFamily="2" charset="0"/>
              </a:rPr>
              <a:t>Process Discovery, Conformance Checking and Process Enhancement</a:t>
            </a:r>
          </a:p>
          <a:p>
            <a:pPr marL="127000" algn="l">
              <a:buClr>
                <a:schemeClr val="accent1"/>
              </a:buClr>
              <a:buSzPts val="1600"/>
            </a:pPr>
            <a:endParaRPr lang="en-US" sz="1200" i="1" dirty="0"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5745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308358" y="1327102"/>
            <a:ext cx="214395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New Mining Algorithm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308358" y="1989134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Implementing Alpha Miner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066542" y="1595942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Metrics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066542" y="1989134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Heuristic Miner (spm)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276085" y="323306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Bug fixing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276084" y="3626251"/>
            <a:ext cx="2148649" cy="107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UI for small screens, Delimiter Selection and Start and End nodes connecting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110494" y="175139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3073958" y="338850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866546" y="175139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1890;p36">
            <a:extLst>
              <a:ext uri="{FF2B5EF4-FFF2-40B4-BE49-F238E27FC236}">
                <a16:creationId xmlns:a16="http://schemas.microsoft.com/office/drawing/2014/main" id="{41C21D79-4C16-A2D3-BDA8-C90DC6010CF0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Bug Fixing for Handling Huge Input Data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07</a:t>
            </a:r>
          </a:p>
        </p:txBody>
      </p:sp>
      <p:sp>
        <p:nvSpPr>
          <p:cNvPr id="3" name="Google Shape;2200;p40">
            <a:extLst>
              <a:ext uri="{FF2B5EF4-FFF2-40B4-BE49-F238E27FC236}">
                <a16:creationId xmlns:a16="http://schemas.microsoft.com/office/drawing/2014/main" id="{EEAEA731-963F-C56D-7B71-1F4140B4330F}"/>
              </a:ext>
            </a:extLst>
          </p:cNvPr>
          <p:cNvSpPr txBox="1">
            <a:spLocks/>
          </p:cNvSpPr>
          <p:nvPr/>
        </p:nvSpPr>
        <p:spPr>
          <a:xfrm>
            <a:off x="1170434" y="1170924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Description of the bug and its impact.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solution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Demonstration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Google Shape;3214;p57">
            <a:extLst>
              <a:ext uri="{FF2B5EF4-FFF2-40B4-BE49-F238E27FC236}">
                <a16:creationId xmlns:a16="http://schemas.microsoft.com/office/drawing/2014/main" id="{C1F3720B-4CDC-BE66-1AA6-43B646AF5C70}"/>
              </a:ext>
            </a:extLst>
          </p:cNvPr>
          <p:cNvSpPr txBox="1">
            <a:spLocks/>
          </p:cNvSpPr>
          <p:nvPr/>
        </p:nvSpPr>
        <p:spPr>
          <a:xfrm>
            <a:off x="1026810" y="2095439"/>
            <a:ext cx="6802981" cy="55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/>
              <a:t>Problem: Tool throws exception when importing large CSV files.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/>
              <a:t>Solution: Added a popup for manual delimiter selection.</a:t>
            </a:r>
            <a:endParaRPr lang="en-US" i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026617-B218-17A5-E43D-5660F63B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4" y="3102258"/>
            <a:ext cx="2664539" cy="186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202A35-77CF-1D42-2AC6-84183546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51" y="3143440"/>
            <a:ext cx="3023524" cy="1661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Enhancing the Heuristic Miner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08</a:t>
            </a:r>
          </a:p>
        </p:txBody>
      </p:sp>
      <p:sp>
        <p:nvSpPr>
          <p:cNvPr id="3" name="Google Shape;2200;p40">
            <a:extLst>
              <a:ext uri="{FF2B5EF4-FFF2-40B4-BE49-F238E27FC236}">
                <a16:creationId xmlns:a16="http://schemas.microsoft.com/office/drawing/2014/main" id="{EEAEA731-963F-C56D-7B71-1F4140B4330F}"/>
              </a:ext>
            </a:extLst>
          </p:cNvPr>
          <p:cNvSpPr txBox="1">
            <a:spLocks/>
          </p:cNvSpPr>
          <p:nvPr/>
        </p:nvSpPr>
        <p:spPr>
          <a:xfrm>
            <a:off x="1160860" y="1156067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Explanation of the metric</a:t>
            </a:r>
            <a:r>
              <a:rPr lang="en-US" sz="1200" dirty="0"/>
              <a:t>[6].</a:t>
            </a:r>
            <a:endParaRPr lang="en-US" baseline="30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Implementation details.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UI enhancements (horizontal sliders, input fields)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Demonstration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56F624-5C28-75E2-61E2-062355D4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56" y="2312332"/>
            <a:ext cx="4591687" cy="265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7485F28-DC8C-43EC-A3B4-3BCFFA02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59" y="1206165"/>
            <a:ext cx="2240289" cy="282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the Alpha Miner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09</a:t>
            </a:r>
          </a:p>
        </p:txBody>
      </p:sp>
      <p:sp>
        <p:nvSpPr>
          <p:cNvPr id="4" name="Google Shape;2200;p40">
            <a:extLst>
              <a:ext uri="{FF2B5EF4-FFF2-40B4-BE49-F238E27FC236}">
                <a16:creationId xmlns:a16="http://schemas.microsoft.com/office/drawing/2014/main" id="{4159BD36-1977-D2A7-254E-FED9FF2AD0DB}"/>
              </a:ext>
            </a:extLst>
          </p:cNvPr>
          <p:cNvSpPr txBox="1">
            <a:spLocks/>
          </p:cNvSpPr>
          <p:nvPr/>
        </p:nvSpPr>
        <p:spPr>
          <a:xfrm>
            <a:off x="995749" y="1253409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Relationships between activities belonging to various cases.</a:t>
            </a:r>
            <a:r>
              <a:rPr lang="en-US" sz="1000" dirty="0"/>
              <a:t>[1]</a:t>
            </a:r>
          </a:p>
        </p:txBody>
      </p:sp>
      <p:sp>
        <p:nvSpPr>
          <p:cNvPr id="5" name="Google Shape;3214;p57">
            <a:extLst>
              <a:ext uri="{FF2B5EF4-FFF2-40B4-BE49-F238E27FC236}">
                <a16:creationId xmlns:a16="http://schemas.microsoft.com/office/drawing/2014/main" id="{F64FEB2E-6BBC-7178-DFC5-8E059998BF65}"/>
              </a:ext>
            </a:extLst>
          </p:cNvPr>
          <p:cNvSpPr txBox="1">
            <a:spLocks/>
          </p:cNvSpPr>
          <p:nvPr/>
        </p:nvSpPr>
        <p:spPr>
          <a:xfrm>
            <a:off x="1170434" y="1555185"/>
            <a:ext cx="6802981" cy="10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de-AT" sz="1400" dirty="0" err="1">
                <a:latin typeface="Barlow Semi Condensed" panose="00000506000000000000" pitchFamily="2" charset="0"/>
              </a:rPr>
              <a:t>Direct</a:t>
            </a:r>
            <a:r>
              <a:rPr lang="de-AT" sz="1400" dirty="0">
                <a:latin typeface="Barlow Semi Condensed" panose="00000506000000000000" pitchFamily="2" charset="0"/>
              </a:rPr>
              <a:t> </a:t>
            </a:r>
            <a:r>
              <a:rPr lang="de-AT" sz="1400" dirty="0" err="1">
                <a:latin typeface="Barlow Semi Condensed" panose="00000506000000000000" pitchFamily="2" charset="0"/>
              </a:rPr>
              <a:t>succession</a:t>
            </a:r>
            <a:r>
              <a:rPr lang="de-AT" sz="1400" dirty="0">
                <a:latin typeface="Barlow Semi Condensed" panose="00000506000000000000" pitchFamily="2" charset="0"/>
              </a:rPr>
              <a:t>: </a:t>
            </a:r>
            <a:r>
              <a:rPr lang="en-US" sz="1400" dirty="0"/>
              <a:t>x&gt;y </a:t>
            </a:r>
            <a:r>
              <a:rPr lang="en-US" sz="1400" dirty="0" err="1"/>
              <a:t>iff</a:t>
            </a:r>
            <a:r>
              <a:rPr lang="en-US" sz="1400" dirty="0"/>
              <a:t> for some case x is directly followed by y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Causality: </a:t>
            </a:r>
            <a:r>
              <a:rPr lang="en-US" sz="1400" dirty="0" err="1"/>
              <a:t>x→y</a:t>
            </a:r>
            <a:r>
              <a:rPr lang="en-US" sz="1400" dirty="0"/>
              <a:t> </a:t>
            </a:r>
            <a:r>
              <a:rPr lang="en-US" sz="1400" dirty="0" err="1"/>
              <a:t>iff</a:t>
            </a:r>
            <a:r>
              <a:rPr lang="en-US" sz="1400" dirty="0"/>
              <a:t> x&gt;y and not y&gt;x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Parallel: </a:t>
            </a:r>
            <a:r>
              <a:rPr lang="de-AT" sz="1400" dirty="0"/>
              <a:t>x||y </a:t>
            </a:r>
            <a:r>
              <a:rPr lang="de-AT" sz="1400" dirty="0" err="1"/>
              <a:t>iff</a:t>
            </a:r>
            <a:r>
              <a:rPr lang="de-AT" sz="1400" dirty="0"/>
              <a:t> x&gt;y and y&gt;x</a:t>
            </a:r>
            <a:endParaRPr lang="en-US" sz="1400" dirty="0">
              <a:latin typeface="Barlow Semi Condensed" panose="00000506000000000000" pitchFamily="2" charset="0"/>
            </a:endParaRP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Choice: </a:t>
            </a:r>
            <a:r>
              <a:rPr lang="en-US" sz="1400" dirty="0" err="1"/>
              <a:t>x#y</a:t>
            </a:r>
            <a:r>
              <a:rPr lang="en-US" sz="1400" dirty="0"/>
              <a:t> </a:t>
            </a:r>
            <a:r>
              <a:rPr lang="en-US" sz="1400" dirty="0" err="1"/>
              <a:t>iff</a:t>
            </a:r>
            <a:r>
              <a:rPr lang="en-US" sz="1400" dirty="0"/>
              <a:t> not x&gt;y and not y&gt;x</a:t>
            </a:r>
            <a:endParaRPr lang="en-US" sz="1400" dirty="0">
              <a:latin typeface="Barlow Semi Condensed" panose="00000506000000000000" pitchFamily="2" charset="0"/>
            </a:endParaRP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dirty="0"/>
          </a:p>
        </p:txBody>
      </p:sp>
      <p:sp>
        <p:nvSpPr>
          <p:cNvPr id="6" name="Google Shape;2200;p40">
            <a:extLst>
              <a:ext uri="{FF2B5EF4-FFF2-40B4-BE49-F238E27FC236}">
                <a16:creationId xmlns:a16="http://schemas.microsoft.com/office/drawing/2014/main" id="{D8CD686E-F55D-AC20-948C-FD3EE7C30977}"/>
              </a:ext>
            </a:extLst>
          </p:cNvPr>
          <p:cNvSpPr txBox="1">
            <a:spLocks/>
          </p:cNvSpPr>
          <p:nvPr/>
        </p:nvSpPr>
        <p:spPr>
          <a:xfrm>
            <a:off x="995749" y="2483868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Patterns.</a:t>
            </a:r>
            <a:r>
              <a:rPr lang="en-US" sz="1000" dirty="0"/>
              <a:t>[1]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C57C5B5-394A-5698-F1AB-C35AE978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37" y="2704413"/>
            <a:ext cx="4787183" cy="2295725"/>
          </a:xfrm>
          <a:prstGeom prst="rect">
            <a:avLst/>
          </a:prstGeom>
        </p:spPr>
      </p:pic>
      <p:sp>
        <p:nvSpPr>
          <p:cNvPr id="13" name="Google Shape;2200;p40">
            <a:extLst>
              <a:ext uri="{FF2B5EF4-FFF2-40B4-BE49-F238E27FC236}">
                <a16:creationId xmlns:a16="http://schemas.microsoft.com/office/drawing/2014/main" id="{EDD25971-4F6A-44FF-D112-B5299CF71EA9}"/>
              </a:ext>
            </a:extLst>
          </p:cNvPr>
          <p:cNvSpPr txBox="1">
            <a:spLocks/>
          </p:cNvSpPr>
          <p:nvPr/>
        </p:nvSpPr>
        <p:spPr>
          <a:xfrm>
            <a:off x="990709" y="925539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Overview of the Alpha Miner algorithm.</a:t>
            </a:r>
          </a:p>
        </p:txBody>
      </p:sp>
    </p:spTree>
    <p:extLst>
      <p:ext uri="{BB962C8B-B14F-4D97-AF65-F5344CB8AC3E}">
        <p14:creationId xmlns:p14="http://schemas.microsoft.com/office/powerpoint/2010/main" val="183721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Alpha Miner</a:t>
            </a:r>
            <a:endParaRPr dirty="0"/>
          </a:p>
        </p:txBody>
      </p:sp>
      <p:sp>
        <p:nvSpPr>
          <p:cNvPr id="2" name="Google Shape;1890;p36">
            <a:extLst>
              <a:ext uri="{FF2B5EF4-FFF2-40B4-BE49-F238E27FC236}">
                <a16:creationId xmlns:a16="http://schemas.microsoft.com/office/drawing/2014/main" id="{C1530D85-62EC-24CB-1F47-7B89B6636D98}"/>
              </a:ext>
            </a:extLst>
          </p:cNvPr>
          <p:cNvSpPr txBox="1">
            <a:spLocks/>
          </p:cNvSpPr>
          <p:nvPr/>
        </p:nvSpPr>
        <p:spPr>
          <a:xfrm>
            <a:off x="8851966" y="2416080"/>
            <a:ext cx="354270" cy="31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de-AT" sz="1200" dirty="0"/>
              <a:t>10</a:t>
            </a:r>
          </a:p>
        </p:txBody>
      </p:sp>
      <p:sp>
        <p:nvSpPr>
          <p:cNvPr id="4" name="Google Shape;2200;p40">
            <a:extLst>
              <a:ext uri="{FF2B5EF4-FFF2-40B4-BE49-F238E27FC236}">
                <a16:creationId xmlns:a16="http://schemas.microsoft.com/office/drawing/2014/main" id="{4159BD36-1977-D2A7-254E-FED9FF2AD0DB}"/>
              </a:ext>
            </a:extLst>
          </p:cNvPr>
          <p:cNvSpPr txBox="1">
            <a:spLocks/>
          </p:cNvSpPr>
          <p:nvPr/>
        </p:nvSpPr>
        <p:spPr>
          <a:xfrm>
            <a:off x="995747" y="898622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Implementation steps </a:t>
            </a:r>
            <a:r>
              <a:rPr lang="en-US" sz="1000" dirty="0"/>
              <a:t>[1] [2] [3].</a:t>
            </a:r>
            <a:endParaRPr lang="en-US" dirty="0"/>
          </a:p>
        </p:txBody>
      </p:sp>
      <p:sp>
        <p:nvSpPr>
          <p:cNvPr id="5" name="Google Shape;3214;p57">
            <a:extLst>
              <a:ext uri="{FF2B5EF4-FFF2-40B4-BE49-F238E27FC236}">
                <a16:creationId xmlns:a16="http://schemas.microsoft.com/office/drawing/2014/main" id="{F64FEB2E-6BBC-7178-DFC5-8E059998BF65}"/>
              </a:ext>
            </a:extLst>
          </p:cNvPr>
          <p:cNvSpPr txBox="1">
            <a:spLocks/>
          </p:cNvSpPr>
          <p:nvPr/>
        </p:nvSpPr>
        <p:spPr>
          <a:xfrm>
            <a:off x="1141785" y="1440935"/>
            <a:ext cx="6802981" cy="10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dirty="0"/>
          </a:p>
        </p:txBody>
      </p:sp>
      <p:sp>
        <p:nvSpPr>
          <p:cNvPr id="6" name="Google Shape;2200;p40">
            <a:extLst>
              <a:ext uri="{FF2B5EF4-FFF2-40B4-BE49-F238E27FC236}">
                <a16:creationId xmlns:a16="http://schemas.microsoft.com/office/drawing/2014/main" id="{D8CD686E-F55D-AC20-948C-FD3EE7C30977}"/>
              </a:ext>
            </a:extLst>
          </p:cNvPr>
          <p:cNvSpPr txBox="1">
            <a:spLocks/>
          </p:cNvSpPr>
          <p:nvPr/>
        </p:nvSpPr>
        <p:spPr>
          <a:xfrm>
            <a:off x="995749" y="3015273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Challenges.</a:t>
            </a:r>
          </a:p>
        </p:txBody>
      </p:sp>
      <p:sp>
        <p:nvSpPr>
          <p:cNvPr id="3" name="Google Shape;3214;p57">
            <a:extLst>
              <a:ext uri="{FF2B5EF4-FFF2-40B4-BE49-F238E27FC236}">
                <a16:creationId xmlns:a16="http://schemas.microsoft.com/office/drawing/2014/main" id="{52A56260-BF3C-50AC-F9B1-349F681A92B9}"/>
              </a:ext>
            </a:extLst>
          </p:cNvPr>
          <p:cNvSpPr txBox="1">
            <a:spLocks/>
          </p:cNvSpPr>
          <p:nvPr/>
        </p:nvSpPr>
        <p:spPr>
          <a:xfrm>
            <a:off x="1141784" y="1229639"/>
            <a:ext cx="6802981" cy="17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de-AT" sz="1400" dirty="0" err="1">
                <a:latin typeface="Barlow Semi Condensed" panose="00000506000000000000" pitchFamily="2" charset="0"/>
              </a:rPr>
              <a:t>Step</a:t>
            </a:r>
            <a:r>
              <a:rPr lang="de-AT" sz="1400" dirty="0">
                <a:latin typeface="Barlow Semi Condensed" panose="00000506000000000000" pitchFamily="2" charset="0"/>
              </a:rPr>
              <a:t> 1: </a:t>
            </a:r>
            <a:r>
              <a:rPr lang="de-AT" sz="1400" dirty="0" err="1">
                <a:latin typeface="Barlow Semi Condensed" panose="00000506000000000000" pitchFamily="2" charset="0"/>
              </a:rPr>
              <a:t>Defining</a:t>
            </a:r>
            <a:r>
              <a:rPr lang="de-AT" sz="1400" dirty="0">
                <a:latin typeface="Barlow Semi Condensed" panose="00000506000000000000" pitchFamily="2" charset="0"/>
              </a:rPr>
              <a:t> all </a:t>
            </a:r>
            <a:r>
              <a:rPr lang="de-AT" sz="1400" dirty="0" err="1">
                <a:latin typeface="Barlow Semi Condensed" panose="00000506000000000000" pitchFamily="2" charset="0"/>
              </a:rPr>
              <a:t>the</a:t>
            </a:r>
            <a:r>
              <a:rPr lang="de-AT" sz="1400" dirty="0">
                <a:latin typeface="Barlow Semi Condensed" panose="00000506000000000000" pitchFamily="2" charset="0"/>
              </a:rPr>
              <a:t> </a:t>
            </a:r>
            <a:r>
              <a:rPr lang="de-AT" sz="1400" dirty="0" err="1">
                <a:latin typeface="Barlow Semi Condensed" panose="00000506000000000000" pitchFamily="2" charset="0"/>
              </a:rPr>
              <a:t>unique</a:t>
            </a:r>
            <a:r>
              <a:rPr lang="de-AT" sz="1400" dirty="0">
                <a:latin typeface="Barlow Semi Condensed" panose="00000506000000000000" pitchFamily="2" charset="0"/>
              </a:rPr>
              <a:t> </a:t>
            </a:r>
            <a:r>
              <a:rPr lang="de-AT" sz="1400" dirty="0" err="1">
                <a:latin typeface="Barlow Semi Condensed" panose="00000506000000000000" pitchFamily="2" charset="0"/>
              </a:rPr>
              <a:t>events</a:t>
            </a:r>
            <a:r>
              <a:rPr lang="de-AT" sz="1400" dirty="0">
                <a:latin typeface="Barlow Semi Condensed" panose="00000506000000000000" pitchFamily="2" charset="0"/>
              </a:rPr>
              <a:t>  </a:t>
            </a:r>
            <a:endParaRPr lang="en-US" sz="1400" dirty="0"/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2: Defining all possible start events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3: Defining all possible end events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4: Calculate pairs (A,B)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5: Delete non-maximal pairs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6: Determine places p(A,B) from pairs (A,B)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7: Draw the connections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Step 8: Return the model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dirty="0"/>
          </a:p>
        </p:txBody>
      </p:sp>
      <p:sp>
        <p:nvSpPr>
          <p:cNvPr id="7" name="Google Shape;2200;p40">
            <a:extLst>
              <a:ext uri="{FF2B5EF4-FFF2-40B4-BE49-F238E27FC236}">
                <a16:creationId xmlns:a16="http://schemas.microsoft.com/office/drawing/2014/main" id="{C11108B0-25CA-361C-63DB-D92C21388B56}"/>
              </a:ext>
            </a:extLst>
          </p:cNvPr>
          <p:cNvSpPr txBox="1">
            <a:spLocks/>
          </p:cNvSpPr>
          <p:nvPr/>
        </p:nvSpPr>
        <p:spPr>
          <a:xfrm>
            <a:off x="995748" y="4074107"/>
            <a:ext cx="6889155" cy="38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Demonstration.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8" name="Google Shape;3214;p57">
            <a:extLst>
              <a:ext uri="{FF2B5EF4-FFF2-40B4-BE49-F238E27FC236}">
                <a16:creationId xmlns:a16="http://schemas.microsoft.com/office/drawing/2014/main" id="{22C2FF52-4983-20F7-5903-4B276FAABDBC}"/>
              </a:ext>
            </a:extLst>
          </p:cNvPr>
          <p:cNvSpPr txBox="1">
            <a:spLocks/>
          </p:cNvSpPr>
          <p:nvPr/>
        </p:nvSpPr>
        <p:spPr>
          <a:xfrm>
            <a:off x="1141784" y="3330934"/>
            <a:ext cx="6802981" cy="74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de-AT" sz="1400" dirty="0" err="1">
                <a:latin typeface="Barlow Semi Condensed" panose="00000506000000000000" pitchFamily="2" charset="0"/>
              </a:rPr>
              <a:t>Calculating</a:t>
            </a:r>
            <a:r>
              <a:rPr lang="de-AT" sz="1400" dirty="0">
                <a:latin typeface="Barlow Semi Condensed" panose="00000506000000000000" pitchFamily="2" charset="0"/>
              </a:rPr>
              <a:t> </a:t>
            </a:r>
            <a:r>
              <a:rPr lang="de-AT" sz="1400" dirty="0" err="1">
                <a:latin typeface="Barlow Semi Condensed" panose="00000506000000000000" pitchFamily="2" charset="0"/>
              </a:rPr>
              <a:t>pairs</a:t>
            </a:r>
            <a:r>
              <a:rPr lang="de-AT" sz="1400" dirty="0">
                <a:latin typeface="Barlow Semi Condensed" panose="00000506000000000000" pitchFamily="2" charset="0"/>
              </a:rPr>
              <a:t> (A,B)  </a:t>
            </a:r>
            <a:endParaRPr lang="en-US" sz="1400" dirty="0"/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Deleting non-maximal pairs (A,B)</a:t>
            </a: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400" dirty="0">
                <a:latin typeface="Barlow Semi Condensed" panose="00000506000000000000" pitchFamily="2" charset="0"/>
              </a:rPr>
              <a:t>Visualizing relationships between events using </a:t>
            </a:r>
            <a:r>
              <a:rPr lang="en-US" sz="1400" dirty="0" err="1">
                <a:latin typeface="Barlow Semi Condensed" panose="00000506000000000000" pitchFamily="2" charset="0"/>
              </a:rPr>
              <a:t>Graphviz</a:t>
            </a:r>
            <a:endParaRPr lang="en-US" sz="1400" dirty="0">
              <a:latin typeface="Barlow Semi Condensed" panose="00000506000000000000" pitchFamily="2" charset="0"/>
            </a:endParaRP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dirty="0">
              <a:latin typeface="Barlow Semi Condensed" panose="00000506000000000000" pitchFamily="2" charset="0"/>
            </a:endParaRPr>
          </a:p>
          <a:p>
            <a:pPr marL="457200" indent="-330200" algn="l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17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Bildschirmpräsentation (16:9)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Roboto Condensed Light</vt:lpstr>
      <vt:lpstr>Proxima Nova Semibold</vt:lpstr>
      <vt:lpstr>Arial</vt:lpstr>
      <vt:lpstr>Barlow Semi Condensed Medium</vt:lpstr>
      <vt:lpstr>Barlow Semi Condensed</vt:lpstr>
      <vt:lpstr>Proxima Nova</vt:lpstr>
      <vt:lpstr>Fjalla One</vt:lpstr>
      <vt:lpstr>Technology Consulting by Slidesgo</vt:lpstr>
      <vt:lpstr>Slidesgo Final Pages</vt:lpstr>
      <vt:lpstr>Process Mining Visualization Tool in Python</vt:lpstr>
      <vt:lpstr>Table of Content</vt:lpstr>
      <vt:lpstr>PowerPoint-Präsentation</vt:lpstr>
      <vt:lpstr>Introduction</vt:lpstr>
      <vt:lpstr>Objectives</vt:lpstr>
      <vt:lpstr>Bug Fixing for Handling Huge Input Data</vt:lpstr>
      <vt:lpstr>Enhancing the Heuristic Miner</vt:lpstr>
      <vt:lpstr>Implementing the Alpha Miner</vt:lpstr>
      <vt:lpstr>Implementing the Alpha Miner</vt:lpstr>
      <vt:lpstr>Collaboration and Contribution</vt:lpstr>
      <vt:lpstr>Conclusion</vt:lpstr>
      <vt:lpstr>Q&amp;A</vt:lpstr>
      <vt:lpstr>References</vt:lpstr>
      <vt:lpstr>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Mining Visualization Tool in Python</dc:title>
  <dc:creator>Argjend Rustemi</dc:creator>
  <cp:lastModifiedBy>Argjend Rustemi</cp:lastModifiedBy>
  <cp:revision>8</cp:revision>
  <dcterms:modified xsi:type="dcterms:W3CDTF">2024-07-28T17:08:34Z</dcterms:modified>
</cp:coreProperties>
</file>