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3" r:id="rId3"/>
    <p:sldId id="261" r:id="rId4"/>
    <p:sldId id="262" r:id="rId5"/>
    <p:sldId id="260" r:id="rId6"/>
    <p:sldId id="259" r:id="rId7"/>
    <p:sldId id="257" r:id="rId8"/>
    <p:sldId id="258" r:id="rId9"/>
  </p:sldIdLst>
  <p:sldSz cx="32921575" cy="4389596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3913" indent="-16367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89413" indent="-32750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84913" indent="-49133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78825" indent="-6550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FC9"/>
    <a:srgbClr val="CCFF99"/>
    <a:srgbClr val="0000FF"/>
    <a:srgbClr val="D1D1FF"/>
    <a:srgbClr val="777777"/>
    <a:srgbClr val="009900"/>
    <a:srgbClr val="00CC00"/>
    <a:srgbClr val="39F61A"/>
    <a:srgbClr val="99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4" autoAdjust="0"/>
    <p:restoredTop sz="84358" autoAdjust="0"/>
  </p:normalViewPr>
  <p:slideViewPr>
    <p:cSldViewPr snapToGrid="0">
      <p:cViewPr>
        <p:scale>
          <a:sx n="66" d="100"/>
          <a:sy n="66" d="100"/>
        </p:scale>
        <p:origin x="-2670" y="-4362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A6A0-6C15-48BE-BA6F-84BED7DD0E9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A0936-E160-4A70-886A-73722E9DD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0936-E160-4A70-886A-73722E9DD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118" y="13633076"/>
            <a:ext cx="27983339" cy="9412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236" y="24874381"/>
            <a:ext cx="23045103" cy="11220204"/>
          </a:xfrm>
        </p:spPr>
        <p:txBody>
          <a:bodyPr/>
          <a:lstStyle>
            <a:lvl1pPr marL="0" indent="0" algn="ctr">
              <a:buNone/>
              <a:defRPr/>
            </a:lvl1pPr>
            <a:lvl2pPr marL="2094982" indent="0" algn="ctr">
              <a:buNone/>
              <a:defRPr/>
            </a:lvl2pPr>
            <a:lvl3pPr marL="4189964" indent="0" algn="ctr">
              <a:buNone/>
              <a:defRPr/>
            </a:lvl3pPr>
            <a:lvl4pPr marL="6284946" indent="0" algn="ctr">
              <a:buNone/>
              <a:defRPr/>
            </a:lvl4pPr>
            <a:lvl5pPr marL="8379927" indent="0" algn="ctr">
              <a:buNone/>
              <a:defRPr/>
            </a:lvl5pPr>
            <a:lvl6pPr marL="10474909" indent="0" algn="ctr">
              <a:buNone/>
              <a:defRPr/>
            </a:lvl6pPr>
            <a:lvl7pPr marL="12569891" indent="0" algn="ctr">
              <a:buNone/>
              <a:defRPr/>
            </a:lvl7pPr>
            <a:lvl8pPr marL="14664873" indent="0" algn="ctr">
              <a:buNone/>
              <a:defRPr/>
            </a:lvl8pPr>
            <a:lvl9pPr marL="167598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695B3-C6A0-4FAD-ACB1-EB21AB8F6A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EB47-73F7-43BC-A7AB-84B352201F9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8142" y="1758652"/>
            <a:ext cx="7407354" cy="374522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079" y="1758652"/>
            <a:ext cx="21490473" cy="374522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619A-108E-44B3-8B7B-E2891706EA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2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1B400-9CB6-4A03-BC46-CE5B76237E5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673" y="28208786"/>
            <a:ext cx="27983339" cy="871588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73" y="18606546"/>
            <a:ext cx="27983339" cy="9602240"/>
          </a:xfrm>
        </p:spPr>
        <p:txBody>
          <a:bodyPr anchor="b"/>
          <a:lstStyle>
            <a:lvl1pPr marL="0" indent="0">
              <a:buNone/>
              <a:defRPr sz="9200"/>
            </a:lvl1pPr>
            <a:lvl2pPr marL="2094982" indent="0">
              <a:buNone/>
              <a:defRPr sz="8200"/>
            </a:lvl2pPr>
            <a:lvl3pPr marL="4189964" indent="0">
              <a:buNone/>
              <a:defRPr sz="7300"/>
            </a:lvl3pPr>
            <a:lvl4pPr marL="6284946" indent="0">
              <a:buNone/>
              <a:defRPr sz="6400"/>
            </a:lvl4pPr>
            <a:lvl5pPr marL="8379927" indent="0">
              <a:buNone/>
              <a:defRPr sz="6400"/>
            </a:lvl5pPr>
            <a:lvl6pPr marL="10474909" indent="0">
              <a:buNone/>
              <a:defRPr sz="6400"/>
            </a:lvl6pPr>
            <a:lvl7pPr marL="12569891" indent="0">
              <a:buNone/>
              <a:defRPr sz="6400"/>
            </a:lvl7pPr>
            <a:lvl8pPr marL="14664873" indent="0">
              <a:buNone/>
              <a:defRPr sz="6400"/>
            </a:lvl8pPr>
            <a:lvl9pPr marL="16759855" indent="0">
              <a:buNone/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8895-5711-4A58-8832-B96244073C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079" y="10242393"/>
            <a:ext cx="14448913" cy="289685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26583" y="10242393"/>
            <a:ext cx="14448913" cy="289685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BF7D-F412-45C0-9C7A-CDED967ADC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079" y="9827354"/>
            <a:ext cx="14547985" cy="40941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4982" indent="0">
              <a:buNone/>
              <a:defRPr sz="9200" b="1"/>
            </a:lvl2pPr>
            <a:lvl3pPr marL="4189964" indent="0">
              <a:buNone/>
              <a:defRPr sz="8200" b="1"/>
            </a:lvl3pPr>
            <a:lvl4pPr marL="6284946" indent="0">
              <a:buNone/>
              <a:defRPr sz="7300" b="1"/>
            </a:lvl4pPr>
            <a:lvl5pPr marL="8379927" indent="0">
              <a:buNone/>
              <a:defRPr sz="7300" b="1"/>
            </a:lvl5pPr>
            <a:lvl6pPr marL="10474909" indent="0">
              <a:buNone/>
              <a:defRPr sz="7300" b="1"/>
            </a:lvl6pPr>
            <a:lvl7pPr marL="12569891" indent="0">
              <a:buNone/>
              <a:defRPr sz="7300" b="1"/>
            </a:lvl7pPr>
            <a:lvl8pPr marL="14664873" indent="0">
              <a:buNone/>
              <a:defRPr sz="7300" b="1"/>
            </a:lvl8pPr>
            <a:lvl9pPr marL="16759855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079" y="13921494"/>
            <a:ext cx="14547985" cy="25289419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7518" y="9827354"/>
            <a:ext cx="14547981" cy="40941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4982" indent="0">
              <a:buNone/>
              <a:defRPr sz="9200" b="1"/>
            </a:lvl2pPr>
            <a:lvl3pPr marL="4189964" indent="0">
              <a:buNone/>
              <a:defRPr sz="8200" b="1"/>
            </a:lvl3pPr>
            <a:lvl4pPr marL="6284946" indent="0">
              <a:buNone/>
              <a:defRPr sz="7300" b="1"/>
            </a:lvl4pPr>
            <a:lvl5pPr marL="8379927" indent="0">
              <a:buNone/>
              <a:defRPr sz="7300" b="1"/>
            </a:lvl5pPr>
            <a:lvl6pPr marL="10474909" indent="0">
              <a:buNone/>
              <a:defRPr sz="7300" b="1"/>
            </a:lvl6pPr>
            <a:lvl7pPr marL="12569891" indent="0">
              <a:buNone/>
              <a:defRPr sz="7300" b="1"/>
            </a:lvl7pPr>
            <a:lvl8pPr marL="14664873" indent="0">
              <a:buNone/>
              <a:defRPr sz="7300" b="1"/>
            </a:lvl8pPr>
            <a:lvl9pPr marL="16759855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7518" y="13921494"/>
            <a:ext cx="14547981" cy="25289419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9461-4A0C-4C40-A2B2-F547F45AB66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2BB2D-58CC-4EA0-8A5E-9D33FE05652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FED06-7440-4E51-99C7-E9DEFF2F97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079" y="1744585"/>
            <a:ext cx="10829067" cy="7442617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423" y="1744585"/>
            <a:ext cx="18404073" cy="37466330"/>
          </a:xfrm>
        </p:spPr>
        <p:txBody>
          <a:bodyPr/>
          <a:lstStyle>
            <a:lvl1pPr>
              <a:defRPr sz="147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079" y="9187200"/>
            <a:ext cx="10829067" cy="30023713"/>
          </a:xfrm>
        </p:spPr>
        <p:txBody>
          <a:bodyPr/>
          <a:lstStyle>
            <a:lvl1pPr marL="0" indent="0">
              <a:buNone/>
              <a:defRPr sz="6400"/>
            </a:lvl1pPr>
            <a:lvl2pPr marL="2094982" indent="0">
              <a:buNone/>
              <a:defRPr sz="5500"/>
            </a:lvl2pPr>
            <a:lvl3pPr marL="4189964" indent="0">
              <a:buNone/>
              <a:defRPr sz="4600"/>
            </a:lvl3pPr>
            <a:lvl4pPr marL="6284946" indent="0">
              <a:buNone/>
              <a:defRPr sz="4100"/>
            </a:lvl4pPr>
            <a:lvl5pPr marL="8379927" indent="0">
              <a:buNone/>
              <a:defRPr sz="4100"/>
            </a:lvl5pPr>
            <a:lvl6pPr marL="10474909" indent="0">
              <a:buNone/>
              <a:defRPr sz="4100"/>
            </a:lvl6pPr>
            <a:lvl7pPr marL="12569891" indent="0">
              <a:buNone/>
              <a:defRPr sz="4100"/>
            </a:lvl7pPr>
            <a:lvl8pPr marL="14664873" indent="0">
              <a:buNone/>
              <a:defRPr sz="4100"/>
            </a:lvl8pPr>
            <a:lvl9pPr marL="16759855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FF46D-F3E6-42C4-9E97-D7ADF40CC1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765" y="30727174"/>
            <a:ext cx="19752945" cy="36298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4765" y="3925312"/>
            <a:ext cx="19752945" cy="26337578"/>
          </a:xfrm>
        </p:spPr>
        <p:txBody>
          <a:bodyPr/>
          <a:lstStyle>
            <a:lvl1pPr marL="0" indent="0">
              <a:buNone/>
              <a:defRPr sz="14700"/>
            </a:lvl1pPr>
            <a:lvl2pPr marL="2094982" indent="0">
              <a:buNone/>
              <a:defRPr sz="12800"/>
            </a:lvl2pPr>
            <a:lvl3pPr marL="4189964" indent="0">
              <a:buNone/>
              <a:defRPr sz="11000"/>
            </a:lvl3pPr>
            <a:lvl4pPr marL="6284946" indent="0">
              <a:buNone/>
              <a:defRPr sz="9200"/>
            </a:lvl4pPr>
            <a:lvl5pPr marL="8379927" indent="0">
              <a:buNone/>
              <a:defRPr sz="9200"/>
            </a:lvl5pPr>
            <a:lvl6pPr marL="10474909" indent="0">
              <a:buNone/>
              <a:defRPr sz="9200"/>
            </a:lvl6pPr>
            <a:lvl7pPr marL="12569891" indent="0">
              <a:buNone/>
              <a:defRPr sz="9200"/>
            </a:lvl7pPr>
            <a:lvl8pPr marL="14664873" indent="0">
              <a:buNone/>
              <a:defRPr sz="9200"/>
            </a:lvl8pPr>
            <a:lvl9pPr marL="16759855" indent="0">
              <a:buNone/>
              <a:defRPr sz="92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4765" y="34357033"/>
            <a:ext cx="19752945" cy="5149334"/>
          </a:xfrm>
        </p:spPr>
        <p:txBody>
          <a:bodyPr/>
          <a:lstStyle>
            <a:lvl1pPr marL="0" indent="0">
              <a:buNone/>
              <a:defRPr sz="6400"/>
            </a:lvl1pPr>
            <a:lvl2pPr marL="2094982" indent="0">
              <a:buNone/>
              <a:defRPr sz="5500"/>
            </a:lvl2pPr>
            <a:lvl3pPr marL="4189964" indent="0">
              <a:buNone/>
              <a:defRPr sz="4600"/>
            </a:lvl3pPr>
            <a:lvl4pPr marL="6284946" indent="0">
              <a:buNone/>
              <a:defRPr sz="4100"/>
            </a:lvl4pPr>
            <a:lvl5pPr marL="8379927" indent="0">
              <a:buNone/>
              <a:defRPr sz="4100"/>
            </a:lvl5pPr>
            <a:lvl6pPr marL="10474909" indent="0">
              <a:buNone/>
              <a:defRPr sz="4100"/>
            </a:lvl6pPr>
            <a:lvl7pPr marL="12569891" indent="0">
              <a:buNone/>
              <a:defRPr sz="4100"/>
            </a:lvl7pPr>
            <a:lvl8pPr marL="14664873" indent="0">
              <a:buNone/>
              <a:defRPr sz="4100"/>
            </a:lvl8pPr>
            <a:lvl9pPr marL="16759855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01CBF-4628-4B16-9413-340A8AAD03F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8950"/>
            <a:ext cx="296291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2" tIns="219446" rIns="438892" bIns="2194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39970075"/>
            <a:ext cx="7681912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</a:bodyPr>
          <a:lstStyle>
            <a:lvl1pPr>
              <a:defRPr sz="69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70075"/>
            <a:ext cx="104267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</a:bodyPr>
          <a:lstStyle>
            <a:lvl1pPr algn="ctr">
              <a:defRPr sz="69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3425" y="39970075"/>
            <a:ext cx="7681913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</a:bodyPr>
          <a:lstStyle>
            <a:lvl1pPr algn="r">
              <a:defRPr sz="6900"/>
            </a:lvl1pPr>
          </a:lstStyle>
          <a:p>
            <a:pPr>
              <a:defRPr/>
            </a:pPr>
            <a:fld id="{94E2373C-00B9-4569-89BE-E379EE0F6CD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6263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6263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6263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6263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6263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2094982" algn="ctr" defTabSz="4386371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4189964" algn="ctr" defTabSz="4386371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6284946" algn="ctr" defTabSz="4386371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8379927" algn="ctr" defTabSz="4386371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3063" indent="-1643063" algn="l" defTabSz="4386263" rtl="0" eaLnBrk="0" fontAlgn="base" hangingPunct="0">
        <a:spcBef>
          <a:spcPct val="20000"/>
        </a:spcBef>
        <a:spcAft>
          <a:spcPct val="0"/>
        </a:spcAft>
        <a:buChar char="•"/>
        <a:defRPr sz="15600">
          <a:solidFill>
            <a:schemeClr val="tx1"/>
          </a:solidFill>
          <a:latin typeface="+mn-lt"/>
          <a:ea typeface="+mn-ea"/>
          <a:cs typeface="+mn-cs"/>
        </a:defRPr>
      </a:lvl1pPr>
      <a:lvl2pPr marL="3563938" indent="-1366838" algn="l" defTabSz="4386263" rtl="0" eaLnBrk="0" fontAlgn="base" hangingPunct="0">
        <a:spcBef>
          <a:spcPct val="20000"/>
        </a:spcBef>
        <a:spcAft>
          <a:spcPct val="0"/>
        </a:spcAft>
        <a:buChar char="–"/>
        <a:defRPr sz="13300">
          <a:solidFill>
            <a:schemeClr val="tx1"/>
          </a:solidFill>
          <a:latin typeface="+mn-lt"/>
        </a:defRPr>
      </a:lvl2pPr>
      <a:lvl3pPr marL="5483225" indent="-1096963" algn="l" defTabSz="4386263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626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1075" indent="-1090613" algn="l" defTabSz="4386263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1966131" indent="-1091136" algn="l" defTabSz="4386371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4061113" indent="-1091136" algn="l" defTabSz="4386371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6156095" indent="-1091136" algn="l" defTabSz="4386371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8251077" indent="-1091136" algn="l" defTabSz="4386371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4982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9964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84946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79927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74909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9891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64873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59855" algn="l" defTabSz="418996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44598"/>
              </p:ext>
            </p:extLst>
          </p:nvPr>
        </p:nvGraphicFramePr>
        <p:xfrm>
          <a:off x="2133600" y="4192681"/>
          <a:ext cx="28917902" cy="1694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301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Erlangen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Ilmenau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Work Packages</a:t>
                      </a:r>
                    </a:p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1.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[WE1]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Hierarchical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singing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voice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[WI1] </a:t>
                      </a:r>
                      <a:r>
                        <a:rPr lang="en-US" sz="4000" b="0" dirty="0" smtClean="0"/>
                        <a:t>Detection of foreground and background sound events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312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7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[WE2] </a:t>
                      </a:r>
                      <a:r>
                        <a:rPr lang="en-US" sz="4000" b="0" dirty="0" smtClean="0"/>
                        <a:t>Cross-version sound activity detection for music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[WI2] </a:t>
                      </a:r>
                      <a:r>
                        <a:rPr lang="en-US" sz="4000" b="0" dirty="0" smtClean="0"/>
                        <a:t>Polyphony and instrument density estimation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48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5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[WJ1] </a:t>
                      </a:r>
                      <a:r>
                        <a:rPr lang="en-US" sz="4000" b="0" dirty="0" smtClean="0"/>
                        <a:t>Holistic view on representation learning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234"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2.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15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[WE3] </a:t>
                      </a:r>
                      <a:r>
                        <a:rPr lang="en-US" sz="4000" b="0" dirty="0" smtClean="0"/>
                        <a:t>Representation learning for music structure analysis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[WI3]</a:t>
                      </a:r>
                      <a:r>
                        <a:rPr lang="de-DE" sz="4000" b="0" baseline="0" dirty="0" smtClean="0"/>
                        <a:t> </a:t>
                      </a:r>
                      <a:r>
                        <a:rPr lang="de-DE" sz="4000" b="0" dirty="0" smtClean="0"/>
                        <a:t>Domain </a:t>
                      </a:r>
                      <a:r>
                        <a:rPr lang="de-DE" sz="4000" b="0" dirty="0" err="1" smtClean="0"/>
                        <a:t>shift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dirty="0" err="1" smtClean="0"/>
                        <a:t>compensation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dirty="0" err="1" smtClean="0"/>
                        <a:t>for</a:t>
                      </a:r>
                      <a:r>
                        <a:rPr lang="de-DE" sz="4000" b="0" dirty="0" smtClean="0"/>
                        <a:t> environmental 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[WJ2] </a:t>
                      </a:r>
                      <a:r>
                        <a:rPr lang="en-US" sz="4000" b="0" dirty="0" smtClean="0"/>
                        <a:t>Holistic view on hierarchical approaches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0156">
                <a:tc rowSpan="2"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4523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[WE4] </a:t>
                      </a:r>
                      <a:r>
                        <a:rPr lang="de-DE" sz="4000" b="0" dirty="0" err="1" smtClean="0"/>
                        <a:t>Musically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dirty="0" err="1" smtClean="0"/>
                        <a:t>informed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dirty="0" err="1" smtClean="0"/>
                        <a:t>data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dirty="0" err="1" smtClean="0"/>
                        <a:t>augmentation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[WI4]</a:t>
                      </a:r>
                      <a:r>
                        <a:rPr lang="en-US" sz="4000" b="1" dirty="0" smtClean="0"/>
                        <a:t> </a:t>
                      </a:r>
                      <a:r>
                        <a:rPr lang="en-US" sz="4000" b="0" dirty="0" smtClean="0"/>
                        <a:t>Sound hierarchies for acoustic scene understanding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81543"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3.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384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[WJ3] </a:t>
                      </a:r>
                      <a:r>
                        <a:rPr lang="en-US" sz="4000" b="0" dirty="0" smtClean="0"/>
                        <a:t>Holistic view on data and model understanding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078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031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[WE5]</a:t>
                      </a:r>
                      <a:r>
                        <a:rPr lang="de-DE" sz="4000" b="1" baseline="0" dirty="0" smtClean="0"/>
                        <a:t> </a:t>
                      </a:r>
                      <a:r>
                        <a:rPr lang="de-DE" sz="4000" b="0" dirty="0" err="1" smtClean="0"/>
                        <a:t>Hierarchical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dirty="0" err="1" smtClean="0"/>
                        <a:t>instrument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dirty="0" err="1" smtClean="0"/>
                        <a:t>classification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[WI5] </a:t>
                      </a:r>
                      <a:r>
                        <a:rPr lang="en-US" sz="4000" b="0" dirty="0" smtClean="0"/>
                        <a:t>Representation learning for repeated sound events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343103" y="7124700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43103" y="9485517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43103" y="1212058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791403" y="7124700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WI1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791403" y="9485517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WI2</a:t>
            </a:r>
            <a:endParaRPr lang="de-DE" sz="40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791403" y="1212058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WI3</a:t>
            </a:r>
            <a:endParaRPr lang="de-DE" sz="40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352628" y="14568510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800928" y="14568510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WI4</a:t>
            </a:r>
            <a:endParaRPr lang="de-DE" sz="4000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7343103" y="16964026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800928" y="16964026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WI5</a:t>
            </a:r>
            <a:endParaRPr lang="de-DE" sz="40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010103" y="10247873"/>
            <a:ext cx="2058072" cy="10697601"/>
            <a:chOff x="10010103" y="7743825"/>
            <a:chExt cx="2058072" cy="1810137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0390883" y="10874777"/>
            <a:ext cx="1239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 smtClean="0"/>
              <a:t>WJ1</a:t>
            </a:r>
            <a:endParaRPr lang="de-DE" sz="4000" b="1" dirty="0"/>
          </a:p>
        </p:txBody>
      </p:sp>
      <p:sp>
        <p:nvSpPr>
          <p:cNvPr id="41" name="Rectangle 40"/>
          <p:cNvSpPr/>
          <p:nvPr/>
        </p:nvSpPr>
        <p:spPr>
          <a:xfrm>
            <a:off x="10390883" y="12970277"/>
            <a:ext cx="1239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 smtClean="0"/>
              <a:t>WJ2</a:t>
            </a:r>
            <a:endParaRPr lang="de-DE" sz="4000" b="1" dirty="0"/>
          </a:p>
        </p:txBody>
      </p:sp>
      <p:sp>
        <p:nvSpPr>
          <p:cNvPr id="42" name="Rectangle 41"/>
          <p:cNvSpPr/>
          <p:nvPr/>
        </p:nvSpPr>
        <p:spPr>
          <a:xfrm>
            <a:off x="10390883" y="15351527"/>
            <a:ext cx="1239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 smtClean="0"/>
              <a:t>WJ3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57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08187"/>
              </p:ext>
            </p:extLst>
          </p:nvPr>
        </p:nvGraphicFramePr>
        <p:xfrm>
          <a:off x="2133600" y="4192681"/>
          <a:ext cx="28917902" cy="1694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301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Erlangen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Ilmenau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Work Packages</a:t>
                      </a:r>
                    </a:p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1.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(WE1)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Salience-Based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Predominant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Voice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(WA1)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Annotation and Augmentation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(WI1)</a:t>
                      </a:r>
                      <a:r>
                        <a:rPr lang="de-DE" sz="4000" b="0" baseline="0" dirty="0" smtClean="0"/>
                        <a:t> </a:t>
                      </a:r>
                      <a:r>
                        <a:rPr lang="de-DE" sz="4000" b="0" dirty="0" smtClean="0"/>
                        <a:t>Note-</a:t>
                      </a:r>
                      <a:r>
                        <a:rPr lang="de-DE" sz="4000" b="0" dirty="0" err="1" smtClean="0"/>
                        <a:t>Based</a:t>
                      </a:r>
                      <a:r>
                        <a:rPr lang="de-DE" sz="4000" b="0" dirty="0" smtClean="0"/>
                        <a:t> Sound Event </a:t>
                      </a:r>
                      <a:r>
                        <a:rPr lang="de-DE" sz="4000" b="0" dirty="0" err="1" smtClean="0"/>
                        <a:t>Detection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312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7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(WE2) </a:t>
                      </a:r>
                      <a:r>
                        <a:rPr lang="en-US" sz="4000" b="0" dirty="0" smtClean="0"/>
                        <a:t>Pattern-Based Detection of Sound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(WI2)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Timbre Modeling 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48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5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(WA2)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Solo Activity Detection for Jazz Recordings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234"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2.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15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(WE3)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Data-Driven Singing Voice and Solo Activity Detection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(WI3)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Instrument Recognition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Monotimbral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(WA3)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Singing Voice Detection for Opera Recordings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0156">
                <a:tc rowSpan="2"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4523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(WE4)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Homogeneity-Based Audio Segmentation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(WI4)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Aggregation and Fusion Techniques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81543"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3.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384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(WA4)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Instrument (Family) Recognition for Classical Music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078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031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(WE5)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Repetition-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DE" sz="4000" b="0" dirty="0" smtClean="0"/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(WI5)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Instrument Recognition in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Multitimbral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  <a:endParaRPr lang="de-DE" sz="4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343103" y="7124700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43103" y="9485517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43103" y="1212058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791403" y="7124700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WI1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791403" y="9485517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WI2</a:t>
            </a:r>
            <a:endParaRPr lang="de-DE" sz="40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791403" y="1212058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WI3</a:t>
            </a:r>
            <a:endParaRPr lang="de-DE" sz="40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352628" y="14568510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800928" y="14568510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WI4</a:t>
            </a:r>
            <a:endParaRPr lang="de-DE" sz="4000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7343103" y="16964026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800928" y="16964026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WI5</a:t>
            </a:r>
            <a:endParaRPr lang="de-DE" sz="4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010103" y="7962901"/>
            <a:ext cx="2058072" cy="1781174"/>
            <a:chOff x="10010103" y="7743825"/>
            <a:chExt cx="2058072" cy="1810137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WA1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010103" y="10247873"/>
            <a:ext cx="2058072" cy="10697601"/>
            <a:chOff x="10010103" y="7743825"/>
            <a:chExt cx="2058072" cy="1810137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0390883" y="10874777"/>
            <a:ext cx="12961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/>
              <a:t>WA2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390883" y="12970277"/>
            <a:ext cx="12961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 smtClean="0"/>
              <a:t>WA3</a:t>
            </a:r>
            <a:endParaRPr lang="de-DE" sz="4000" b="1" dirty="0"/>
          </a:p>
        </p:txBody>
      </p:sp>
      <p:sp>
        <p:nvSpPr>
          <p:cNvPr id="42" name="Rectangle 41"/>
          <p:cNvSpPr/>
          <p:nvPr/>
        </p:nvSpPr>
        <p:spPr>
          <a:xfrm>
            <a:off x="10390883" y="15351527"/>
            <a:ext cx="12961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 smtClean="0"/>
              <a:t>WA4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781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89622"/>
              </p:ext>
            </p:extLst>
          </p:nvPr>
        </p:nvGraphicFramePr>
        <p:xfrm>
          <a:off x="2133600" y="4192681"/>
          <a:ext cx="28917902" cy="1694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301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Erlangen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Ilmenau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Work Packages</a:t>
                      </a:r>
                    </a:p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1.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(WE1) </a:t>
                      </a:r>
                      <a:r>
                        <a:rPr lang="de-DE" sz="4000" b="0" dirty="0" err="1" smtClean="0"/>
                        <a:t>Percussive</a:t>
                      </a:r>
                      <a:r>
                        <a:rPr lang="de-DE" sz="4000" b="0" dirty="0" smtClean="0"/>
                        <a:t>/ </a:t>
                      </a:r>
                      <a:r>
                        <a:rPr lang="de-DE" sz="4000" b="0" dirty="0" err="1" smtClean="0"/>
                        <a:t>Harmonic</a:t>
                      </a:r>
                      <a:r>
                        <a:rPr lang="de-DE" sz="4000" b="0" baseline="0" dirty="0" smtClean="0"/>
                        <a:t> </a:t>
                      </a:r>
                      <a:r>
                        <a:rPr lang="de-DE" sz="4000" b="0" dirty="0" err="1" smtClean="0"/>
                        <a:t>Complexity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(WA1)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Solo Activity Detection for Jazz Recordings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(WI1)</a:t>
                      </a:r>
                      <a:r>
                        <a:rPr lang="de-DE" sz="4000" b="0" baseline="0" dirty="0" smtClean="0"/>
                        <a:t> </a:t>
                      </a:r>
                      <a:r>
                        <a:rPr lang="de-DE" sz="4000" b="0" dirty="0" smtClean="0"/>
                        <a:t>Timbre Modeling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(WE2)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Predominant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Melody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(WA2)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Interactive Annotation Augmentation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(WI2)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Monotimbral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2.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(WE3)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Homogeneity-Based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Audio Segmentation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(WA3)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Singing Voice Detection for Opera Recordings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(WI3)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Polyphony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(WE4)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Singing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Voice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(WA4)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Instrument (Family) Recognition for Classical Music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(WI4)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 of Vibrato, Tremolo, and Glissando Events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3.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(WE5)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en-US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tion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Using Finger-printing Techniques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(WA5)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 </a:t>
                      </a:r>
                      <a:r>
                        <a:rPr lang="en-US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Identication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Elec-</a:t>
                      </a:r>
                      <a:r>
                        <a:rPr lang="en-US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tronic</a:t>
                      </a:r>
                      <a:r>
                        <a:rPr lang="en-US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Dance Music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(WI5)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Instrument Recognition in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Monotimbral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(WE6)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Repetition-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Event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(WA6)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en-US" sz="4000" b="0" smtClean="0"/>
                        <a:t>Musical Analysis of </a:t>
                      </a:r>
                      <a:r>
                        <a:rPr lang="en-US" sz="4000" b="0" dirty="0" smtClean="0"/>
                        <a:t>Jazz Recordings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000" b="1" dirty="0" smtClean="0"/>
                        <a:t>(WI6)</a:t>
                      </a:r>
                      <a:r>
                        <a:rPr lang="de-DE" sz="4000" b="0" dirty="0" smtClean="0"/>
                        <a:t> 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Instrument Recognition in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Multitimbral</a:t>
                      </a:r>
                      <a:r>
                        <a:rPr lang="de-DE" sz="4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4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  <a:endParaRPr lang="de-DE" sz="4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343103" y="7124700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43103" y="9314067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43103" y="1172053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791403" y="7124700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WI1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791403" y="9314067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WI2</a:t>
            </a:r>
            <a:endParaRPr lang="de-DE" sz="40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791403" y="1172053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WI3</a:t>
            </a:r>
            <a:endParaRPr lang="de-DE" sz="40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352628" y="1402558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800928" y="1402558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WI4</a:t>
            </a:r>
            <a:endParaRPr lang="de-DE" sz="4000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7343103" y="16421101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352628" y="1867852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WE6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800928" y="16421101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WI5</a:t>
            </a:r>
            <a:endParaRPr lang="de-DE" sz="4000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12810453" y="1867852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WI6</a:t>
            </a:r>
            <a:endParaRPr lang="de-DE" sz="4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010103" y="7734301"/>
            <a:ext cx="2058072" cy="1533300"/>
            <a:chOff x="10010103" y="7743825"/>
            <a:chExt cx="2058072" cy="1810137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WA1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010103" y="10076068"/>
            <a:ext cx="2058072" cy="1533300"/>
            <a:chOff x="10010103" y="7743825"/>
            <a:chExt cx="2058072" cy="1810137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WA2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010103" y="12482536"/>
            <a:ext cx="2058072" cy="1533300"/>
            <a:chOff x="10010103" y="7743825"/>
            <a:chExt cx="2058072" cy="181013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WA3</a:t>
              </a:r>
              <a:endParaRPr lang="de-DE" sz="40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10103" y="14787586"/>
            <a:ext cx="2058072" cy="1533300"/>
            <a:chOff x="10010103" y="7743825"/>
            <a:chExt cx="2058072" cy="181013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WA4</a:t>
              </a:r>
              <a:endParaRPr lang="de-DE" sz="40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010103" y="17183102"/>
            <a:ext cx="2058072" cy="1533300"/>
            <a:chOff x="10010103" y="7743825"/>
            <a:chExt cx="2058072" cy="1810137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WA5</a:t>
              </a:r>
              <a:endParaRPr lang="de-DE" sz="40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10103" y="19440526"/>
            <a:ext cx="2058072" cy="1533300"/>
            <a:chOff x="10010103" y="7743825"/>
            <a:chExt cx="2058072" cy="181013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WA6</a:t>
              </a:r>
              <a:endParaRPr lang="de-DE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70794"/>
              </p:ext>
            </p:extLst>
          </p:nvPr>
        </p:nvGraphicFramePr>
        <p:xfrm>
          <a:off x="2133600" y="4192681"/>
          <a:ext cx="28917902" cy="1694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301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Erlangen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Ilmenau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Work Packages</a:t>
                      </a:r>
                    </a:p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1.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(WE1)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(WA1)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(WI1)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(WE2)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(WA2)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(WI2)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2.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(WE3)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(WA3)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(WI3)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(WE4)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(WA4)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(WI4)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3.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(WE5)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(WA5)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(WI5)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87695">
                <a:tc rowSpan="2"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7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(WE6)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(WA6)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(WI6) 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343103" y="7124700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43103" y="9314067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43103" y="1172053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791403" y="7124700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WI1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791403" y="9314067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WI2</a:t>
            </a:r>
            <a:endParaRPr lang="de-DE" sz="40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791403" y="1172053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WI3</a:t>
            </a:r>
            <a:endParaRPr lang="de-DE" sz="40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352628" y="1402558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800928" y="1402558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WI4</a:t>
            </a:r>
            <a:endParaRPr lang="de-DE" sz="4000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7343103" y="16421101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352628" y="1867852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WE6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800928" y="16421101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WI5</a:t>
            </a:r>
            <a:endParaRPr lang="de-DE" sz="4000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12810453" y="1867852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defTabSz="957263"/>
            <a:r>
              <a:rPr lang="de-DE" sz="4000" b="1" dirty="0" smtClean="0"/>
              <a:t>WI6</a:t>
            </a:r>
            <a:endParaRPr lang="de-DE" sz="4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010103" y="7734301"/>
            <a:ext cx="2058072" cy="1533300"/>
            <a:chOff x="10010103" y="7743825"/>
            <a:chExt cx="2058072" cy="1810137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WA1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010103" y="10076068"/>
            <a:ext cx="2058072" cy="1533300"/>
            <a:chOff x="10010103" y="7743825"/>
            <a:chExt cx="2058072" cy="1810137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WA2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010103" y="12482536"/>
            <a:ext cx="2058072" cy="1533300"/>
            <a:chOff x="10010103" y="7743825"/>
            <a:chExt cx="2058072" cy="181013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WA3</a:t>
              </a:r>
              <a:endParaRPr lang="de-DE" sz="40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10103" y="14787586"/>
            <a:ext cx="2058072" cy="1533300"/>
            <a:chOff x="10010103" y="7743825"/>
            <a:chExt cx="2058072" cy="181013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WA4</a:t>
              </a:r>
              <a:endParaRPr lang="de-DE" sz="40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010103" y="17183102"/>
            <a:ext cx="2058072" cy="1533300"/>
            <a:chOff x="10010103" y="7743825"/>
            <a:chExt cx="2058072" cy="1810137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WA5</a:t>
              </a:r>
              <a:endParaRPr lang="de-DE" sz="40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10103" y="19440526"/>
            <a:ext cx="2058072" cy="1533300"/>
            <a:chOff x="10010103" y="7743825"/>
            <a:chExt cx="2058072" cy="181013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57263"/>
              <a:r>
                <a:rPr lang="de-DE" sz="4000" b="1" dirty="0" smtClean="0"/>
                <a:t>WA6</a:t>
              </a:r>
              <a:endParaRPr lang="de-DE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28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94946"/>
              </p:ext>
            </p:extLst>
          </p:nvPr>
        </p:nvGraphicFramePr>
        <p:xfrm>
          <a:off x="2133600" y="4192681"/>
          <a:ext cx="28917902" cy="1694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301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Erlangen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Staff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member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Ilmenau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36 </a:t>
                      </a:r>
                      <a:r>
                        <a:rPr lang="de-DE" sz="4400" b="1" baseline="0" dirty="0" err="1" smtClean="0">
                          <a:solidFill>
                            <a:srgbClr val="0000FF"/>
                          </a:solidFill>
                        </a:rPr>
                        <a:t>months</a:t>
                      </a:r>
                      <a:endParaRPr lang="de-DE" sz="4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Work Packages</a:t>
                      </a:r>
                    </a:p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1.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(W1)</a:t>
                      </a:r>
                      <a:endParaRPr lang="de-DE" sz="4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(W2)</a:t>
                      </a:r>
                      <a:endParaRPr lang="de-DE" sz="4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(W3)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(W4)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(W5)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(W6)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2.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(W7)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(W8)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(W9)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(W10)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(W11)</a:t>
                      </a:r>
                      <a:endParaRPr lang="de-DE" sz="4800" b="1" dirty="0" smtClean="0"/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(W12)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3.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01-04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(W13)</a:t>
                      </a:r>
                      <a:endParaRPr lang="de-DE" sz="4800" b="1" dirty="0" smtClean="0"/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(W14)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400" b="1" dirty="0" smtClean="0"/>
                        <a:t>05-08</a:t>
                      </a:r>
                      <a:endParaRPr lang="de-DE" sz="4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(W15)</a:t>
                      </a:r>
                      <a:endParaRPr lang="de-DE" sz="4800" b="1" dirty="0" smtClean="0"/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(W16)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dirty="0" smtClean="0"/>
                        <a:t>(W17)</a:t>
                      </a:r>
                      <a:endParaRPr lang="de-DE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dirty="0" smtClean="0"/>
                        <a:t>(W18)</a:t>
                      </a:r>
                      <a:endParaRPr lang="de-DE" sz="4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343103" y="7124700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43103" y="9314067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43103" y="1172053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W7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791403" y="7124700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791403" y="9314067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791403" y="1172053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W8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52628" y="1402558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W10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800928" y="1402558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343103" y="16421101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352628" y="18678525"/>
            <a:ext cx="2058072" cy="1524713"/>
          </a:xfrm>
          <a:prstGeom prst="rect">
            <a:avLst/>
          </a:prstGeom>
          <a:solidFill>
            <a:srgbClr val="C9FFC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W16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800928" y="16421101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810453" y="18678525"/>
            <a:ext cx="2058072" cy="1524713"/>
          </a:xfrm>
          <a:prstGeom prst="rect">
            <a:avLst/>
          </a:prstGeom>
          <a:solidFill>
            <a:srgbClr val="D1D1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W17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010103" y="7734301"/>
            <a:ext cx="2058072" cy="1533300"/>
            <a:chOff x="10010103" y="7743825"/>
            <a:chExt cx="2058072" cy="1810137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W3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010103" y="10076068"/>
            <a:ext cx="2058072" cy="1533300"/>
            <a:chOff x="10010103" y="7743825"/>
            <a:chExt cx="2058072" cy="1810137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W6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010103" y="12482536"/>
            <a:ext cx="2058072" cy="1533300"/>
            <a:chOff x="10010103" y="7743825"/>
            <a:chExt cx="2058072" cy="181013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W9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10103" y="14787586"/>
            <a:ext cx="2058072" cy="1533300"/>
            <a:chOff x="10010103" y="7743825"/>
            <a:chExt cx="2058072" cy="181013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W12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010103" y="17183102"/>
            <a:ext cx="2058072" cy="1533300"/>
            <a:chOff x="10010103" y="7743825"/>
            <a:chExt cx="2058072" cy="1810137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W15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10103" y="19440526"/>
            <a:ext cx="2058072" cy="1533300"/>
            <a:chOff x="10010103" y="7743825"/>
            <a:chExt cx="2058072" cy="181013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0010103" y="7753962"/>
              <a:ext cx="1029372" cy="1800000"/>
            </a:xfrm>
            <a:prstGeom prst="rect">
              <a:avLst/>
            </a:prstGeom>
            <a:solidFill>
              <a:srgbClr val="C9FFC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1039139" y="7743825"/>
              <a:ext cx="1029036" cy="1800000"/>
            </a:xfrm>
            <a:prstGeom prst="rect">
              <a:avLst/>
            </a:prstGeom>
            <a:solidFill>
              <a:srgbClr val="D1D1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010103" y="7743825"/>
              <a:ext cx="2058072" cy="180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4000" tIns="45720" rIns="3600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4000" b="1" dirty="0" smtClean="0"/>
                <a:t>W18</a:t>
              </a:r>
              <a:endPara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7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72"/>
              </p:ext>
            </p:extLst>
          </p:nvPr>
        </p:nvGraphicFramePr>
        <p:xfrm>
          <a:off x="2133600" y="4192681"/>
          <a:ext cx="28917902" cy="1694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301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PhD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position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(36 </a:t>
                      </a: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, Erlangen) </a:t>
                      </a:r>
                      <a:endParaRPr lang="de-DE" sz="48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PhD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position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(36 </a:t>
                      </a: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r>
                        <a:rPr lang="de-DE" sz="4800" b="1" baseline="0" smtClean="0">
                          <a:solidFill>
                            <a:srgbClr val="009900"/>
                          </a:solidFill>
                        </a:rPr>
                        <a:t>, Ilmenau)</a:t>
                      </a:r>
                      <a:endParaRPr lang="de-DE" sz="48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Work Packages</a:t>
                      </a:r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1.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01-04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(WM1)</a:t>
                      </a:r>
                      <a:endParaRPr lang="de-DE" sz="4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(WA1)</a:t>
                      </a:r>
                      <a:endParaRPr lang="de-DE" sz="4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05-08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(WM2)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(WA2)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(WM3)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(WA3)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2.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01-04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(WM4)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(WA4)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05-08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(WM5)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(WA5)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(WM6)</a:t>
                      </a:r>
                      <a:endParaRPr lang="de-DE" sz="4800" b="1" dirty="0" smtClean="0"/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(WA6)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3.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01-04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(WM7)</a:t>
                      </a:r>
                      <a:endParaRPr lang="de-DE" sz="4800" b="1" dirty="0" smtClean="0"/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(WA7)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05-08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(WM8)</a:t>
                      </a:r>
                      <a:endParaRPr lang="de-DE" sz="4800" b="1" dirty="0" smtClean="0"/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(WA8)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343103" y="7144362"/>
            <a:ext cx="1457997" cy="2171088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43103" y="11001988"/>
            <a:ext cx="1457997" cy="1595480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43103" y="14144625"/>
            <a:ext cx="1457997" cy="1943100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324303" y="9048750"/>
            <a:ext cx="1457997" cy="2152650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9324303" y="12258675"/>
            <a:ext cx="1457997" cy="2027274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324303" y="16430626"/>
            <a:ext cx="1457997" cy="1933492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WM6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67428" y="7153887"/>
            <a:ext cx="1457997" cy="2171088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467428" y="11011513"/>
            <a:ext cx="1457997" cy="1595480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1467428" y="14154150"/>
            <a:ext cx="1457997" cy="1943100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3448628" y="9058275"/>
            <a:ext cx="1457997" cy="2152650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3448628" y="12268200"/>
            <a:ext cx="1457997" cy="2027274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3448628" y="16440151"/>
            <a:ext cx="1457997" cy="1933492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WA6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52628" y="16840200"/>
            <a:ext cx="1457997" cy="1943100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WM7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333828" y="19011901"/>
            <a:ext cx="1457997" cy="1933492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WM8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1476953" y="16849725"/>
            <a:ext cx="1457997" cy="1943100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WA7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3458153" y="19021426"/>
            <a:ext cx="1457997" cy="1933492"/>
          </a:xfrm>
          <a:prstGeom prst="rect">
            <a:avLst/>
          </a:prstGeom>
          <a:solidFill>
            <a:srgbClr val="D1D1FF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WA8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92371"/>
              </p:ext>
            </p:extLst>
          </p:nvPr>
        </p:nvGraphicFramePr>
        <p:xfrm>
          <a:off x="1559858" y="5111558"/>
          <a:ext cx="30158391" cy="22884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30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60667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b="1" dirty="0" smtClean="0">
                          <a:solidFill>
                            <a:srgbClr val="009900"/>
                          </a:solidFill>
                        </a:rPr>
                        <a:t>Stelle</a:t>
                      </a: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400" b="1" baseline="0" dirty="0" smtClean="0">
                          <a:solidFill>
                            <a:srgbClr val="009900"/>
                          </a:solidFill>
                        </a:rPr>
                        <a:t>(36 Monate)</a:t>
                      </a:r>
                      <a:endParaRPr lang="de-DE" sz="4400" b="1" dirty="0">
                        <a:solidFill>
                          <a:srgbClr val="009900"/>
                        </a:solidFill>
                      </a:endParaRP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smtClean="0">
                          <a:solidFill>
                            <a:srgbClr val="0000FF"/>
                          </a:solidFill>
                        </a:rPr>
                        <a:t>Stelle</a:t>
                      </a: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marR="0" indent="0" algn="ctr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baseline="0" dirty="0" smtClean="0">
                          <a:solidFill>
                            <a:srgbClr val="0000FF"/>
                          </a:solidFill>
                        </a:rPr>
                        <a:t>(18 Monate)</a:t>
                      </a:r>
                      <a:endParaRPr lang="de-DE" sz="4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1" dirty="0" err="1" smtClean="0">
                          <a:solidFill>
                            <a:srgbClr val="777777"/>
                          </a:solidFill>
                        </a:rPr>
                        <a:t>HiWi</a:t>
                      </a:r>
                      <a:endParaRPr lang="de-DE" sz="4400" b="1" dirty="0" smtClean="0">
                        <a:solidFill>
                          <a:srgbClr val="777777"/>
                        </a:solidFill>
                      </a:endParaRP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Arbeitspakte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010">
                <a:tc rowSpan="8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4800" b="1" dirty="0" smtClean="0"/>
                        <a:t>1. Jahr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de-DE" sz="4800" b="1" dirty="0" smtClean="0"/>
                        <a:t>01-04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gridSpan="3">
                  <a:txBody>
                    <a:bodyPr/>
                    <a:lstStyle/>
                    <a:p>
                      <a:endParaRPr lang="de-DE" sz="5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(A1) Grundlagen zur Musiksynchronisation</a:t>
                      </a:r>
                      <a:endParaRPr lang="de-DE" sz="4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 vMerge="1">
                  <a:txBody>
                    <a:bodyPr/>
                    <a:lstStyle/>
                    <a:p>
                      <a:endParaRPr lang="de-DE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(A2) F0-Schätzung</a:t>
                      </a: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0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(A3) NMF-basierte Parametrisierung</a:t>
                      </a: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66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de-DE" sz="4800" b="1" dirty="0" smtClean="0"/>
                        <a:t>05-08</a:t>
                      </a:r>
                    </a:p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0368"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 sz="5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(A4) </a:t>
                      </a:r>
                      <a:r>
                        <a:rPr lang="de-DE" sz="4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Audioeditierung</a:t>
                      </a:r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</a:t>
                      </a: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4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(A5) Notenbasierte Parametrisierung von F0-Trajektorien</a:t>
                      </a: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733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4800" b="1" dirty="0" smtClean="0"/>
                        <a:t>09-12</a:t>
                      </a:r>
                    </a:p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48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29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(A6) Signalrekonstruktion</a:t>
                      </a: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2129">
                <a:tc rowSpan="7">
                  <a:txBody>
                    <a:bodyPr/>
                    <a:lstStyle/>
                    <a:p>
                      <a:r>
                        <a:rPr lang="de-DE" sz="4800" b="1" dirty="0" smtClean="0"/>
                        <a:t>2. Jahr</a:t>
                      </a:r>
                    </a:p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01-04</a:t>
                      </a:r>
                      <a:endParaRPr kumimoji="0" lang="de-DE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gridSpan="3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(A7) Grundlagen zur Gesangsstimme</a:t>
                      </a: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155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(A8) </a:t>
                      </a:r>
                      <a:r>
                        <a:rPr lang="de-DE" sz="4400" b="0" dirty="0" err="1" smtClean="0"/>
                        <a:t>Audioeditierung</a:t>
                      </a:r>
                      <a:r>
                        <a:rPr lang="de-DE" sz="4400" b="0" dirty="0" smtClean="0"/>
                        <a:t> (2)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05-08</a:t>
                      </a:r>
                    </a:p>
                    <a:p>
                      <a:endParaRPr lang="de-DE" sz="480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8225">
                <a:tc vMerge="1">
                  <a:txBody>
                    <a:bodyPr/>
                    <a:lstStyle/>
                    <a:p>
                      <a:endParaRPr lang="de-DE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(A9) Parametrisierung von Klangfarbe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775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(A10) Kombinierte Signalmodelle</a:t>
                      </a: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001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09-12</a:t>
                      </a:r>
                    </a:p>
                    <a:p>
                      <a:endParaRPr lang="de-DE" sz="480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01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400" b="0" dirty="0" smtClean="0"/>
                        <a:t>(A11) Lokale </a:t>
                      </a:r>
                      <a:r>
                        <a:rPr lang="de-DE" sz="4400" b="0" dirty="0" err="1" smtClean="0"/>
                        <a:t>Constraints</a:t>
                      </a:r>
                      <a:r>
                        <a:rPr lang="de-DE" sz="4400" b="0" dirty="0" smtClean="0"/>
                        <a:t> in NMF-basierten Verfahren</a:t>
                      </a:r>
                    </a:p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4400" b="0" dirty="0" smtClean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8702">
                <a:tc rowSpan="6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3. Jahr</a:t>
                      </a:r>
                    </a:p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01-04</a:t>
                      </a:r>
                    </a:p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 gridSpan="3">
                  <a:txBody>
                    <a:bodyPr/>
                    <a:lstStyle/>
                    <a:p>
                      <a:endParaRPr lang="de-DE" sz="5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(A12) Partielle Musiksynchronisation</a:t>
                      </a:r>
                      <a:endParaRPr lang="de-DE" sz="4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2865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4400" b="0" dirty="0" smtClean="0"/>
                        <a:t>(A13) Kombinierte Optimierungsverfahren</a:t>
                      </a:r>
                    </a:p>
                  </a:txBody>
                  <a:tcPr marL="288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5015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05-08</a:t>
                      </a:r>
                    </a:p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4346"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 sz="5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4400" b="0" dirty="0" smtClean="0"/>
                        <a:t>(A14) Parametrisierung bei unsicherer Informationslage</a:t>
                      </a:r>
                      <a:endParaRPr lang="de-DE" sz="4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442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09-12</a:t>
                      </a:r>
                    </a:p>
                    <a:p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0745"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sz="54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de-DE" sz="5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400" b="0" dirty="0" smtClean="0"/>
                        <a:t>(A15) </a:t>
                      </a:r>
                      <a:r>
                        <a:rPr lang="de-DE" sz="4400" b="0" dirty="0" err="1" smtClean="0"/>
                        <a:t>Audioeditierung</a:t>
                      </a:r>
                      <a:r>
                        <a:rPr lang="de-DE" sz="4400" b="0" dirty="0" smtClean="0"/>
                        <a:t> (3)</a:t>
                      </a:r>
                      <a:endParaRPr lang="de-DE" sz="4400" b="0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6943053" y="6887188"/>
            <a:ext cx="1200821" cy="1955337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A1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8505153" y="8743950"/>
            <a:ext cx="1200821" cy="2686050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</a:t>
            </a:r>
            <a:r>
              <a:rPr lang="de-DE" sz="4000" b="1" dirty="0"/>
              <a:t>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943052" y="11110777"/>
            <a:ext cx="1200821" cy="2052228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A6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10962603" y="6877988"/>
            <a:ext cx="1200821" cy="1964537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10968205" y="10354694"/>
            <a:ext cx="1200821" cy="2775520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14582103" y="6772276"/>
            <a:ext cx="1200821" cy="6215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4582102" y="13343026"/>
            <a:ext cx="1200821" cy="72309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A8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596671" y="20916900"/>
            <a:ext cx="1200821" cy="69071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A15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543753" y="8698510"/>
            <a:ext cx="1200821" cy="2236190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483074" y="16687801"/>
            <a:ext cx="1200821" cy="3028952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A11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942043" y="14735175"/>
            <a:ext cx="1200821" cy="2928936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A10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543753" y="12801600"/>
            <a:ext cx="1200821" cy="1514475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A7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977730" y="13858876"/>
            <a:ext cx="1200821" cy="2457449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A9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51569" y="19088102"/>
            <a:ext cx="1200821" cy="2571748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A12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552441" y="21263905"/>
            <a:ext cx="1200821" cy="2081870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A13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542916" y="13018989"/>
            <a:ext cx="1200821" cy="2052228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A8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950895" y="22845711"/>
            <a:ext cx="1200821" cy="3471864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A14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552441" y="26069924"/>
            <a:ext cx="1200821" cy="1782713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A15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2543752" y="15430499"/>
            <a:ext cx="1200821" cy="1771653"/>
          </a:xfrm>
          <a:prstGeom prst="rect">
            <a:avLst/>
          </a:prstGeom>
          <a:solidFill>
            <a:schemeClr val="bg1"/>
          </a:solidFill>
          <a:ln w="127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A8/</a:t>
            </a:r>
          </a:p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A15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15336"/>
              </p:ext>
            </p:extLst>
          </p:nvPr>
        </p:nvGraphicFramePr>
        <p:xfrm>
          <a:off x="2133600" y="4192676"/>
          <a:ext cx="28917901" cy="15924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0606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PhD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position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 </a:t>
                      </a:r>
                      <a:b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</a:b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(36 </a:t>
                      </a:r>
                      <a:r>
                        <a:rPr lang="de-DE" sz="4800" b="1" baseline="0" dirty="0" err="1" smtClean="0">
                          <a:solidFill>
                            <a:srgbClr val="009900"/>
                          </a:solidFill>
                        </a:rPr>
                        <a:t>months</a:t>
                      </a:r>
                      <a:r>
                        <a:rPr lang="de-DE" sz="4800" b="1" baseline="0" dirty="0" smtClean="0">
                          <a:solidFill>
                            <a:srgbClr val="009900"/>
                          </a:solidFill>
                        </a:rPr>
                        <a:t>)</a:t>
                      </a:r>
                      <a:endParaRPr lang="de-DE" sz="4800" b="1" dirty="0" smtClean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err="1" smtClean="0">
                          <a:solidFill>
                            <a:srgbClr val="777777"/>
                          </a:solidFill>
                        </a:rPr>
                        <a:t>Two</a:t>
                      </a:r>
                      <a:r>
                        <a:rPr lang="de-DE" sz="4800" b="1" dirty="0" smtClean="0">
                          <a:solidFill>
                            <a:srgbClr val="777777"/>
                          </a:solidFill>
                        </a:rPr>
                        <a:t> </a:t>
                      </a:r>
                      <a:r>
                        <a:rPr lang="de-DE" sz="4800" b="1" dirty="0" err="1" smtClean="0">
                          <a:solidFill>
                            <a:srgbClr val="777777"/>
                          </a:solidFill>
                        </a:rPr>
                        <a:t>student</a:t>
                      </a:r>
                      <a:r>
                        <a:rPr lang="de-DE" sz="4800" b="1" dirty="0" smtClean="0">
                          <a:solidFill>
                            <a:srgbClr val="777777"/>
                          </a:solidFill>
                        </a:rPr>
                        <a:t> </a:t>
                      </a:r>
                      <a:r>
                        <a:rPr lang="de-DE" sz="4800" b="1" dirty="0" err="1" smtClean="0">
                          <a:solidFill>
                            <a:srgbClr val="777777"/>
                          </a:solidFill>
                        </a:rPr>
                        <a:t>assistants</a:t>
                      </a:r>
                      <a:endParaRPr lang="de-DE" sz="4800" b="1" dirty="0" smtClean="0">
                        <a:solidFill>
                          <a:srgbClr val="77777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Work Packages</a:t>
                      </a:r>
                    </a:p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1.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01-03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(W1) Foundations, Infrastructure, and Datasets</a:t>
                      </a:r>
                      <a:endParaRPr lang="de-DE" sz="4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04-06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(W2) Kernel-</a:t>
                      </a:r>
                      <a:r>
                        <a:rPr lang="de-DE" sz="4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Audio </a:t>
                      </a:r>
                      <a:r>
                        <a:rPr lang="de-DE" sz="4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07-09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(W3) </a:t>
                      </a:r>
                      <a:r>
                        <a:rPr lang="de-DE" sz="4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Cascaded</a:t>
                      </a: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Audio </a:t>
                      </a:r>
                      <a:r>
                        <a:rPr lang="de-DE" sz="4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(W4) Application and Evaluation: Rhythm Analysis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2.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01-03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(W5) </a:t>
                      </a:r>
                      <a:r>
                        <a:rPr lang="de-DE" sz="4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Informed</a:t>
                      </a: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NMFD </a:t>
                      </a:r>
                      <a:r>
                        <a:rPr lang="de-DE" sz="4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04-06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(W6) </a:t>
                      </a: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and Generating Side Information</a:t>
                      </a:r>
                      <a:endParaRPr lang="de-DE" sz="4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07-09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(W7) Application and Evaluation: Intelligent Audio Editing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(W8) Attenuation of Pre-Echo Artifacts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3.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01-03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(W9) Attenuation of Crosstalk Artifacts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800" b="1" dirty="0" smtClean="0"/>
                        <a:t>04-06</a:t>
                      </a:r>
                      <a:endParaRPr lang="de-DE" sz="4800" b="1" dirty="0"/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(W10) Restoration and </a:t>
                      </a:r>
                      <a:r>
                        <a:rPr lang="en-US" sz="4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Inpainting</a:t>
                      </a:r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Approaches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07-09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(W11) Reflection on Theory and Computational Aspects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57793"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1899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4800" b="1" dirty="0" smtClean="0"/>
                        <a:t>09-12</a:t>
                      </a:r>
                    </a:p>
                  </a:txBody>
                  <a:tcPr marL="288000" marR="72000" marT="1080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(W12) Reflection on Evaluation and Practicability</a:t>
                      </a:r>
                      <a:endParaRPr lang="de-DE" sz="4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7343103" y="6315688"/>
            <a:ext cx="1229397" cy="1837712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/>
              <a:t>W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43103" y="8715988"/>
            <a:ext cx="1229397" cy="1532911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</a:t>
            </a:r>
            <a:r>
              <a:rPr lang="de-DE" sz="4000" b="1" dirty="0"/>
              <a:t>3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343103" y="10620988"/>
            <a:ext cx="1229397" cy="1532911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W5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43103" y="12458700"/>
            <a:ext cx="1229397" cy="1866899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W7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343103" y="14697688"/>
            <a:ext cx="1229397" cy="1532911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W9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343103" y="16916400"/>
            <a:ext cx="1229397" cy="2933700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9324303" y="6591300"/>
            <a:ext cx="1229397" cy="2467588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324303" y="9325588"/>
            <a:ext cx="1229397" cy="1532911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</a:t>
            </a:r>
            <a:r>
              <a:rPr lang="de-DE" sz="4000" b="1" dirty="0"/>
              <a:t>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9324303" y="11230588"/>
            <a:ext cx="1229397" cy="1532911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W6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324303" y="13402288"/>
            <a:ext cx="1229397" cy="1532911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W8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9324303" y="15535888"/>
            <a:ext cx="1229397" cy="1532911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324303" y="17449800"/>
            <a:ext cx="1229397" cy="2438399"/>
          </a:xfrm>
          <a:prstGeom prst="rect">
            <a:avLst/>
          </a:prstGeom>
          <a:solidFill>
            <a:srgbClr val="C9FFC9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</a:t>
            </a:r>
            <a:r>
              <a:rPr kumimoji="0" lang="de-DE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496003" y="6374911"/>
            <a:ext cx="1229397" cy="59600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3477203" y="6413012"/>
            <a:ext cx="1229397" cy="26458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1496003" y="12687299"/>
            <a:ext cx="1229397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W7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496003" y="17449800"/>
            <a:ext cx="1229397" cy="24002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3477203" y="17449800"/>
            <a:ext cx="1229397" cy="24002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W12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3477203" y="9334499"/>
            <a:ext cx="1229397" cy="354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W4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3515303" y="13194811"/>
            <a:ext cx="1229397" cy="3873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smtClean="0"/>
              <a:t>W1</a:t>
            </a:r>
            <a:endParaRPr kumimoji="0" lang="de-DE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32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Benutzerdefiniert</PresentationFormat>
  <Paragraphs>396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Max-Planck-Institut fuer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Title  (font size: 72-96) First name, Last name e-mail</dc:title>
  <dc:creator>schoenb</dc:creator>
  <cp:lastModifiedBy>meinard</cp:lastModifiedBy>
  <cp:revision>193</cp:revision>
  <cp:lastPrinted>2013-06-17T14:06:36Z</cp:lastPrinted>
  <dcterms:created xsi:type="dcterms:W3CDTF">2005-05-03T12:28:14Z</dcterms:created>
  <dcterms:modified xsi:type="dcterms:W3CDTF">2021-07-03T19:40:03Z</dcterms:modified>
</cp:coreProperties>
</file>