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7"/>
  </p:notesMasterIdLst>
  <p:handoutMasterIdLst>
    <p:handoutMasterId r:id="rId48"/>
  </p:handoutMasterIdLst>
  <p:sldIdLst>
    <p:sldId id="362" r:id="rId2"/>
    <p:sldId id="509" r:id="rId3"/>
    <p:sldId id="575" r:id="rId4"/>
    <p:sldId id="628" r:id="rId5"/>
    <p:sldId id="629" r:id="rId6"/>
    <p:sldId id="605" r:id="rId7"/>
    <p:sldId id="577" r:id="rId8"/>
    <p:sldId id="652" r:id="rId9"/>
    <p:sldId id="574" r:id="rId10"/>
    <p:sldId id="581" r:id="rId11"/>
    <p:sldId id="609" r:id="rId12"/>
    <p:sldId id="621" r:id="rId13"/>
    <p:sldId id="654" r:id="rId14"/>
    <p:sldId id="611" r:id="rId15"/>
    <p:sldId id="612" r:id="rId16"/>
    <p:sldId id="607" r:id="rId17"/>
    <p:sldId id="646" r:id="rId18"/>
    <p:sldId id="597" r:id="rId19"/>
    <p:sldId id="614" r:id="rId20"/>
    <p:sldId id="615" r:id="rId21"/>
    <p:sldId id="620" r:id="rId22"/>
    <p:sldId id="644" r:id="rId23"/>
    <p:sldId id="645" r:id="rId24"/>
    <p:sldId id="608" r:id="rId25"/>
    <p:sldId id="601" r:id="rId26"/>
    <p:sldId id="582" r:id="rId27"/>
    <p:sldId id="622" r:id="rId28"/>
    <p:sldId id="623" r:id="rId29"/>
    <p:sldId id="579" r:id="rId30"/>
    <p:sldId id="580" r:id="rId31"/>
    <p:sldId id="647" r:id="rId32"/>
    <p:sldId id="636" r:id="rId33"/>
    <p:sldId id="637" r:id="rId34"/>
    <p:sldId id="631" r:id="rId35"/>
    <p:sldId id="632" r:id="rId36"/>
    <p:sldId id="633" r:id="rId37"/>
    <p:sldId id="634" r:id="rId38"/>
    <p:sldId id="635" r:id="rId39"/>
    <p:sldId id="653" r:id="rId40"/>
    <p:sldId id="640" r:id="rId41"/>
    <p:sldId id="641" r:id="rId42"/>
    <p:sldId id="642" r:id="rId43"/>
    <p:sldId id="650" r:id="rId44"/>
    <p:sldId id="651" r:id="rId45"/>
    <p:sldId id="649" r:id="rId46"/>
  </p:sldIdLst>
  <p:sldSz cx="9144000" cy="6858000" type="screen4x3"/>
  <p:notesSz cx="7099300" cy="10234613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sz="2000" i="1" kern="1200">
        <a:solidFill>
          <a:srgbClr val="CCCCFF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i="1" kern="1200">
        <a:solidFill>
          <a:srgbClr val="CCCCFF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i="1" kern="1200">
        <a:solidFill>
          <a:srgbClr val="CCCCFF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i="1" kern="1200">
        <a:solidFill>
          <a:srgbClr val="CCCCFF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i="1" kern="1200">
        <a:solidFill>
          <a:srgbClr val="CCCCFF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i="1" kern="1200">
        <a:solidFill>
          <a:srgbClr val="CCCCFF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i="1" kern="1200">
        <a:solidFill>
          <a:srgbClr val="CCCCFF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i="1" kern="1200">
        <a:solidFill>
          <a:srgbClr val="CCCCFF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i="1" kern="1200">
        <a:solidFill>
          <a:srgbClr val="CCCCFF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6600"/>
    <a:srgbClr val="99FFCC"/>
    <a:srgbClr val="FF9900"/>
    <a:srgbClr val="9999FF"/>
    <a:srgbClr val="FFFF99"/>
    <a:srgbClr val="DDDDDD"/>
    <a:srgbClr val="FFFFFF"/>
    <a:srgbClr val="00FFFF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2" autoAdjust="0"/>
    <p:restoredTop sz="90929"/>
  </p:normalViewPr>
  <p:slideViewPr>
    <p:cSldViewPr>
      <p:cViewPr>
        <p:scale>
          <a:sx n="86" d="100"/>
          <a:sy n="86" d="100"/>
        </p:scale>
        <p:origin x="-172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 i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i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 i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i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C8990F5-9948-4760-A635-73935B75CFA8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660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 i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i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 i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i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ACBFFDF-1C72-40A1-8AF7-5FB6F1B595D2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5874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1524000"/>
            <a:ext cx="6096000" cy="1879600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5000"/>
              </a:lnSpc>
              <a:defRPr sz="5400"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82750" y="4076700"/>
            <a:ext cx="5861050" cy="1257300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i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BA62000-1EC1-4C64-8523-407BF72A28F3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74007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515E01-E753-4B36-A629-F00B2ED25806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0778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533400"/>
            <a:ext cx="1943100" cy="55626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5676900" cy="55626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CDEF5-78C4-41A9-B0C1-372EC9FD2905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463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3E521A-440A-4370-A4EC-FE6ED43EFE92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34655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D4D28-EBE4-4D40-8068-6564E44E6DCC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02470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FBF3D-B6A5-4165-A98D-22D2FB7A9680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06490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60DB3-84A2-4361-8FD5-A99A32A98E36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39837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75C9A7-8CF0-47EE-8B34-7CE28A51B4D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74852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3A165F-58C5-49F7-8580-13D3F23F1977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67659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A9FE6-44A2-4356-B522-FA8B8AE22685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81960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D049E-9BCB-4C26-B990-05D3EAB6ECEC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48444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33400"/>
            <a:ext cx="7772400" cy="1066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  <a:r>
              <a:rPr lang="de-DE" smtClean="0"/>
              <a:t>	</a:t>
            </a:r>
            <a:endParaRPr lang="en-GB" smtClean="0"/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8400"/>
            <a:ext cx="4038600" cy="28416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 smtClean="0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D30EC0C-5628-478F-8177-108B8EA40143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  <p:sp>
        <p:nvSpPr>
          <p:cNvPr id="1030" name="FormatShape" descr="SKIING" hidden="1"/>
          <p:cNvSpPr>
            <a:spLocks noChangeArrowheads="1"/>
          </p:cNvSpPr>
          <p:nvPr/>
        </p:nvSpPr>
        <p:spPr bwMode="auto">
          <a:xfrm>
            <a:off x="-1333500" y="1701800"/>
            <a:ext cx="1181100" cy="825500"/>
          </a:xfrm>
          <a:prstGeom prst="rect">
            <a:avLst/>
          </a:prstGeom>
          <a:noFill/>
          <a:ln w="101600" cmpd="thinThick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13"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z="2400" i="0">
              <a:solidFill>
                <a:schemeClr val="tx1"/>
              </a:solidFill>
            </a:endParaRPr>
          </a:p>
        </p:txBody>
      </p:sp>
      <p:sp>
        <p:nvSpPr>
          <p:cNvPr id="1031" name="Rectangle 11" descr="Large checker board"/>
          <p:cNvSpPr>
            <a:spLocks noChangeArrowheads="1"/>
          </p:cNvSpPr>
          <p:nvPr userDrawn="1"/>
        </p:nvSpPr>
        <p:spPr bwMode="auto">
          <a:xfrm>
            <a:off x="914400" y="685800"/>
            <a:ext cx="7315200" cy="7620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lgCheck">
                  <a:fgClr>
                    <a:schemeClr val="bg1"/>
                  </a:fgClr>
                  <a:bgClr>
                    <a:srgbClr val="FF9900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z="2400" i="0">
              <a:solidFill>
                <a:srgbClr val="800000"/>
              </a:solidFill>
            </a:endParaRPr>
          </a:p>
        </p:txBody>
      </p:sp>
      <p:sp>
        <p:nvSpPr>
          <p:cNvPr id="1032" name="Line 15"/>
          <p:cNvSpPr>
            <a:spLocks noChangeShapeType="1"/>
          </p:cNvSpPr>
          <p:nvPr userDrawn="1"/>
        </p:nvSpPr>
        <p:spPr bwMode="auto">
          <a:xfrm>
            <a:off x="1905000" y="1600200"/>
            <a:ext cx="5334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6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6600"/>
          </a:solidFill>
          <a:latin typeface="JazzText" pitchFamily="2" charset="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6600"/>
          </a:solidFill>
          <a:latin typeface="JazzText" pitchFamily="2" charset="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6600"/>
          </a:solidFill>
          <a:latin typeface="JazzText" pitchFamily="2" charset="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6600"/>
          </a:solidFill>
          <a:latin typeface="JazzText" pitchFamily="2" charset="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6600"/>
          </a:solidFill>
          <a:latin typeface="JazzText" pitchFamily="2" charset="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6600"/>
          </a:solidFill>
          <a:latin typeface="JazzText" pitchFamily="2" charset="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6600"/>
          </a:solidFill>
          <a:latin typeface="JazzText" pitchFamily="2" charset="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6600"/>
          </a:solidFill>
          <a:latin typeface="JazzText" pitchFamily="2" charset="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836613"/>
            <a:ext cx="8207375" cy="1879600"/>
          </a:xfrm>
        </p:spPr>
        <p:txBody>
          <a:bodyPr/>
          <a:lstStyle/>
          <a:p>
            <a:pPr eaLnBrk="1" hangingPunct="1"/>
            <a:r>
              <a:rPr lang="en-US" sz="4000" dirty="0"/>
              <a:t>On the influence of instrument specifics</a:t>
            </a:r>
            <a:br>
              <a:rPr lang="en-US" sz="4000" dirty="0"/>
            </a:br>
            <a:r>
              <a:rPr lang="en-US" sz="4000" dirty="0"/>
              <a:t>and cognitive load on walking bass improvisation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284984"/>
            <a:ext cx="6408738" cy="2016224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rgbClr val="FF6600"/>
                </a:solidFill>
                <a:latin typeface="Tw Cen MT" panose="020B0602020104020603" pitchFamily="34" charset="0"/>
              </a:rPr>
              <a:t>Klaus Frieler</a:t>
            </a:r>
            <a:r>
              <a:rPr lang="en-US" sz="2400" baseline="30000" dirty="0" smtClean="0">
                <a:solidFill>
                  <a:srgbClr val="FF6600"/>
                </a:solidFill>
                <a:latin typeface="Tw Cen MT" panose="020B0602020104020603" pitchFamily="34" charset="0"/>
              </a:rPr>
              <a:t>1</a:t>
            </a:r>
            <a:r>
              <a:rPr lang="en-US" sz="2400" dirty="0" smtClean="0">
                <a:solidFill>
                  <a:srgbClr val="FF6600"/>
                </a:solidFill>
                <a:latin typeface="Tw Cen MT" panose="020B0602020104020603" pitchFamily="34" charset="0"/>
              </a:rPr>
              <a:t>, </a:t>
            </a:r>
            <a:r>
              <a:rPr lang="en-US" sz="2400" dirty="0" err="1" smtClean="0">
                <a:solidFill>
                  <a:srgbClr val="FF6600"/>
                </a:solidFill>
                <a:latin typeface="Tw Cen MT" panose="020B0602020104020603" pitchFamily="34" charset="0"/>
              </a:rPr>
              <a:t>Jakob</a:t>
            </a:r>
            <a:r>
              <a:rPr lang="en-US" sz="2400" dirty="0" smtClean="0">
                <a:solidFill>
                  <a:srgbClr val="FF6600"/>
                </a:solidFill>
                <a:latin typeface="Tw Cen MT" panose="020B0602020104020603" pitchFamily="34" charset="0"/>
              </a:rPr>
              <a:t> Abeßer</a:t>
            </a:r>
            <a:r>
              <a:rPr lang="en-US" sz="2400" baseline="30000" dirty="0" smtClean="0">
                <a:solidFill>
                  <a:srgbClr val="FF6600"/>
                </a:solidFill>
                <a:latin typeface="Tw Cen MT" panose="020B0602020104020603" pitchFamily="34" charset="0"/>
              </a:rPr>
              <a:t>2</a:t>
            </a:r>
            <a:r>
              <a:rPr lang="en-US" sz="2400" dirty="0" smtClean="0">
                <a:solidFill>
                  <a:srgbClr val="FF6600"/>
                </a:solidFill>
                <a:latin typeface="Tw Cen MT" panose="020B0602020104020603" pitchFamily="34" charset="0"/>
              </a:rPr>
              <a:t>, Wolf-Georg Zaddach</a:t>
            </a:r>
            <a:r>
              <a:rPr lang="en-US" sz="2400" baseline="30000" dirty="0">
                <a:solidFill>
                  <a:srgbClr val="FF6600"/>
                </a:solidFill>
                <a:latin typeface="Tw Cen MT" panose="020B0602020104020603" pitchFamily="34" charset="0"/>
              </a:rPr>
              <a:t>1</a:t>
            </a:r>
            <a:r>
              <a:rPr lang="en-US" sz="2400" dirty="0" smtClean="0">
                <a:solidFill>
                  <a:srgbClr val="FF6600"/>
                </a:solidFill>
                <a:latin typeface="Tw Cen MT" panose="020B0602020104020603" pitchFamily="34" charset="0"/>
              </a:rPr>
              <a:t>, Benjamin Burkhart</a:t>
            </a:r>
            <a:r>
              <a:rPr lang="en-US" sz="2400" baseline="30000" dirty="0">
                <a:solidFill>
                  <a:srgbClr val="FF6600"/>
                </a:solidFill>
                <a:latin typeface="Tw Cen MT" panose="020B0602020104020603" pitchFamily="34" charset="0"/>
              </a:rPr>
              <a:t>1</a:t>
            </a:r>
            <a:r>
              <a:rPr lang="en-US" sz="2400" dirty="0" smtClean="0">
                <a:solidFill>
                  <a:srgbClr val="FF6600"/>
                </a:solidFill>
                <a:latin typeface="Tw Cen MT" panose="020B0602020104020603" pitchFamily="34" charset="0"/>
              </a:rPr>
              <a:t>, Frank Höger</a:t>
            </a:r>
            <a:r>
              <a:rPr lang="en-US" sz="2400" baseline="30000" dirty="0">
                <a:solidFill>
                  <a:srgbClr val="FF6600"/>
                </a:solidFill>
                <a:latin typeface="Tw Cen MT" panose="020B0602020104020603" pitchFamily="34" charset="0"/>
              </a:rPr>
              <a:t>1</a:t>
            </a:r>
            <a:r>
              <a:rPr lang="en-US" sz="2400" dirty="0" smtClean="0">
                <a:solidFill>
                  <a:srgbClr val="FF6600"/>
                </a:solidFill>
                <a:latin typeface="Tw Cen MT" panose="020B0602020104020603" pitchFamily="34" charset="0"/>
              </a:rPr>
              <a:t>, Martin Pfleiderer</a:t>
            </a:r>
            <a:r>
              <a:rPr lang="en-US" sz="1800" baseline="30000" dirty="0">
                <a:solidFill>
                  <a:srgbClr val="FF6600"/>
                </a:solidFill>
                <a:latin typeface="Tw Cen MT" panose="020B0602020104020603" pitchFamily="34" charset="0"/>
              </a:rPr>
              <a:t>1</a:t>
            </a:r>
            <a:endParaRPr lang="en-US" sz="1800" dirty="0">
              <a:solidFill>
                <a:srgbClr val="FF6600"/>
              </a:solidFill>
              <a:latin typeface="Tw Cen MT" panose="020B0602020104020603" pitchFamily="34" charset="0"/>
            </a:endParaRPr>
          </a:p>
          <a:p>
            <a:pPr eaLnBrk="1" hangingPunct="1"/>
            <a:r>
              <a:rPr lang="en-US" sz="1800" baseline="30000" dirty="0">
                <a:solidFill>
                  <a:srgbClr val="FF6600"/>
                </a:solidFill>
                <a:latin typeface="Tw Cen MT" panose="020B0602020104020603" pitchFamily="34" charset="0"/>
              </a:rPr>
              <a:t>1</a:t>
            </a:r>
            <a:r>
              <a:rPr lang="en-US" sz="1800" dirty="0" smtClean="0">
                <a:solidFill>
                  <a:srgbClr val="FF6600"/>
                </a:solidFill>
                <a:latin typeface="Tw Cen MT" panose="020B0602020104020603" pitchFamily="34" charset="0"/>
              </a:rPr>
              <a:t>University of Music “Franz Liszt” Weimar, Germany</a:t>
            </a:r>
          </a:p>
          <a:p>
            <a:pPr eaLnBrk="1" hangingPunct="1"/>
            <a:r>
              <a:rPr lang="en-US" sz="1600" baseline="30000" dirty="0" smtClean="0">
                <a:solidFill>
                  <a:srgbClr val="FF6600"/>
                </a:solidFill>
                <a:latin typeface="Tw Cen MT" panose="020B0602020104020603" pitchFamily="34" charset="0"/>
              </a:rPr>
              <a:t>2</a:t>
            </a:r>
            <a:r>
              <a:rPr lang="en-US" sz="1800" dirty="0" smtClean="0">
                <a:solidFill>
                  <a:srgbClr val="FF6600"/>
                </a:solidFill>
                <a:latin typeface="Tw Cen MT" panose="020B0602020104020603" pitchFamily="34" charset="0"/>
              </a:rPr>
              <a:t>Fraunhofer IDMT</a:t>
            </a:r>
            <a:r>
              <a:rPr lang="en-US" sz="1800" dirty="0">
                <a:solidFill>
                  <a:srgbClr val="FF6600"/>
                </a:solidFill>
                <a:latin typeface="Tw Cen MT" panose="020B0602020104020603" pitchFamily="34" charset="0"/>
              </a:rPr>
              <a:t>, </a:t>
            </a:r>
            <a:r>
              <a:rPr lang="en-US" sz="1800" dirty="0" err="1" smtClean="0">
                <a:solidFill>
                  <a:srgbClr val="FF6600"/>
                </a:solidFill>
                <a:latin typeface="Tw Cen MT" panose="020B0602020104020603" pitchFamily="34" charset="0"/>
              </a:rPr>
              <a:t>Ilmenau</a:t>
            </a:r>
            <a:r>
              <a:rPr lang="en-US" sz="1800" dirty="0">
                <a:solidFill>
                  <a:srgbClr val="FF6600"/>
                </a:solidFill>
                <a:latin typeface="Tw Cen MT" panose="020B0602020104020603" pitchFamily="34" charset="0"/>
              </a:rPr>
              <a:t>, Germany</a:t>
            </a:r>
            <a:endParaRPr lang="en-US" sz="1800" dirty="0" smtClean="0">
              <a:solidFill>
                <a:srgbClr val="FF6600"/>
              </a:solidFill>
              <a:latin typeface="Tw Cen MT" panose="020B0602020104020603" pitchFamily="34" charset="0"/>
            </a:endParaRPr>
          </a:p>
          <a:p>
            <a:pPr eaLnBrk="1" hangingPunct="1"/>
            <a:endParaRPr lang="en-US" sz="1800" u="sng" dirty="0" smtClean="0">
              <a:solidFill>
                <a:srgbClr val="FF6600"/>
              </a:solidFill>
              <a:latin typeface="Tw Cen MT" panose="020B0602020104020603" pitchFamily="34" charset="0"/>
            </a:endParaRPr>
          </a:p>
          <a:p>
            <a:pPr eaLnBrk="1" hangingPunct="1"/>
            <a:endParaRPr lang="en-US" sz="1800" u="sng" dirty="0" smtClean="0">
              <a:solidFill>
                <a:srgbClr val="FF6600"/>
              </a:solidFill>
              <a:latin typeface="Tw Cen MT" panose="020B0602020104020603" pitchFamily="34" charset="0"/>
            </a:endParaRPr>
          </a:p>
        </p:txBody>
      </p:sp>
      <p:pic>
        <p:nvPicPr>
          <p:cNvPr id="13316" name="Picture 2" descr="df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592" y="5988992"/>
            <a:ext cx="916305" cy="46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626" y="5911123"/>
            <a:ext cx="1665992" cy="54221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72" y="5948610"/>
            <a:ext cx="406894" cy="504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367" y="6051747"/>
            <a:ext cx="1404156" cy="401589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6042290"/>
            <a:ext cx="1872208" cy="41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109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Data: Pitch Classes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6293296"/>
            <a:ext cx="7772400" cy="448072"/>
          </a:xfrm>
        </p:spPr>
        <p:txBody>
          <a:bodyPr/>
          <a:lstStyle/>
          <a:p>
            <a:pPr marL="0" indent="0" algn="ctr">
              <a:buNone/>
            </a:pPr>
            <a:endParaRPr lang="en-US" sz="2400" dirty="0" smtClean="0">
              <a:latin typeface="Tw Cen MT" panose="020B0602020104020603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64" y="1700808"/>
            <a:ext cx="6889873" cy="463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4063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685800" y="2747963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Results: </a:t>
            </a:r>
            <a:br>
              <a:rPr lang="en-US" dirty="0" smtClean="0"/>
            </a:br>
            <a:r>
              <a:rPr lang="en-US" dirty="0" smtClean="0"/>
              <a:t>CPC Frequencies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Textfeld 4"/>
          <p:cNvSpPr txBox="1"/>
          <p:nvPr/>
        </p:nvSpPr>
        <p:spPr>
          <a:xfrm>
            <a:off x="791580" y="4221088"/>
            <a:ext cx="7560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latin typeface="Tw Cen MT" panose="020B0602020104020603" pitchFamily="34" charset="0"/>
              </a:rPr>
              <a:t>Chordal pitch classes (CPC): Pitch class with the root of the surrounding chord as reference (root = 0, m3 = 3, M3 = 4, P4 = 5, P5 = 7 etc</a:t>
            </a:r>
            <a:r>
              <a:rPr lang="en-US" i="0" dirty="0" smtClean="0">
                <a:latin typeface="Tw Cen MT" panose="020B0602020104020603" pitchFamily="34" charset="0"/>
              </a:rPr>
              <a:t>.)</a:t>
            </a:r>
            <a:endParaRPr lang="en-US" i="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15597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CPC Frequencies / Chord Type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6293296"/>
            <a:ext cx="7772400" cy="448072"/>
          </a:xfrm>
        </p:spPr>
        <p:txBody>
          <a:bodyPr/>
          <a:lstStyle/>
          <a:p>
            <a:pPr marL="0" indent="0" algn="ctr">
              <a:buNone/>
            </a:pPr>
            <a:endParaRPr lang="en-US" sz="2400" dirty="0" smtClean="0">
              <a:latin typeface="Tw Cen MT" panose="020B0602020104020603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66" y="1700808"/>
            <a:ext cx="6889865" cy="4637925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5731087" y="6021288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i="0" dirty="0" smtClean="0">
                <a:solidFill>
                  <a:schemeClr val="bg1"/>
                </a:solidFill>
                <a:latin typeface="Times New Roman"/>
                <a:cs typeface="Times New Roman"/>
              </a:rPr>
              <a:t>χ</a:t>
            </a:r>
            <a:r>
              <a:rPr lang="de-DE" sz="1800" i="0" baseline="30000" dirty="0" smtClean="0">
                <a:solidFill>
                  <a:schemeClr val="bg1"/>
                </a:solidFill>
                <a:latin typeface="Tw Cen MT" panose="020B0602020104020603" pitchFamily="34" charset="0"/>
                <a:cs typeface="Times New Roman"/>
              </a:rPr>
              <a:t>2</a:t>
            </a:r>
            <a:r>
              <a:rPr lang="de-DE" sz="1800" i="0" dirty="0" smtClean="0">
                <a:solidFill>
                  <a:schemeClr val="bg1"/>
                </a:solidFill>
                <a:latin typeface="Tw Cen MT" panose="020B0602020104020603" pitchFamily="34" charset="0"/>
                <a:cs typeface="Times New Roman"/>
              </a:rPr>
              <a:t>: p &lt;.001, </a:t>
            </a:r>
            <a:r>
              <a:rPr lang="el-GR" sz="1800" i="0" dirty="0" smtClean="0">
                <a:solidFill>
                  <a:schemeClr val="bg1"/>
                </a:solidFill>
                <a:latin typeface="Times New Roman"/>
                <a:cs typeface="Times New Roman"/>
              </a:rPr>
              <a:t>φ</a:t>
            </a:r>
            <a:r>
              <a:rPr lang="de-DE" sz="1800" i="0" dirty="0" smtClean="0">
                <a:solidFill>
                  <a:schemeClr val="bg1"/>
                </a:solidFill>
                <a:latin typeface="Tw Cen MT" panose="020B0602020104020603" pitchFamily="34" charset="0"/>
                <a:cs typeface="Times New Roman"/>
              </a:rPr>
              <a:t> = .186</a:t>
            </a:r>
            <a:endParaRPr lang="de-DE" sz="1800" i="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7673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CPC Frequencies / Tempo class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6293296"/>
            <a:ext cx="7772400" cy="448072"/>
          </a:xfrm>
        </p:spPr>
        <p:txBody>
          <a:bodyPr/>
          <a:lstStyle/>
          <a:p>
            <a:pPr marL="0" indent="0" algn="ctr">
              <a:buNone/>
            </a:pPr>
            <a:endParaRPr lang="en-US" sz="2400" dirty="0" smtClean="0">
              <a:latin typeface="Tw Cen MT" panose="020B0602020104020603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66" y="1700808"/>
            <a:ext cx="6889866" cy="4637925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5738975" y="4941168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i="0" dirty="0" smtClean="0">
                <a:solidFill>
                  <a:schemeClr val="bg1"/>
                </a:solidFill>
                <a:latin typeface="Times New Roman"/>
                <a:cs typeface="Times New Roman"/>
              </a:rPr>
              <a:t>χ</a:t>
            </a:r>
            <a:r>
              <a:rPr lang="de-DE" sz="1800" i="0" baseline="30000" dirty="0" smtClean="0">
                <a:solidFill>
                  <a:schemeClr val="bg1"/>
                </a:solidFill>
                <a:latin typeface="Tw Cen MT" panose="020B0602020104020603" pitchFamily="34" charset="0"/>
                <a:cs typeface="Times New Roman"/>
              </a:rPr>
              <a:t>2</a:t>
            </a:r>
            <a:r>
              <a:rPr lang="de-DE" sz="1800" i="0" dirty="0" smtClean="0">
                <a:solidFill>
                  <a:schemeClr val="bg1"/>
                </a:solidFill>
                <a:latin typeface="Tw Cen MT" panose="020B0602020104020603" pitchFamily="34" charset="0"/>
                <a:cs typeface="Times New Roman"/>
              </a:rPr>
              <a:t>: p &lt;.001, </a:t>
            </a:r>
            <a:r>
              <a:rPr lang="el-GR" sz="1800" i="0" dirty="0" smtClean="0">
                <a:solidFill>
                  <a:schemeClr val="bg1"/>
                </a:solidFill>
                <a:latin typeface="Times New Roman"/>
                <a:cs typeface="Times New Roman"/>
              </a:rPr>
              <a:t>φ</a:t>
            </a:r>
            <a:r>
              <a:rPr lang="de-DE" sz="1800" i="0" dirty="0" smtClean="0">
                <a:solidFill>
                  <a:schemeClr val="bg1"/>
                </a:solidFill>
                <a:latin typeface="Tw Cen MT" panose="020B0602020104020603" pitchFamily="34" charset="0"/>
                <a:cs typeface="Times New Roman"/>
              </a:rPr>
              <a:t> = .182 </a:t>
            </a:r>
            <a:endParaRPr lang="de-DE" sz="1800" i="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3698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Chord Root Frequencies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6293296"/>
            <a:ext cx="7772400" cy="448072"/>
          </a:xfrm>
        </p:spPr>
        <p:txBody>
          <a:bodyPr/>
          <a:lstStyle/>
          <a:p>
            <a:pPr marL="0" indent="0" algn="ctr">
              <a:buNone/>
            </a:pPr>
            <a:endParaRPr lang="en-US" sz="2400" dirty="0" smtClean="0">
              <a:latin typeface="Tw Cen MT" panose="020B0602020104020603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66" y="1700808"/>
            <a:ext cx="6889866" cy="463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8095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CPC </a:t>
            </a:r>
            <a:r>
              <a:rPr lang="en-US" dirty="0" err="1" smtClean="0"/>
              <a:t>Freq</a:t>
            </a:r>
            <a:r>
              <a:rPr lang="en-US" dirty="0" smtClean="0"/>
              <a:t> / Root </a:t>
            </a:r>
            <a:r>
              <a:rPr lang="en-US" dirty="0" err="1" smtClean="0"/>
              <a:t>Freq</a:t>
            </a:r>
            <a:r>
              <a:rPr lang="en-US" dirty="0" smtClean="0"/>
              <a:t> / Maj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6293296"/>
            <a:ext cx="7772400" cy="448072"/>
          </a:xfrm>
        </p:spPr>
        <p:txBody>
          <a:bodyPr/>
          <a:lstStyle/>
          <a:p>
            <a:pPr marL="0" indent="0" algn="ctr">
              <a:buNone/>
            </a:pPr>
            <a:endParaRPr lang="en-US" sz="2400" dirty="0" smtClean="0">
              <a:latin typeface="Tw Cen MT" panose="020B0602020104020603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66" y="1700808"/>
            <a:ext cx="6889866" cy="463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4674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685800" y="2747963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Results: CPC </a:t>
            </a:r>
            <a:r>
              <a:rPr lang="en-US" dirty="0" smtClean="0"/>
              <a:t>Consonance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Textfeld 5"/>
          <p:cNvSpPr txBox="1"/>
          <p:nvPr/>
        </p:nvSpPr>
        <p:spPr>
          <a:xfrm>
            <a:off x="791580" y="4221088"/>
            <a:ext cx="7560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0" dirty="0" smtClean="0">
                <a:latin typeface="Tw Cen MT" panose="020B0602020104020603" pitchFamily="34" charset="0"/>
                <a:cs typeface="Times New Roman"/>
              </a:rPr>
              <a:t>CPC </a:t>
            </a:r>
            <a:r>
              <a:rPr lang="en-US" i="0" dirty="0" smtClean="0">
                <a:latin typeface="Tw Cen MT" panose="020B0602020104020603" pitchFamily="34" charset="0"/>
                <a:cs typeface="Times New Roman"/>
              </a:rPr>
              <a:t>consonance: Weighted sum of basic </a:t>
            </a:r>
            <a:r>
              <a:rPr lang="en-US" i="0" dirty="0" smtClean="0">
                <a:latin typeface="Tw Cen MT" panose="020B0602020104020603" pitchFamily="34" charset="0"/>
                <a:cs typeface="Times New Roman"/>
              </a:rPr>
              <a:t>consonances </a:t>
            </a:r>
            <a:r>
              <a:rPr lang="en-US" i="0" dirty="0" smtClean="0">
                <a:latin typeface="Tw Cen MT" panose="020B0602020104020603" pitchFamily="34" charset="0"/>
                <a:cs typeface="Times New Roman"/>
              </a:rPr>
              <a:t>(root = 5, fifth = 4, third = 3, diatonic = 2, chromatic = 1with adjustments for diminished and augmented chords</a:t>
            </a:r>
            <a:r>
              <a:rPr lang="en-US" i="0" dirty="0" smtClean="0">
                <a:latin typeface="Tw Cen MT" panose="020B0602020104020603" pitchFamily="34" charset="0"/>
                <a:cs typeface="Times New Roman"/>
              </a:rPr>
              <a:t>).</a:t>
            </a:r>
            <a:endParaRPr lang="en-US" i="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8346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CPC Consonance x Beat matrix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6293296"/>
            <a:ext cx="7772400" cy="448072"/>
          </a:xfrm>
        </p:spPr>
        <p:txBody>
          <a:bodyPr/>
          <a:lstStyle/>
          <a:p>
            <a:pPr marL="0" indent="0" algn="ctr">
              <a:buNone/>
            </a:pPr>
            <a:endParaRPr lang="en-US" sz="2400" dirty="0" smtClean="0">
              <a:latin typeface="Tw Cen MT" panose="020B0602020104020603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581" y="1700808"/>
            <a:ext cx="6888836" cy="463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7105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CPC Consonance / Tempo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6293296"/>
            <a:ext cx="7772400" cy="448072"/>
          </a:xfrm>
        </p:spPr>
        <p:txBody>
          <a:bodyPr/>
          <a:lstStyle/>
          <a:p>
            <a:pPr marL="0" indent="0" algn="ctr">
              <a:buNone/>
            </a:pPr>
            <a:endParaRPr lang="en-US" sz="2400" dirty="0" smtClean="0">
              <a:latin typeface="Tw Cen MT" panose="020B0602020104020603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65" y="1700808"/>
            <a:ext cx="6889868" cy="4637926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755945" y="5157192"/>
            <a:ext cx="2749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i="0" dirty="0" err="1" smtClean="0">
                <a:solidFill>
                  <a:schemeClr val="bg1"/>
                </a:solidFill>
                <a:latin typeface="Tw Cen MT" panose="020B0602020104020603" pitchFamily="34" charset="0"/>
                <a:cs typeface="Times New Roman"/>
              </a:rPr>
              <a:t>Poly</a:t>
            </a:r>
            <a:r>
              <a:rPr lang="de-DE" sz="1800" i="0" dirty="0" smtClean="0">
                <a:solidFill>
                  <a:schemeClr val="bg1"/>
                </a:solidFill>
                <a:latin typeface="Tw Cen MT" panose="020B0602020104020603" pitchFamily="34" charset="0"/>
                <a:cs typeface="Times New Roman"/>
              </a:rPr>
              <a:t> </a:t>
            </a:r>
            <a:r>
              <a:rPr lang="de-DE" sz="1800" i="0" dirty="0" smtClean="0">
                <a:solidFill>
                  <a:schemeClr val="bg1"/>
                </a:solidFill>
                <a:latin typeface="Tw Cen MT" panose="020B0602020104020603" pitchFamily="34" charset="0"/>
                <a:cs typeface="Times New Roman"/>
              </a:rPr>
              <a:t>LM: </a:t>
            </a:r>
            <a:r>
              <a:rPr lang="de-DE" sz="1800" i="0" dirty="0" smtClean="0">
                <a:solidFill>
                  <a:schemeClr val="bg1"/>
                </a:solidFill>
                <a:latin typeface="Tw Cen MT" panose="020B0602020104020603" pitchFamily="34" charset="0"/>
                <a:cs typeface="Times New Roman"/>
              </a:rPr>
              <a:t>p &lt; .001, R</a:t>
            </a:r>
            <a:r>
              <a:rPr lang="de-DE" sz="1800" i="0" baseline="30000" dirty="0" smtClean="0">
                <a:solidFill>
                  <a:schemeClr val="bg1"/>
                </a:solidFill>
                <a:latin typeface="Tw Cen MT" panose="020B0602020104020603" pitchFamily="34" charset="0"/>
                <a:cs typeface="Times New Roman"/>
              </a:rPr>
              <a:t>2</a:t>
            </a:r>
            <a:r>
              <a:rPr lang="de-DE" sz="1800" i="0" dirty="0" smtClean="0">
                <a:solidFill>
                  <a:schemeClr val="bg1"/>
                </a:solidFill>
                <a:latin typeface="Tw Cen MT" panose="020B0602020104020603" pitchFamily="34" charset="0"/>
                <a:cs typeface="Times New Roman"/>
              </a:rPr>
              <a:t> = .43</a:t>
            </a:r>
            <a:endParaRPr lang="de-DE" sz="1800" i="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9629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685800" y="2747963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Results: Intervals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40737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Inhaltsplatzhalter 4"/>
          <p:cNvSpPr>
            <a:spLocks noGrp="1"/>
          </p:cNvSpPr>
          <p:nvPr>
            <p:ph sz="quarter" idx="1"/>
          </p:nvPr>
        </p:nvSpPr>
        <p:spPr>
          <a:xfrm>
            <a:off x="687600" y="1527048"/>
            <a:ext cx="7783200" cy="45720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Tw Cen MT" panose="020B0602020104020603" pitchFamily="34" charset="0"/>
              </a:rPr>
              <a:t>Not only solos are improvised but also accompaniment (</a:t>
            </a:r>
            <a:r>
              <a:rPr lang="en-US" sz="2400" dirty="0" err="1" smtClean="0">
                <a:latin typeface="Tw Cen MT" panose="020B0602020104020603" pitchFamily="34" charset="0"/>
              </a:rPr>
              <a:t>bs</a:t>
            </a:r>
            <a:r>
              <a:rPr lang="en-US" sz="2400" dirty="0" smtClean="0">
                <a:latin typeface="Tw Cen MT" panose="020B0602020104020603" pitchFamily="34" charset="0"/>
              </a:rPr>
              <a:t>, p, </a:t>
            </a:r>
            <a:r>
              <a:rPr lang="en-US" sz="2400" dirty="0" err="1" smtClean="0">
                <a:latin typeface="Tw Cen MT" panose="020B0602020104020603" pitchFamily="34" charset="0"/>
              </a:rPr>
              <a:t>dr</a:t>
            </a:r>
            <a:r>
              <a:rPr lang="en-US" sz="2400" dirty="0" smtClean="0">
                <a:latin typeface="Tw Cen MT" panose="020B0602020104020603" pitchFamily="34" charset="0"/>
              </a:rPr>
              <a:t>), even though to lesser degree.</a:t>
            </a:r>
          </a:p>
          <a:p>
            <a:r>
              <a:rPr lang="en-US" sz="2400" dirty="0" smtClean="0">
                <a:latin typeface="Tw Cen MT" panose="020B0602020104020603" pitchFamily="34" charset="0"/>
              </a:rPr>
              <a:t>Walking bass is </a:t>
            </a:r>
            <a:r>
              <a:rPr lang="en-US" sz="2400" b="1" dirty="0" smtClean="0">
                <a:latin typeface="Tw Cen MT" panose="020B0602020104020603" pitchFamily="34" charset="0"/>
              </a:rPr>
              <a:t>the</a:t>
            </a:r>
            <a:r>
              <a:rPr lang="en-US" sz="2400" dirty="0" smtClean="0">
                <a:latin typeface="Tw Cen MT" panose="020B0602020104020603" pitchFamily="34" charset="0"/>
              </a:rPr>
              <a:t> prevailing standard of jazz accompaniment since late 1930 / early 1940s.</a:t>
            </a:r>
          </a:p>
          <a:p>
            <a:r>
              <a:rPr lang="en-US" sz="2400" dirty="0" smtClean="0">
                <a:latin typeface="Tw Cen MT" panose="020B0602020104020603" pitchFamily="34" charset="0"/>
              </a:rPr>
              <a:t>Walking </a:t>
            </a:r>
            <a:r>
              <a:rPr lang="en-US" sz="2400" dirty="0">
                <a:latin typeface="Tw Cen MT" panose="020B0602020104020603" pitchFamily="34" charset="0"/>
              </a:rPr>
              <a:t>bass lines seldom investigated in jazz </a:t>
            </a:r>
            <a:r>
              <a:rPr lang="en-US" sz="2400" dirty="0">
                <a:latin typeface="Tw Cen MT" panose="020B0602020104020603" pitchFamily="34" charset="0"/>
              </a:rPr>
              <a:t>research (Skinner 2016, </a:t>
            </a:r>
            <a:r>
              <a:rPr lang="de-DE" sz="2400" dirty="0" err="1">
                <a:latin typeface="Tw Cen MT" panose="020B0602020104020603" pitchFamily="34" charset="0"/>
              </a:rPr>
              <a:t>Thongpae</a:t>
            </a:r>
            <a:r>
              <a:rPr lang="de-DE" sz="2400" dirty="0">
                <a:latin typeface="Tw Cen MT" panose="020B0602020104020603" pitchFamily="34" charset="0"/>
              </a:rPr>
              <a:t> 2011</a:t>
            </a:r>
            <a:r>
              <a:rPr lang="de-DE" sz="2000" dirty="0"/>
              <a:t>, </a:t>
            </a:r>
            <a:r>
              <a:rPr lang="en-US" sz="2400" dirty="0" err="1">
                <a:latin typeface="Tw Cen MT" panose="020B0602020104020603" pitchFamily="34" charset="0"/>
              </a:rPr>
              <a:t>Pfleiderer</a:t>
            </a:r>
            <a:r>
              <a:rPr lang="en-US" sz="2400" dirty="0">
                <a:latin typeface="Tw Cen MT" panose="020B0602020104020603" pitchFamily="34" charset="0"/>
              </a:rPr>
              <a:t> et al. 2015</a:t>
            </a:r>
            <a:r>
              <a:rPr lang="en-US" sz="2400" dirty="0" smtClean="0">
                <a:latin typeface="Tw Cen MT" panose="020B0602020104020603" pitchFamily="34" charset="0"/>
              </a:rPr>
              <a:t>)</a:t>
            </a:r>
            <a:endParaRPr lang="en-US" sz="2400" dirty="0" smtClean="0">
              <a:latin typeface="Tw Cen MT" panose="020B0602020104020603" pitchFamily="34" charset="0"/>
            </a:endParaRPr>
          </a:p>
          <a:p>
            <a:r>
              <a:rPr lang="en-US" sz="2400" dirty="0" smtClean="0">
                <a:latin typeface="Tw Cen MT" panose="020B0602020104020603" pitchFamily="34" charset="0"/>
              </a:rPr>
              <a:t>Several walking bass generation algorithms available (Johnson-Laird 1991, Dias &amp; </a:t>
            </a:r>
            <a:r>
              <a:rPr lang="en-US" sz="2400" dirty="0" err="1" smtClean="0">
                <a:latin typeface="Tw Cen MT" panose="020B0602020104020603" pitchFamily="34" charset="0"/>
              </a:rPr>
              <a:t>Guedes</a:t>
            </a:r>
            <a:r>
              <a:rPr lang="en-US" sz="2400" dirty="0">
                <a:latin typeface="Tw Cen MT" panose="020B0602020104020603" pitchFamily="34" charset="0"/>
              </a:rPr>
              <a:t> 2013, </a:t>
            </a:r>
            <a:r>
              <a:rPr lang="en-US" sz="2400" dirty="0" smtClean="0">
                <a:latin typeface="Tw Cen MT" panose="020B0602020104020603" pitchFamily="34" charset="0"/>
              </a:rPr>
              <a:t>Band-In-The-Box).</a:t>
            </a:r>
            <a:endParaRPr lang="en-US" sz="2400" dirty="0" smtClean="0">
              <a:latin typeface="Tw Cen MT" panose="020B0602020104020603" pitchFamily="34" charset="0"/>
            </a:endParaRPr>
          </a:p>
          <a:p>
            <a:r>
              <a:rPr lang="en-US" sz="2400" dirty="0" smtClean="0">
                <a:latin typeface="Tw Cen MT" panose="020B0602020104020603" pitchFamily="34" charset="0"/>
              </a:rPr>
              <a:t>Textbooks </a:t>
            </a:r>
            <a:r>
              <a:rPr lang="en-US" sz="2400" dirty="0" smtClean="0">
                <a:latin typeface="Tw Cen MT" panose="020B0602020104020603" pitchFamily="34" charset="0"/>
              </a:rPr>
              <a:t>and </a:t>
            </a:r>
            <a:r>
              <a:rPr lang="en-US" sz="2400" dirty="0" smtClean="0">
                <a:latin typeface="Tw Cen MT" panose="020B0602020104020603" pitchFamily="34" charset="0"/>
              </a:rPr>
              <a:t>teaching materials </a:t>
            </a:r>
            <a:r>
              <a:rPr lang="en-US" sz="2400" dirty="0" smtClean="0">
                <a:latin typeface="Tw Cen MT" panose="020B0602020104020603" pitchFamily="34" charset="0"/>
              </a:rPr>
              <a:t>are </a:t>
            </a:r>
            <a:r>
              <a:rPr lang="en-US" sz="2400" dirty="0" smtClean="0">
                <a:latin typeface="Tw Cen MT" panose="020B0602020104020603" pitchFamily="34" charset="0"/>
              </a:rPr>
              <a:t>relatively scarce compared with other </a:t>
            </a:r>
            <a:r>
              <a:rPr lang="en-US" sz="2400" dirty="0">
                <a:latin typeface="Tw Cen MT" panose="020B0602020104020603" pitchFamily="34" charset="0"/>
              </a:rPr>
              <a:t>jazz instruments </a:t>
            </a:r>
            <a:r>
              <a:rPr lang="en-US" sz="2400" dirty="0" smtClean="0">
                <a:latin typeface="Tw Cen MT" panose="020B0602020104020603" pitchFamily="34" charset="0"/>
              </a:rPr>
              <a:t>(</a:t>
            </a:r>
            <a:r>
              <a:rPr lang="en-US" sz="2400" dirty="0" err="1" smtClean="0">
                <a:latin typeface="Tw Cen MT" panose="020B0602020104020603" pitchFamily="34" charset="0"/>
              </a:rPr>
              <a:t>Goldsby</a:t>
            </a:r>
            <a:r>
              <a:rPr lang="en-US" sz="2400" dirty="0" smtClean="0">
                <a:latin typeface="Tw Cen MT" panose="020B0602020104020603" pitchFamily="34" charset="0"/>
              </a:rPr>
              <a:t> </a:t>
            </a:r>
            <a:r>
              <a:rPr lang="en-US" sz="2400" dirty="0">
                <a:latin typeface="Tw Cen MT" panose="020B0602020104020603" pitchFamily="34" charset="0"/>
              </a:rPr>
              <a:t>2002, Reid 2000, Brown 1999, Carter </a:t>
            </a:r>
            <a:r>
              <a:rPr lang="en-US" sz="2400" dirty="0" smtClean="0">
                <a:latin typeface="Tw Cen MT" panose="020B0602020104020603" pitchFamily="34" charset="0"/>
              </a:rPr>
              <a:t>1998, </a:t>
            </a:r>
            <a:r>
              <a:rPr lang="en-US" sz="2400" dirty="0" err="1" smtClean="0">
                <a:latin typeface="Tw Cen MT" panose="020B0602020104020603" pitchFamily="34" charset="0"/>
              </a:rPr>
              <a:t>Downes</a:t>
            </a:r>
            <a:r>
              <a:rPr lang="en-US" sz="2400" dirty="0" smtClean="0">
                <a:latin typeface="Tw Cen MT" panose="020B0602020104020603" pitchFamily="34" charset="0"/>
              </a:rPr>
              <a:t> 2004).</a:t>
            </a:r>
            <a:endParaRPr lang="en-US" sz="2400" dirty="0" smtClean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147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Intervals: Tempo class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6293296"/>
            <a:ext cx="7772400" cy="448072"/>
          </a:xfrm>
        </p:spPr>
        <p:txBody>
          <a:bodyPr/>
          <a:lstStyle/>
          <a:p>
            <a:pPr marL="0" indent="0" algn="ctr">
              <a:buNone/>
            </a:pPr>
            <a:endParaRPr lang="en-US" sz="2400" dirty="0" smtClean="0">
              <a:latin typeface="Tw Cen MT" panose="020B0602020104020603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64" y="1700808"/>
            <a:ext cx="6889872" cy="463793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5659068" y="4941168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i="0" dirty="0" smtClean="0">
                <a:solidFill>
                  <a:schemeClr val="bg1"/>
                </a:solidFill>
                <a:latin typeface="Times New Roman"/>
                <a:cs typeface="Times New Roman"/>
              </a:rPr>
              <a:t>χ</a:t>
            </a:r>
            <a:r>
              <a:rPr lang="de-DE" sz="1800" i="0" baseline="30000" dirty="0" smtClean="0">
                <a:solidFill>
                  <a:schemeClr val="bg1"/>
                </a:solidFill>
                <a:latin typeface="Tw Cen MT" panose="020B0602020104020603" pitchFamily="34" charset="0"/>
                <a:cs typeface="Times New Roman"/>
              </a:rPr>
              <a:t>2</a:t>
            </a:r>
            <a:r>
              <a:rPr lang="de-DE" sz="1800" i="0" dirty="0" smtClean="0">
                <a:solidFill>
                  <a:schemeClr val="bg1"/>
                </a:solidFill>
                <a:latin typeface="Tw Cen MT" panose="020B0602020104020603" pitchFamily="34" charset="0"/>
                <a:cs typeface="Times New Roman"/>
              </a:rPr>
              <a:t>: p &lt;.001, </a:t>
            </a:r>
            <a:r>
              <a:rPr lang="el-GR" sz="1800" i="0" dirty="0" smtClean="0">
                <a:solidFill>
                  <a:schemeClr val="bg1"/>
                </a:solidFill>
                <a:latin typeface="Times New Roman"/>
                <a:cs typeface="Times New Roman"/>
              </a:rPr>
              <a:t>φ</a:t>
            </a:r>
            <a:r>
              <a:rPr lang="de-DE" sz="1800" i="0" dirty="0" smtClean="0">
                <a:solidFill>
                  <a:schemeClr val="bg1"/>
                </a:solidFill>
                <a:latin typeface="Tw Cen MT" panose="020B0602020104020603" pitchFamily="34" charset="0"/>
                <a:cs typeface="Times New Roman"/>
              </a:rPr>
              <a:t> = .148 </a:t>
            </a:r>
            <a:endParaRPr lang="de-DE" sz="1800" i="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7101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Intervals: Run Lengths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6293296"/>
            <a:ext cx="7772400" cy="448072"/>
          </a:xfrm>
        </p:spPr>
        <p:txBody>
          <a:bodyPr/>
          <a:lstStyle/>
          <a:p>
            <a:pPr marL="0" indent="0" algn="ctr">
              <a:buNone/>
            </a:pPr>
            <a:endParaRPr lang="en-US" sz="2400" dirty="0" smtClean="0">
              <a:latin typeface="Tw Cen MT" panose="020B0602020104020603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65" y="1700808"/>
            <a:ext cx="6889869" cy="4637927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5756188" y="6011996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i="0" dirty="0" smtClean="0">
                <a:solidFill>
                  <a:schemeClr val="bg1"/>
                </a:solidFill>
                <a:latin typeface="Times New Roman"/>
                <a:cs typeface="Times New Roman"/>
              </a:rPr>
              <a:t>χ</a:t>
            </a:r>
            <a:r>
              <a:rPr lang="de-DE" sz="1800" i="0" baseline="30000" dirty="0" smtClean="0">
                <a:solidFill>
                  <a:schemeClr val="bg1"/>
                </a:solidFill>
                <a:latin typeface="Tw Cen MT" panose="020B0602020104020603" pitchFamily="34" charset="0"/>
                <a:cs typeface="Times New Roman"/>
              </a:rPr>
              <a:t>2</a:t>
            </a:r>
            <a:r>
              <a:rPr lang="de-DE" sz="1800" i="0" dirty="0" smtClean="0">
                <a:solidFill>
                  <a:schemeClr val="bg1"/>
                </a:solidFill>
                <a:latin typeface="Tw Cen MT" panose="020B0602020104020603" pitchFamily="34" charset="0"/>
                <a:cs typeface="Times New Roman"/>
              </a:rPr>
              <a:t>: p &lt;.001, </a:t>
            </a:r>
            <a:r>
              <a:rPr lang="el-GR" sz="1800" i="0" dirty="0" smtClean="0">
                <a:solidFill>
                  <a:schemeClr val="bg1"/>
                </a:solidFill>
                <a:latin typeface="Times New Roman"/>
                <a:cs typeface="Times New Roman"/>
              </a:rPr>
              <a:t>φ</a:t>
            </a:r>
            <a:r>
              <a:rPr lang="de-DE" sz="1800" i="0" dirty="0" smtClean="0">
                <a:solidFill>
                  <a:schemeClr val="bg1"/>
                </a:solidFill>
                <a:latin typeface="Tw Cen MT" panose="020B0602020104020603" pitchFamily="34" charset="0"/>
                <a:cs typeface="Times New Roman"/>
              </a:rPr>
              <a:t> = .122</a:t>
            </a:r>
            <a:endParaRPr lang="de-DE" sz="1800" i="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7488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Interval x Pitch matrix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6293296"/>
            <a:ext cx="7772400" cy="448072"/>
          </a:xfrm>
        </p:spPr>
        <p:txBody>
          <a:bodyPr/>
          <a:lstStyle/>
          <a:p>
            <a:pPr marL="0" indent="0" algn="ctr">
              <a:buNone/>
            </a:pPr>
            <a:endParaRPr lang="en-US" sz="2400" dirty="0" smtClean="0">
              <a:latin typeface="Tw Cen MT" panose="020B0602020104020603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580" y="1700808"/>
            <a:ext cx="6888838" cy="463792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7" name="Rechteck 6"/>
          <p:cNvSpPr/>
          <p:nvPr/>
        </p:nvSpPr>
        <p:spPr bwMode="auto">
          <a:xfrm>
            <a:off x="1763688" y="2204865"/>
            <a:ext cx="3240360" cy="1656183"/>
          </a:xfrm>
          <a:prstGeom prst="rect">
            <a:avLst/>
          </a:prstGeom>
          <a:solidFill>
            <a:srgbClr val="FF0000">
              <a:alpha val="27000"/>
            </a:srgb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1" u="none" strike="noStrike" cap="none" normalizeH="0" baseline="0" smtClean="0">
              <a:ln>
                <a:noFill/>
              </a:ln>
              <a:solidFill>
                <a:srgbClr val="CCCCFF"/>
              </a:solidFill>
              <a:effectLst/>
              <a:latin typeface="Arial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5508104" y="2204864"/>
            <a:ext cx="2088232" cy="1656184"/>
          </a:xfrm>
          <a:prstGeom prst="rect">
            <a:avLst/>
          </a:prstGeom>
          <a:solidFill>
            <a:schemeClr val="bg1">
              <a:alpha val="25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1" u="none" strike="noStrike" cap="none" normalizeH="0" baseline="0" smtClean="0">
              <a:ln>
                <a:noFill/>
              </a:ln>
              <a:solidFill>
                <a:srgbClr val="CCCCFF"/>
              </a:solidFill>
              <a:effectLst/>
              <a:latin typeface="Arial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5508104" y="3969059"/>
            <a:ext cx="2088232" cy="1764197"/>
          </a:xfrm>
          <a:prstGeom prst="rect">
            <a:avLst/>
          </a:prstGeom>
          <a:solidFill>
            <a:srgbClr val="FF0000">
              <a:alpha val="25000"/>
            </a:srgb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1" u="none" strike="noStrike" cap="none" normalizeH="0" baseline="0" smtClean="0">
              <a:ln>
                <a:noFill/>
              </a:ln>
              <a:solidFill>
                <a:srgbClr val="CCCCFF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1763688" y="3969059"/>
            <a:ext cx="3240360" cy="1764197"/>
          </a:xfrm>
          <a:prstGeom prst="rect">
            <a:avLst/>
          </a:prstGeom>
          <a:solidFill>
            <a:schemeClr val="bg1">
              <a:alpha val="25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1" u="none" strike="noStrike" cap="none" normalizeH="0" baseline="0" smtClean="0">
              <a:ln>
                <a:noFill/>
              </a:ln>
              <a:solidFill>
                <a:srgbClr val="CCCCFF"/>
              </a:solidFill>
              <a:effectLst/>
              <a:latin typeface="Arial" charset="0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5004048" y="2204864"/>
            <a:ext cx="504056" cy="3528391"/>
          </a:xfrm>
          <a:prstGeom prst="rect">
            <a:avLst/>
          </a:prstGeom>
          <a:solidFill>
            <a:srgbClr val="00FF00">
              <a:alpha val="25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1" u="none" strike="noStrike" cap="none" normalizeH="0" baseline="0" smtClean="0">
              <a:ln>
                <a:noFill/>
              </a:ln>
              <a:solidFill>
                <a:srgbClr val="CCCCFF"/>
              </a:solidFill>
              <a:effectLst/>
              <a:latin typeface="Arial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700513" y="1772816"/>
            <a:ext cx="3103735" cy="40011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chemeClr val="bg1"/>
                </a:solidFill>
              </a:rPr>
              <a:t>G2 as gravitational center</a:t>
            </a:r>
            <a:endParaRPr lang="en-US" i="0" dirty="0">
              <a:solidFill>
                <a:schemeClr val="bg1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2497803" y="3804837"/>
            <a:ext cx="1197764" cy="40011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chemeClr val="bg1"/>
                </a:solidFill>
              </a:rPr>
              <a:t>Upwards</a:t>
            </a:r>
            <a:endParaRPr lang="en-US" i="0" dirty="0">
              <a:solidFill>
                <a:schemeClr val="bg1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5587770" y="3820978"/>
            <a:ext cx="1526380" cy="40011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chemeClr val="bg1"/>
                </a:solidFill>
              </a:rPr>
              <a:t>Downwards</a:t>
            </a:r>
            <a:endParaRPr lang="en-US" i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2997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Interval x Beat matrix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6293296"/>
            <a:ext cx="7772400" cy="448072"/>
          </a:xfrm>
        </p:spPr>
        <p:txBody>
          <a:bodyPr/>
          <a:lstStyle/>
          <a:p>
            <a:pPr marL="0" indent="0" algn="ctr">
              <a:buNone/>
            </a:pPr>
            <a:endParaRPr lang="en-US" sz="2400" dirty="0" smtClean="0">
              <a:latin typeface="Tw Cen MT" panose="020B0602020104020603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580" y="1700808"/>
            <a:ext cx="6888838" cy="463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806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685800" y="2747963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Results: </a:t>
            </a:r>
            <a:br>
              <a:rPr lang="en-US" dirty="0" smtClean="0"/>
            </a:br>
            <a:r>
              <a:rPr lang="en-US" dirty="0" smtClean="0"/>
              <a:t>Interval Pattern Entropy (IPE)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" name="Textfeld 1"/>
          <p:cNvSpPr txBox="1"/>
          <p:nvPr/>
        </p:nvSpPr>
        <p:spPr>
          <a:xfrm>
            <a:off x="791580" y="4797152"/>
            <a:ext cx="75608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0" dirty="0" smtClean="0">
                <a:latin typeface="Tw Cen MT" panose="020B0602020104020603" pitchFamily="34" charset="0"/>
              </a:rPr>
              <a:t>For each (four-beat) bar determine (3-element) interval pattern.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0" dirty="0" smtClean="0">
                <a:latin typeface="Tw Cen MT" panose="020B0602020104020603" pitchFamily="34" charset="0"/>
              </a:rPr>
              <a:t>Define Interval Pattern Entropy (IPE) as Shannon entropy over the distribution of pattern frequencies: H </a:t>
            </a:r>
            <a:r>
              <a:rPr lang="en-US" i="0" smtClean="0">
                <a:latin typeface="Tw Cen MT" panose="020B0602020104020603" pitchFamily="34" charset="0"/>
              </a:rPr>
              <a:t>= </a:t>
            </a:r>
            <a:r>
              <a:rPr lang="en-US" i="0" smtClean="0">
                <a:latin typeface="Tw Cen MT" panose="020B0602020104020603" pitchFamily="34" charset="0"/>
              </a:rPr>
              <a:t>- </a:t>
            </a:r>
            <a:r>
              <a:rPr lang="el-GR" i="0" smtClean="0">
                <a:latin typeface="Times New Roman"/>
                <a:cs typeface="Times New Roman"/>
              </a:rPr>
              <a:t>Σ</a:t>
            </a:r>
            <a:r>
              <a:rPr lang="de-DE" i="0" dirty="0" smtClean="0">
                <a:latin typeface="Tw Cen MT" panose="020B0602020104020603" pitchFamily="34" charset="0"/>
                <a:cs typeface="Times New Roman"/>
              </a:rPr>
              <a:t> </a:t>
            </a:r>
            <a:r>
              <a:rPr lang="de-DE" i="0" dirty="0" smtClean="0">
                <a:latin typeface="Tw Cen MT" panose="020B0602020104020603" pitchFamily="34" charset="0"/>
                <a:cs typeface="Times New Roman"/>
              </a:rPr>
              <a:t>p log</a:t>
            </a:r>
            <a:r>
              <a:rPr lang="de-DE" i="0" baseline="-25000" dirty="0" smtClean="0">
                <a:latin typeface="Tw Cen MT" panose="020B0602020104020603" pitchFamily="34" charset="0"/>
                <a:cs typeface="Times New Roman"/>
              </a:rPr>
              <a:t>2</a:t>
            </a:r>
            <a:r>
              <a:rPr lang="de-DE" i="0" dirty="0" smtClean="0">
                <a:latin typeface="Tw Cen MT" panose="020B0602020104020603" pitchFamily="34" charset="0"/>
                <a:cs typeface="Times New Roman"/>
              </a:rPr>
              <a:t> </a:t>
            </a:r>
            <a:r>
              <a:rPr lang="de-DE" i="0" dirty="0" smtClean="0">
                <a:latin typeface="Tw Cen MT" panose="020B0602020104020603" pitchFamily="34" charset="0"/>
                <a:cs typeface="Times New Roman"/>
              </a:rPr>
              <a:t>p.</a:t>
            </a:r>
            <a:endParaRPr lang="de-DE" i="0" dirty="0" smtClean="0">
              <a:latin typeface="Tw Cen MT" panose="020B0602020104020603" pitchFamily="34" charset="0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0" dirty="0" smtClean="0">
                <a:latin typeface="Tw Cen MT" panose="020B0602020104020603" pitchFamily="34" charset="0"/>
                <a:cs typeface="Times New Roman"/>
              </a:rPr>
              <a:t>Correlation of CPC entropy and IPE: r = -.12 (p = .035</a:t>
            </a:r>
            <a:r>
              <a:rPr lang="en-US" i="0" dirty="0" smtClean="0">
                <a:latin typeface="Tw Cen MT" panose="020B0602020104020603" pitchFamily="34" charset="0"/>
                <a:cs typeface="Times New Roman"/>
              </a:rPr>
              <a:t>).</a:t>
            </a:r>
            <a:endParaRPr lang="en-US" i="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46337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IPE / Tempo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6293296"/>
            <a:ext cx="7772400" cy="448072"/>
          </a:xfrm>
        </p:spPr>
        <p:txBody>
          <a:bodyPr/>
          <a:lstStyle/>
          <a:p>
            <a:pPr marL="0" indent="0" algn="ctr">
              <a:buNone/>
            </a:pPr>
            <a:endParaRPr lang="en-US" sz="2400" dirty="0" smtClean="0">
              <a:latin typeface="Tw Cen MT" panose="020B0602020104020603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65" y="1700808"/>
            <a:ext cx="6889868" cy="4637926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762351" y="5157192"/>
            <a:ext cx="2736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i="0" dirty="0" err="1" smtClean="0">
                <a:solidFill>
                  <a:schemeClr val="bg1"/>
                </a:solidFill>
                <a:latin typeface="Tw Cen MT" panose="020B0602020104020603" pitchFamily="34" charset="0"/>
                <a:cs typeface="Times New Roman"/>
              </a:rPr>
              <a:t>Poly</a:t>
            </a:r>
            <a:r>
              <a:rPr lang="de-DE" sz="1800" i="0" dirty="0" smtClean="0">
                <a:solidFill>
                  <a:schemeClr val="bg1"/>
                </a:solidFill>
                <a:latin typeface="Tw Cen MT" panose="020B0602020104020603" pitchFamily="34" charset="0"/>
                <a:cs typeface="Times New Roman"/>
              </a:rPr>
              <a:t> LM: p &lt; .001, R</a:t>
            </a:r>
            <a:r>
              <a:rPr lang="de-DE" sz="1800" i="0" baseline="30000" dirty="0" smtClean="0">
                <a:solidFill>
                  <a:schemeClr val="bg1"/>
                </a:solidFill>
                <a:latin typeface="Tw Cen MT" panose="020B0602020104020603" pitchFamily="34" charset="0"/>
                <a:cs typeface="Times New Roman"/>
              </a:rPr>
              <a:t>2 </a:t>
            </a:r>
            <a:r>
              <a:rPr lang="de-DE" sz="1800" i="0" dirty="0" smtClean="0">
                <a:solidFill>
                  <a:schemeClr val="bg1"/>
                </a:solidFill>
                <a:latin typeface="Tw Cen MT" panose="020B0602020104020603" pitchFamily="34" charset="0"/>
                <a:cs typeface="Times New Roman"/>
              </a:rPr>
              <a:t>= .23</a:t>
            </a:r>
            <a:endParaRPr lang="de-DE" sz="1800" i="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5924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7" name="Inhaltsplatzhalter 4"/>
          <p:cNvSpPr>
            <a:spLocks noGrp="1"/>
          </p:cNvSpPr>
          <p:nvPr>
            <p:ph sz="quarter" idx="1"/>
          </p:nvPr>
        </p:nvSpPr>
        <p:spPr>
          <a:xfrm>
            <a:off x="687600" y="1527048"/>
            <a:ext cx="7783200" cy="457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w Cen MT" panose="020B0602020104020603" pitchFamily="34" charset="0"/>
              </a:rPr>
              <a:t>Empty strings most frequent (as far as we can tell).</a:t>
            </a:r>
          </a:p>
          <a:p>
            <a:r>
              <a:rPr lang="en-US" dirty="0" smtClean="0">
                <a:latin typeface="Tw Cen MT" panose="020B0602020104020603" pitchFamily="34" charset="0"/>
              </a:rPr>
              <a:t>G2 as gravitational center. </a:t>
            </a:r>
            <a:endParaRPr lang="en-US" dirty="0" smtClean="0">
              <a:latin typeface="Tw Cen MT" panose="020B0602020104020603" pitchFamily="34" charset="0"/>
            </a:endParaRPr>
          </a:p>
          <a:p>
            <a:r>
              <a:rPr lang="en-US" dirty="0" smtClean="0">
                <a:latin typeface="Tw Cen MT" panose="020B0602020104020603" pitchFamily="34" charset="0"/>
              </a:rPr>
              <a:t>Most frequent chord pitch classes: root, fifth, third, minor/major second, leading tone.</a:t>
            </a:r>
          </a:p>
          <a:p>
            <a:r>
              <a:rPr lang="en-US" dirty="0" smtClean="0">
                <a:latin typeface="Tw Cen MT" panose="020B0602020104020603" pitchFamily="34" charset="0"/>
              </a:rPr>
              <a:t>The more seldom a chord root, the more players stick to primary chord tones.</a:t>
            </a:r>
          </a:p>
          <a:p>
            <a:r>
              <a:rPr lang="en-US" dirty="0" smtClean="0">
                <a:latin typeface="Tw Cen MT" panose="020B0602020104020603" pitchFamily="34" charset="0"/>
              </a:rPr>
              <a:t>CPC </a:t>
            </a:r>
            <a:r>
              <a:rPr lang="en-US" dirty="0" smtClean="0">
                <a:latin typeface="Tw Cen MT" panose="020B0602020104020603" pitchFamily="34" charset="0"/>
              </a:rPr>
              <a:t>consonance decrease with tempo: higher </a:t>
            </a:r>
            <a:r>
              <a:rPr lang="en-US" dirty="0" smtClean="0">
                <a:latin typeface="Tw Cen MT" panose="020B0602020104020603" pitchFamily="34" charset="0"/>
              </a:rPr>
              <a:t>chromaticism, lower precision in laying-out </a:t>
            </a:r>
            <a:r>
              <a:rPr lang="en-US" dirty="0" smtClean="0">
                <a:latin typeface="Tw Cen MT" panose="020B0602020104020603" pitchFamily="34" charset="0"/>
              </a:rPr>
              <a:t>the chords.</a:t>
            </a:r>
          </a:p>
          <a:p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453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7" name="Inhaltsplatzhalter 4"/>
          <p:cNvSpPr>
            <a:spLocks noGrp="1"/>
          </p:cNvSpPr>
          <p:nvPr>
            <p:ph sz="quarter" idx="1"/>
          </p:nvPr>
        </p:nvSpPr>
        <p:spPr>
          <a:xfrm>
            <a:off x="687600" y="1527048"/>
            <a:ext cx="7783200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w Cen MT" panose="020B0602020104020603" pitchFamily="34" charset="0"/>
              </a:rPr>
              <a:t>Small intervals prevail, mostly repetitions, semitones, whole-tones (56%).</a:t>
            </a:r>
          </a:p>
          <a:p>
            <a:r>
              <a:rPr lang="en-US" dirty="0" smtClean="0">
                <a:latin typeface="Tw Cen MT" panose="020B0602020104020603" pitchFamily="34" charset="0"/>
              </a:rPr>
              <a:t>Repetitions </a:t>
            </a:r>
            <a:r>
              <a:rPr lang="en-US" dirty="0" smtClean="0">
                <a:latin typeface="Tw Cen MT" panose="020B0602020104020603" pitchFamily="34" charset="0"/>
              </a:rPr>
              <a:t>less often used in medium and medium up tempos. </a:t>
            </a:r>
          </a:p>
          <a:p>
            <a:r>
              <a:rPr lang="en-US" dirty="0" smtClean="0">
                <a:latin typeface="Tw Cen MT" panose="020B0602020104020603" pitchFamily="34" charset="0"/>
              </a:rPr>
              <a:t>In slow and medium slow tempo </a:t>
            </a:r>
            <a:r>
              <a:rPr lang="en-US" dirty="0" smtClean="0">
                <a:latin typeface="Tw Cen MT" panose="020B0602020104020603" pitchFamily="34" charset="0"/>
              </a:rPr>
              <a:t>rarely true walking.</a:t>
            </a:r>
            <a:endParaRPr lang="en-US" dirty="0" smtClean="0">
              <a:latin typeface="Tw Cen MT" panose="020B0602020104020603" pitchFamily="34" charset="0"/>
            </a:endParaRPr>
          </a:p>
          <a:p>
            <a:r>
              <a:rPr lang="en-US" dirty="0" smtClean="0">
                <a:latin typeface="Tw Cen MT" panose="020B0602020104020603" pitchFamily="34" charset="0"/>
              </a:rPr>
              <a:t>Interval sequence often angular. (Run lengths of </a:t>
            </a:r>
            <a:r>
              <a:rPr lang="en-US" dirty="0" smtClean="0">
                <a:latin typeface="Tw Cen MT" panose="020B0602020104020603" pitchFamily="34" charset="0"/>
              </a:rPr>
              <a:t>interval categories </a:t>
            </a:r>
            <a:r>
              <a:rPr lang="en-US" dirty="0" smtClean="0">
                <a:latin typeface="Tw Cen MT" panose="020B0602020104020603" pitchFamily="34" charset="0"/>
              </a:rPr>
              <a:t>are </a:t>
            </a:r>
            <a:r>
              <a:rPr lang="en-US" dirty="0" smtClean="0">
                <a:latin typeface="Tw Cen MT" panose="020B0602020104020603" pitchFamily="34" charset="0"/>
              </a:rPr>
              <a:t>short</a:t>
            </a:r>
            <a:r>
              <a:rPr lang="en-US" dirty="0" smtClean="0">
                <a:latin typeface="Tw Cen MT" panose="020B0602020104020603" pitchFamily="34" charset="0"/>
              </a:rPr>
              <a:t>, travelled distance and pitch range </a:t>
            </a:r>
            <a:r>
              <a:rPr lang="en-US" dirty="0" smtClean="0">
                <a:latin typeface="Tw Cen MT" panose="020B0602020104020603" pitchFamily="34" charset="0"/>
              </a:rPr>
              <a:t>per bar are </a:t>
            </a:r>
            <a:r>
              <a:rPr lang="en-US" dirty="0" smtClean="0">
                <a:latin typeface="Tw Cen MT" panose="020B0602020104020603" pitchFamily="34" charset="0"/>
              </a:rPr>
              <a:t>independent r = </a:t>
            </a:r>
            <a:r>
              <a:rPr lang="en-US" dirty="0" smtClean="0">
                <a:latin typeface="Tw Cen MT" panose="020B0602020104020603" pitchFamily="34" charset="0"/>
              </a:rPr>
              <a:t>.0,  p  &lt; .001</a:t>
            </a:r>
            <a:r>
              <a:rPr lang="en-US" dirty="0" smtClean="0">
                <a:latin typeface="Tw Cen MT" panose="020B0602020104020603" pitchFamily="34" charset="0"/>
              </a:rPr>
              <a:t>).</a:t>
            </a:r>
            <a:endParaRPr lang="en-US" dirty="0">
              <a:latin typeface="Tw Cen MT" panose="020B0602020104020603" pitchFamily="34" charset="0"/>
            </a:endParaRPr>
          </a:p>
          <a:p>
            <a:endParaRPr lang="en-US" dirty="0" smtClean="0">
              <a:latin typeface="Tw Cen MT" panose="020B0602020104020603" pitchFamily="34" charset="0"/>
            </a:endParaRPr>
          </a:p>
          <a:p>
            <a:endParaRPr lang="en-US" dirty="0" smtClean="0">
              <a:latin typeface="Tw Cen MT" panose="020B0602020104020603" pitchFamily="34" charset="0"/>
            </a:endParaRPr>
          </a:p>
          <a:p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2726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7" name="Inhaltsplatzhalter 4"/>
          <p:cNvSpPr>
            <a:spLocks noGrp="1"/>
          </p:cNvSpPr>
          <p:nvPr>
            <p:ph sz="quarter" idx="1"/>
          </p:nvPr>
        </p:nvSpPr>
        <p:spPr>
          <a:xfrm>
            <a:off x="687600" y="1527048"/>
            <a:ext cx="7783200" cy="457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w Cen MT" panose="020B0602020104020603" pitchFamily="34" charset="0"/>
              </a:rPr>
              <a:t>Number of bar-wise interval patterns large.</a:t>
            </a:r>
          </a:p>
          <a:p>
            <a:r>
              <a:rPr lang="en-US" dirty="0" smtClean="0">
                <a:latin typeface="Tw Cen MT" panose="020B0602020104020603" pitchFamily="34" charset="0"/>
              </a:rPr>
              <a:t>Entropy of interval patterns increases with tempo.</a:t>
            </a:r>
          </a:p>
          <a:p>
            <a:r>
              <a:rPr lang="en-US" dirty="0" smtClean="0">
                <a:latin typeface="Tw Cen MT" panose="020B0602020104020603" pitchFamily="34" charset="0"/>
              </a:rPr>
              <a:t>Median </a:t>
            </a:r>
            <a:r>
              <a:rPr lang="en-US" dirty="0" smtClean="0">
                <a:latin typeface="Tw Cen MT" panose="020B0602020104020603" pitchFamily="34" charset="0"/>
              </a:rPr>
              <a:t>of max. rel. frequency of interval and CPC patterns across all solos is </a:t>
            </a:r>
            <a:r>
              <a:rPr lang="en-US" dirty="0" smtClean="0">
                <a:latin typeface="Tw Cen MT" panose="020B0602020104020603" pitchFamily="34" charset="0"/>
              </a:rPr>
              <a:t>about 6</a:t>
            </a:r>
            <a:r>
              <a:rPr lang="en-US" dirty="0" smtClean="0">
                <a:latin typeface="Tw Cen MT" panose="020B0602020104020603" pitchFamily="34" charset="0"/>
              </a:rPr>
              <a:t>%: Low redundancy, high variability</a:t>
            </a:r>
            <a:r>
              <a:rPr lang="en-US" dirty="0" smtClean="0">
                <a:latin typeface="Tw Cen MT" panose="020B0602020104020603" pitchFamily="34" charset="0"/>
              </a:rPr>
              <a:t>.</a:t>
            </a:r>
          </a:p>
          <a:p>
            <a:endParaRPr lang="en-US" dirty="0" smtClean="0">
              <a:latin typeface="Tw Cen MT" panose="020B0602020104020603" pitchFamily="34" charset="0"/>
            </a:endParaRPr>
          </a:p>
          <a:p>
            <a:endParaRPr lang="en-US" dirty="0" smtClean="0">
              <a:latin typeface="Tw Cen MT" panose="020B0602020104020603" pitchFamily="34" charset="0"/>
            </a:endParaRPr>
          </a:p>
          <a:p>
            <a:endParaRPr lang="en-US" dirty="0" smtClean="0">
              <a:latin typeface="Tw Cen MT" panose="020B0602020104020603" pitchFamily="34" charset="0"/>
            </a:endParaRPr>
          </a:p>
          <a:p>
            <a:endParaRPr lang="en-US" dirty="0" smtClean="0">
              <a:latin typeface="Tw Cen MT" panose="020B0602020104020603" pitchFamily="34" charset="0"/>
            </a:endParaRPr>
          </a:p>
          <a:p>
            <a:endParaRPr lang="en-US" dirty="0" smtClean="0">
              <a:latin typeface="Tw Cen MT" panose="020B0602020104020603" pitchFamily="34" charset="0"/>
            </a:endParaRPr>
          </a:p>
          <a:p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8096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7" name="Inhaltsplatzhalter 4"/>
          <p:cNvSpPr>
            <a:spLocks noGrp="1"/>
          </p:cNvSpPr>
          <p:nvPr>
            <p:ph sz="quarter" idx="1"/>
          </p:nvPr>
        </p:nvSpPr>
        <p:spPr>
          <a:xfrm>
            <a:off x="687600" y="1527048"/>
            <a:ext cx="7783200" cy="4572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w Cen MT" panose="020B0602020104020603" pitchFamily="34" charset="0"/>
              </a:rPr>
              <a:t>Create </a:t>
            </a:r>
            <a:r>
              <a:rPr lang="en-US" sz="2400" dirty="0" smtClean="0">
                <a:latin typeface="Tw Cen MT" panose="020B0602020104020603" pitchFamily="34" charset="0"/>
              </a:rPr>
              <a:t>lines </a:t>
            </a:r>
            <a:r>
              <a:rPr lang="en-US" sz="2400" dirty="0" smtClean="0">
                <a:latin typeface="Tw Cen MT" panose="020B0602020104020603" pitchFamily="34" charset="0"/>
              </a:rPr>
              <a:t>beyond basic root and fifths by filling the spaces with </a:t>
            </a:r>
            <a:r>
              <a:rPr lang="en-US" sz="2400" dirty="0">
                <a:latin typeface="Tw Cen MT" panose="020B0602020104020603" pitchFamily="34" charset="0"/>
              </a:rPr>
              <a:t>step-wise motion (reason why walking bass was invented?)</a:t>
            </a:r>
            <a:endParaRPr lang="en-US" sz="2400" dirty="0" smtClean="0">
              <a:latin typeface="Tw Cen MT" panose="020B0602020104020603" pitchFamily="34" charset="0"/>
            </a:endParaRPr>
          </a:p>
          <a:p>
            <a:r>
              <a:rPr lang="en-US" sz="2400" dirty="0" smtClean="0">
                <a:latin typeface="Tw Cen MT" panose="020B0602020104020603" pitchFamily="34" charset="0"/>
              </a:rPr>
              <a:t>Step-wise </a:t>
            </a:r>
            <a:r>
              <a:rPr lang="en-US" sz="2400" dirty="0" smtClean="0">
                <a:latin typeface="Tw Cen MT" panose="020B0602020104020603" pitchFamily="34" charset="0"/>
              </a:rPr>
              <a:t>motion is easiest to play on the bass</a:t>
            </a:r>
            <a:r>
              <a:rPr lang="en-US" sz="2400" dirty="0" smtClean="0">
                <a:latin typeface="Tw Cen MT" panose="020B0602020104020603" pitchFamily="34" charset="0"/>
              </a:rPr>
              <a:t>.</a:t>
            </a:r>
          </a:p>
          <a:p>
            <a:r>
              <a:rPr lang="en-US" sz="2400" dirty="0" smtClean="0">
                <a:latin typeface="Tw Cen MT" panose="020B0602020104020603" pitchFamily="34" charset="0"/>
              </a:rPr>
              <a:t>Frequency of intervals roughly proportional to </a:t>
            </a:r>
            <a:r>
              <a:rPr lang="en-US" sz="2400" dirty="0">
                <a:latin typeface="Tw Cen MT" panose="020B0602020104020603" pitchFamily="34" charset="0"/>
              </a:rPr>
              <a:t>playing </a:t>
            </a:r>
            <a:r>
              <a:rPr lang="en-US" sz="2400" dirty="0" smtClean="0">
                <a:latin typeface="Tw Cen MT" panose="020B0602020104020603" pitchFamily="34" charset="0"/>
              </a:rPr>
              <a:t>difficulty.</a:t>
            </a:r>
            <a:endParaRPr lang="en-US" sz="2400" dirty="0" smtClean="0">
              <a:latin typeface="Tw Cen MT" panose="020B0602020104020603" pitchFamily="34" charset="0"/>
            </a:endParaRPr>
          </a:p>
          <a:p>
            <a:r>
              <a:rPr lang="en-US" sz="2400" dirty="0" smtClean="0">
                <a:latin typeface="Tw Cen MT" panose="020B0602020104020603" pitchFamily="34" charset="0"/>
              </a:rPr>
              <a:t>Usage of empty </a:t>
            </a:r>
            <a:r>
              <a:rPr lang="en-US" sz="2400" dirty="0" smtClean="0">
                <a:latin typeface="Tw Cen MT" panose="020B0602020104020603" pitchFamily="34" charset="0"/>
              </a:rPr>
              <a:t>strings and tone repetitions to ease task.</a:t>
            </a:r>
          </a:p>
          <a:p>
            <a:r>
              <a:rPr lang="en-US" sz="2400" dirty="0" smtClean="0">
                <a:latin typeface="Tw Cen MT" panose="020B0602020104020603" pitchFamily="34" charset="0"/>
              </a:rPr>
              <a:t>Patterns </a:t>
            </a:r>
            <a:r>
              <a:rPr lang="en-US" sz="2400" dirty="0" smtClean="0">
                <a:latin typeface="Tw Cen MT" panose="020B0602020104020603" pitchFamily="34" charset="0"/>
              </a:rPr>
              <a:t>are present but not abundant.</a:t>
            </a:r>
          </a:p>
          <a:p>
            <a:r>
              <a:rPr lang="en-US" sz="2400" dirty="0" smtClean="0">
                <a:latin typeface="Tw Cen MT" panose="020B0602020104020603" pitchFamily="34" charset="0"/>
              </a:rPr>
              <a:t>Bass </a:t>
            </a:r>
            <a:r>
              <a:rPr lang="en-US" sz="2400" dirty="0" smtClean="0">
                <a:latin typeface="Tw Cen MT" panose="020B0602020104020603" pitchFamily="34" charset="0"/>
              </a:rPr>
              <a:t>lines in high tempo are </a:t>
            </a:r>
            <a:r>
              <a:rPr lang="en-US" sz="2400" dirty="0" smtClean="0">
                <a:latin typeface="Tw Cen MT" panose="020B0602020104020603" pitchFamily="34" charset="0"/>
              </a:rPr>
              <a:t>less redundant, more chromatic,  </a:t>
            </a:r>
            <a:r>
              <a:rPr lang="en-US" sz="2400" dirty="0" smtClean="0">
                <a:latin typeface="Tw Cen MT" panose="020B0602020104020603" pitchFamily="34" charset="0"/>
              </a:rPr>
              <a:t>but also </a:t>
            </a:r>
            <a:r>
              <a:rPr lang="en-US" sz="2400" dirty="0" smtClean="0">
                <a:latin typeface="Tw Cen MT" panose="020B0602020104020603" pitchFamily="34" charset="0"/>
              </a:rPr>
              <a:t>harmonically </a:t>
            </a:r>
            <a:r>
              <a:rPr lang="en-US" sz="2400" dirty="0" smtClean="0">
                <a:latin typeface="Tw Cen MT" panose="020B0602020104020603" pitchFamily="34" charset="0"/>
              </a:rPr>
              <a:t>less </a:t>
            </a:r>
            <a:r>
              <a:rPr lang="en-US" sz="2400" dirty="0" smtClean="0">
                <a:latin typeface="Tw Cen MT" panose="020B0602020104020603" pitchFamily="34" charset="0"/>
              </a:rPr>
              <a:t>precise.</a:t>
            </a:r>
            <a:endParaRPr lang="en-US" sz="2400" dirty="0" smtClean="0">
              <a:latin typeface="Tw Cen MT" panose="020B0602020104020603" pitchFamily="34" charset="0"/>
            </a:endParaRPr>
          </a:p>
          <a:p>
            <a:r>
              <a:rPr lang="en-US" sz="2400" dirty="0" smtClean="0">
                <a:latin typeface="Tw Cen MT" panose="020B0602020104020603" pitchFamily="34" charset="0"/>
              </a:rPr>
              <a:t>Interaction of musical and physical constraints.</a:t>
            </a:r>
          </a:p>
          <a:p>
            <a:endParaRPr lang="en-US" sz="24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2885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Walking Bass Improvisation</a:t>
            </a:r>
            <a:endParaRPr lang="en-US" dirty="0"/>
          </a:p>
        </p:txBody>
      </p:sp>
      <p:sp>
        <p:nvSpPr>
          <p:cNvPr id="7" name="Inhaltsplatzhalter 4"/>
          <p:cNvSpPr>
            <a:spLocks noGrp="1"/>
          </p:cNvSpPr>
          <p:nvPr>
            <p:ph sz="quarter" idx="1"/>
          </p:nvPr>
        </p:nvSpPr>
        <p:spPr>
          <a:xfrm>
            <a:off x="687600" y="1527048"/>
            <a:ext cx="7783200" cy="457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w Cen MT" panose="020B0602020104020603" pitchFamily="34" charset="0"/>
              </a:rPr>
              <a:t>Walking bass improvisation (WBI) can be viewed as creative problem solving under constraints.</a:t>
            </a:r>
          </a:p>
          <a:p>
            <a:r>
              <a:rPr lang="en-US" dirty="0" smtClean="0">
                <a:latin typeface="Tw Cen MT" panose="020B0602020104020603" pitchFamily="34" charset="0"/>
              </a:rPr>
              <a:t>A bass player is expected to provided a solid harmonic and rhythmic </a:t>
            </a:r>
            <a:r>
              <a:rPr lang="en-US" dirty="0" smtClean="0">
                <a:latin typeface="Tw Cen MT" panose="020B0602020104020603" pitchFamily="34" charset="0"/>
              </a:rPr>
              <a:t>foundation:</a:t>
            </a:r>
            <a:endParaRPr lang="en-US" dirty="0" smtClean="0">
              <a:latin typeface="Tw Cen MT" panose="020B0602020104020603" pitchFamily="34" charset="0"/>
            </a:endParaRPr>
          </a:p>
          <a:p>
            <a:pPr lvl="1"/>
            <a:r>
              <a:rPr lang="en-US" dirty="0" smtClean="0">
                <a:latin typeface="Tw Cen MT" panose="020B0602020104020603" pitchFamily="34" charset="0"/>
              </a:rPr>
              <a:t>Spelling out chord changes with smooth and/or interesting melodic </a:t>
            </a:r>
            <a:r>
              <a:rPr lang="en-US" dirty="0" smtClean="0">
                <a:latin typeface="Tw Cen MT" panose="020B0602020104020603" pitchFamily="34" charset="0"/>
              </a:rPr>
              <a:t>lines.</a:t>
            </a:r>
            <a:endParaRPr lang="en-US" dirty="0" smtClean="0">
              <a:latin typeface="Tw Cen MT" panose="020B0602020104020603" pitchFamily="34" charset="0"/>
            </a:endParaRPr>
          </a:p>
          <a:p>
            <a:pPr lvl="1"/>
            <a:r>
              <a:rPr lang="en-US" dirty="0" smtClean="0">
                <a:latin typeface="Tw Cen MT" panose="020B0602020104020603" pitchFamily="34" charset="0"/>
              </a:rPr>
              <a:t>Moving in quarter notes plus </a:t>
            </a:r>
            <a:r>
              <a:rPr lang="en-US" dirty="0" smtClean="0">
                <a:latin typeface="Tw Cen MT" panose="020B0602020104020603" pitchFamily="34" charset="0"/>
              </a:rPr>
              <a:t>tonal and rhythmic embellishments.</a:t>
            </a:r>
          </a:p>
          <a:p>
            <a:pPr lvl="1"/>
            <a:endParaRPr lang="en-US" dirty="0" smtClean="0">
              <a:latin typeface="Tw Cen MT" panose="020B0602020104020603" pitchFamily="34" charset="0"/>
            </a:endParaRPr>
          </a:p>
          <a:p>
            <a:endParaRPr lang="en-US" dirty="0" smtClean="0">
              <a:latin typeface="Tw Cen MT" panose="020B0602020104020603" pitchFamily="34" charset="0"/>
            </a:endParaRPr>
          </a:p>
          <a:p>
            <a:endParaRPr lang="en-US" dirty="0" smtClean="0">
              <a:latin typeface="Tw Cen MT" panose="020B0602020104020603" pitchFamily="34" charset="0"/>
            </a:endParaRPr>
          </a:p>
          <a:p>
            <a:pPr marL="0" indent="0">
              <a:buNone/>
            </a:pPr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4082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4851920"/>
            <a:ext cx="9252520" cy="13938862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640360" y="2506216"/>
            <a:ext cx="7772400" cy="10668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-108520" y="6741368"/>
            <a:ext cx="554461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de-DE" sz="1050" i="0" dirty="0" err="1"/>
              <a:t>By</a:t>
            </a:r>
            <a:r>
              <a:rPr lang="de-DE" sz="1050" i="0" dirty="0"/>
              <a:t> Tom Marcello </a:t>
            </a:r>
            <a:r>
              <a:rPr lang="de-DE" sz="1050" i="0" dirty="0" smtClean="0"/>
              <a:t>-https</a:t>
            </a:r>
            <a:r>
              <a:rPr lang="de-DE" sz="1050" i="0" dirty="0"/>
              <a:t>://www.flickr.com/photos/tommarcello/365445060/, CC BY-SA </a:t>
            </a:r>
            <a:r>
              <a:rPr lang="de-DE" sz="1050" i="0" dirty="0" smtClean="0"/>
              <a:t>2.0</a:t>
            </a:r>
          </a:p>
        </p:txBody>
      </p:sp>
    </p:spTree>
    <p:extLst>
      <p:ext uri="{BB962C8B-B14F-4D97-AF65-F5344CB8AC3E}">
        <p14:creationId xmlns:p14="http://schemas.microsoft.com/office/powerpoint/2010/main" val="26622885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Data: Transcription</a:t>
            </a:r>
            <a:endParaRPr lang="en-US" dirty="0"/>
          </a:p>
        </p:txBody>
      </p:sp>
      <p:sp>
        <p:nvSpPr>
          <p:cNvPr id="7" name="Inhaltsplatzhalter 4"/>
          <p:cNvSpPr>
            <a:spLocks noGrp="1"/>
          </p:cNvSpPr>
          <p:nvPr>
            <p:ph sz="quarter" idx="1"/>
          </p:nvPr>
        </p:nvSpPr>
        <p:spPr>
          <a:xfrm>
            <a:off x="687600" y="1527048"/>
            <a:ext cx="7783200" cy="4572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w Cen MT" panose="020B0602020104020603" pitchFamily="34" charset="0"/>
              </a:rPr>
              <a:t>Mean accuracy of transcription algorithm on test set is 83% (SD= 13%) for pitches and 89% (SD= 11%) for pitch classes.</a:t>
            </a:r>
          </a:p>
          <a:p>
            <a:r>
              <a:rPr lang="en-US" sz="2400" dirty="0" smtClean="0">
                <a:latin typeface="Tw Cen MT" panose="020B0602020104020603" pitchFamily="34" charset="0"/>
              </a:rPr>
              <a:t>Typical errors: Octave, fifth, semitone.</a:t>
            </a:r>
          </a:p>
          <a:p>
            <a:r>
              <a:rPr lang="en-US" sz="2400" dirty="0" smtClean="0">
                <a:latin typeface="Tw Cen MT" panose="020B0602020104020603" pitchFamily="34" charset="0"/>
              </a:rPr>
              <a:t>Allowed pitch range: 28-67.</a:t>
            </a:r>
          </a:p>
          <a:p>
            <a:r>
              <a:rPr lang="en-US" sz="2400" dirty="0" smtClean="0">
                <a:latin typeface="Tw Cen MT" panose="020B0602020104020603" pitchFamily="34" charset="0"/>
              </a:rPr>
              <a:t>Observed pitch range: 28-53.</a:t>
            </a:r>
          </a:p>
          <a:p>
            <a:r>
              <a:rPr lang="en-US" sz="2400" dirty="0" smtClean="0">
                <a:latin typeface="Tw Cen MT" panose="020B0602020104020603" pitchFamily="34" charset="0"/>
              </a:rPr>
              <a:t>Pitches seem to be squeezed to the second octave.</a:t>
            </a:r>
          </a:p>
          <a:p>
            <a:r>
              <a:rPr lang="en-US" sz="2400" dirty="0" smtClean="0">
                <a:latin typeface="Tw Cen MT" panose="020B0602020104020603" pitchFamily="34" charset="0"/>
              </a:rPr>
              <a:t>However, interval distribution shows few suspicious intervals resulting from octave errors.</a:t>
            </a:r>
          </a:p>
          <a:p>
            <a:endParaRPr lang="en-US" sz="2400" dirty="0" smtClean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991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CPC Entropy / #Chord Changes/bar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6293296"/>
            <a:ext cx="7772400" cy="448072"/>
          </a:xfrm>
        </p:spPr>
        <p:txBody>
          <a:bodyPr/>
          <a:lstStyle/>
          <a:p>
            <a:pPr marL="0" indent="0" algn="ctr">
              <a:buNone/>
            </a:pPr>
            <a:endParaRPr lang="en-US" sz="2400" dirty="0" smtClean="0">
              <a:latin typeface="Tw Cen MT" panose="020B0602020104020603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65" y="1700808"/>
            <a:ext cx="6889869" cy="4637927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762352" y="5157192"/>
            <a:ext cx="2736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i="0" dirty="0" err="1" smtClean="0">
                <a:solidFill>
                  <a:schemeClr val="bg1"/>
                </a:solidFill>
                <a:latin typeface="Tw Cen MT" panose="020B0602020104020603" pitchFamily="34" charset="0"/>
                <a:cs typeface="Times New Roman"/>
              </a:rPr>
              <a:t>Poly</a:t>
            </a:r>
            <a:r>
              <a:rPr lang="de-DE" sz="1800" i="0" dirty="0" smtClean="0">
                <a:solidFill>
                  <a:schemeClr val="bg1"/>
                </a:solidFill>
                <a:latin typeface="Tw Cen MT" panose="020B0602020104020603" pitchFamily="34" charset="0"/>
                <a:cs typeface="Times New Roman"/>
              </a:rPr>
              <a:t> LM: p &lt; .001, R</a:t>
            </a:r>
            <a:r>
              <a:rPr lang="de-DE" sz="1800" i="0" baseline="30000" dirty="0" smtClean="0">
                <a:solidFill>
                  <a:schemeClr val="bg1"/>
                </a:solidFill>
                <a:latin typeface="Tw Cen MT" panose="020B0602020104020603" pitchFamily="34" charset="0"/>
                <a:cs typeface="Times New Roman"/>
              </a:rPr>
              <a:t>2 </a:t>
            </a:r>
            <a:r>
              <a:rPr lang="de-DE" sz="1800" i="0" dirty="0" smtClean="0">
                <a:solidFill>
                  <a:schemeClr val="bg1"/>
                </a:solidFill>
                <a:latin typeface="Tw Cen MT" panose="020B0602020104020603" pitchFamily="34" charset="0"/>
                <a:cs typeface="Times New Roman"/>
              </a:rPr>
              <a:t>= .18</a:t>
            </a:r>
            <a:endParaRPr lang="de-DE" sz="1800" i="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5117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IPE / #Chord Changes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6293296"/>
            <a:ext cx="7772400" cy="448072"/>
          </a:xfrm>
        </p:spPr>
        <p:txBody>
          <a:bodyPr/>
          <a:lstStyle/>
          <a:p>
            <a:pPr marL="0" indent="0" algn="ctr">
              <a:buNone/>
            </a:pPr>
            <a:endParaRPr lang="en-US" sz="2400" dirty="0" smtClean="0">
              <a:latin typeface="Tw Cen MT" panose="020B0602020104020603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65" y="1700808"/>
            <a:ext cx="6889868" cy="4637927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770372" y="5157192"/>
            <a:ext cx="2720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i="0" dirty="0" err="1" smtClean="0">
                <a:solidFill>
                  <a:schemeClr val="bg1"/>
                </a:solidFill>
                <a:latin typeface="Tw Cen MT" panose="020B0602020104020603" pitchFamily="34" charset="0"/>
                <a:cs typeface="Times New Roman"/>
              </a:rPr>
              <a:t>Poly</a:t>
            </a:r>
            <a:r>
              <a:rPr lang="de-DE" sz="1800" i="0" dirty="0" smtClean="0">
                <a:solidFill>
                  <a:schemeClr val="bg1"/>
                </a:solidFill>
                <a:latin typeface="Tw Cen MT" panose="020B0602020104020603" pitchFamily="34" charset="0"/>
                <a:cs typeface="Times New Roman"/>
              </a:rPr>
              <a:t> LM p &lt; .001, R</a:t>
            </a:r>
            <a:r>
              <a:rPr lang="de-DE" sz="1800" i="0" baseline="30000" dirty="0" smtClean="0">
                <a:solidFill>
                  <a:schemeClr val="bg1"/>
                </a:solidFill>
                <a:latin typeface="Tw Cen MT" panose="020B0602020104020603" pitchFamily="34" charset="0"/>
                <a:cs typeface="Times New Roman"/>
              </a:rPr>
              <a:t>2</a:t>
            </a:r>
            <a:r>
              <a:rPr lang="de-DE" sz="1800" i="0" dirty="0" smtClean="0">
                <a:solidFill>
                  <a:schemeClr val="bg1"/>
                </a:solidFill>
                <a:latin typeface="Tw Cen MT" panose="020B0602020104020603" pitchFamily="34" charset="0"/>
                <a:cs typeface="Times New Roman"/>
              </a:rPr>
              <a:t> =-.04</a:t>
            </a:r>
            <a:endParaRPr lang="de-DE" sz="1800" i="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8313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CPC Entropy /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6293296"/>
            <a:ext cx="7772400" cy="448072"/>
          </a:xfrm>
        </p:spPr>
        <p:txBody>
          <a:bodyPr/>
          <a:lstStyle/>
          <a:p>
            <a:pPr marL="0" indent="0" algn="ctr">
              <a:buNone/>
            </a:pPr>
            <a:endParaRPr lang="en-US" sz="2400" dirty="0" smtClean="0">
              <a:latin typeface="Tw Cen MT" panose="020B0602020104020603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65" y="1700808"/>
            <a:ext cx="6889868" cy="4637926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696246" y="5157192"/>
            <a:ext cx="2868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i="0" dirty="0" smtClean="0">
                <a:solidFill>
                  <a:schemeClr val="bg1"/>
                </a:solidFill>
                <a:latin typeface="Tw Cen MT" panose="020B0602020104020603" pitchFamily="34" charset="0"/>
                <a:cs typeface="Times New Roman"/>
              </a:rPr>
              <a:t>Kruskal-Wallis-Test: p = .046</a:t>
            </a:r>
            <a:endParaRPr lang="de-DE" sz="1800" i="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5264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CPC Entropy / Top players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6293296"/>
            <a:ext cx="7772400" cy="448072"/>
          </a:xfrm>
        </p:spPr>
        <p:txBody>
          <a:bodyPr/>
          <a:lstStyle/>
          <a:p>
            <a:pPr marL="0" indent="0" algn="ctr">
              <a:buNone/>
            </a:pPr>
            <a:endParaRPr lang="en-US" sz="2400" dirty="0" smtClean="0">
              <a:latin typeface="Tw Cen MT" panose="020B0602020104020603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65" y="1700808"/>
            <a:ext cx="6889868" cy="4637926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696246" y="5157192"/>
            <a:ext cx="286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i="0" dirty="0" smtClean="0">
                <a:solidFill>
                  <a:schemeClr val="bg1"/>
                </a:solidFill>
                <a:latin typeface="Tw Cen MT" panose="020B0602020104020603" pitchFamily="34" charset="0"/>
                <a:cs typeface="Times New Roman"/>
              </a:rPr>
              <a:t>Kruskal-Wallis-Test: p = .013</a:t>
            </a:r>
            <a:endParaRPr lang="de-DE" sz="1800" i="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8754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Intervals: Tonality Type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6293296"/>
            <a:ext cx="7772400" cy="448072"/>
          </a:xfrm>
        </p:spPr>
        <p:txBody>
          <a:bodyPr/>
          <a:lstStyle/>
          <a:p>
            <a:pPr marL="0" indent="0" algn="ctr">
              <a:buNone/>
            </a:pPr>
            <a:endParaRPr lang="en-US" sz="2400" dirty="0" smtClean="0">
              <a:latin typeface="Tw Cen MT" panose="020B0602020104020603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64" y="1700808"/>
            <a:ext cx="6889872" cy="4637929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728742" y="4293096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i="0" dirty="0" smtClean="0">
                <a:solidFill>
                  <a:schemeClr val="bg1"/>
                </a:solidFill>
                <a:latin typeface="Times New Roman"/>
                <a:cs typeface="Times New Roman"/>
              </a:rPr>
              <a:t>χ</a:t>
            </a:r>
            <a:r>
              <a:rPr lang="de-DE" sz="1800" i="0" baseline="30000" dirty="0" smtClean="0">
                <a:solidFill>
                  <a:schemeClr val="bg1"/>
                </a:solidFill>
                <a:latin typeface="Tw Cen MT" panose="020B0602020104020603" pitchFamily="34" charset="0"/>
                <a:cs typeface="Times New Roman"/>
              </a:rPr>
              <a:t>2</a:t>
            </a:r>
            <a:r>
              <a:rPr lang="de-DE" sz="1800" i="0" dirty="0" smtClean="0">
                <a:solidFill>
                  <a:schemeClr val="bg1"/>
                </a:solidFill>
                <a:latin typeface="Tw Cen MT" panose="020B0602020104020603" pitchFamily="34" charset="0"/>
                <a:cs typeface="Times New Roman"/>
              </a:rPr>
              <a:t>: p &lt;.001, </a:t>
            </a:r>
            <a:r>
              <a:rPr lang="el-GR" sz="1800" i="0" dirty="0" smtClean="0">
                <a:solidFill>
                  <a:schemeClr val="bg1"/>
                </a:solidFill>
                <a:latin typeface="Times New Roman"/>
                <a:cs typeface="Times New Roman"/>
              </a:rPr>
              <a:t>φ</a:t>
            </a:r>
            <a:r>
              <a:rPr lang="de-DE" sz="1800" i="0" dirty="0" smtClean="0">
                <a:solidFill>
                  <a:schemeClr val="bg1"/>
                </a:solidFill>
                <a:latin typeface="Tw Cen MT" panose="020B0602020104020603" pitchFamily="34" charset="0"/>
                <a:cs typeface="Times New Roman"/>
              </a:rPr>
              <a:t> = .111 </a:t>
            </a:r>
            <a:endParaRPr lang="de-DE" sz="1800" i="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7270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Intervals: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6293296"/>
            <a:ext cx="7772400" cy="448072"/>
          </a:xfrm>
        </p:spPr>
        <p:txBody>
          <a:bodyPr/>
          <a:lstStyle/>
          <a:p>
            <a:pPr marL="0" indent="0" algn="ctr">
              <a:buNone/>
            </a:pPr>
            <a:endParaRPr lang="en-US" sz="2400" dirty="0" smtClean="0">
              <a:latin typeface="Tw Cen MT" panose="020B0602020104020603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65" y="1700808"/>
            <a:ext cx="6889870" cy="4637929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5746669" y="4797152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i="0" dirty="0" smtClean="0">
                <a:solidFill>
                  <a:schemeClr val="bg1"/>
                </a:solidFill>
                <a:latin typeface="Times New Roman"/>
                <a:cs typeface="Times New Roman"/>
              </a:rPr>
              <a:t>χ</a:t>
            </a:r>
            <a:r>
              <a:rPr lang="de-DE" sz="1800" i="0" baseline="30000" dirty="0" smtClean="0">
                <a:solidFill>
                  <a:schemeClr val="bg1"/>
                </a:solidFill>
                <a:latin typeface="Tw Cen MT" panose="020B0602020104020603" pitchFamily="34" charset="0"/>
                <a:cs typeface="Times New Roman"/>
              </a:rPr>
              <a:t>2</a:t>
            </a:r>
            <a:r>
              <a:rPr lang="de-DE" sz="1800" i="0" dirty="0" smtClean="0">
                <a:solidFill>
                  <a:schemeClr val="bg1"/>
                </a:solidFill>
                <a:latin typeface="Tw Cen MT" panose="020B0602020104020603" pitchFamily="34" charset="0"/>
                <a:cs typeface="Times New Roman"/>
              </a:rPr>
              <a:t>: p &lt;.001, </a:t>
            </a:r>
            <a:r>
              <a:rPr lang="el-GR" sz="1800" i="0" dirty="0" smtClean="0">
                <a:solidFill>
                  <a:schemeClr val="bg1"/>
                </a:solidFill>
                <a:latin typeface="Times New Roman"/>
                <a:cs typeface="Times New Roman"/>
              </a:rPr>
              <a:t>φ</a:t>
            </a:r>
            <a:r>
              <a:rPr lang="de-DE" sz="1800" i="0" dirty="0" smtClean="0">
                <a:solidFill>
                  <a:schemeClr val="bg1"/>
                </a:solidFill>
                <a:latin typeface="Tw Cen MT" panose="020B0602020104020603" pitchFamily="34" charset="0"/>
                <a:cs typeface="Times New Roman"/>
              </a:rPr>
              <a:t> = .156 </a:t>
            </a:r>
            <a:endParaRPr lang="de-DE" sz="1800" i="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6860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IPE</a:t>
            </a:r>
            <a:r>
              <a:rPr lang="en-US" dirty="0"/>
              <a:t>/</a:t>
            </a:r>
            <a:r>
              <a:rPr lang="en-US" dirty="0" smtClean="0"/>
              <a:t> Top players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6293296"/>
            <a:ext cx="7772400" cy="448072"/>
          </a:xfrm>
        </p:spPr>
        <p:txBody>
          <a:bodyPr/>
          <a:lstStyle/>
          <a:p>
            <a:pPr marL="0" indent="0" algn="ctr">
              <a:buNone/>
            </a:pPr>
            <a:endParaRPr lang="en-US" sz="2400" dirty="0" smtClean="0">
              <a:latin typeface="Tw Cen MT" panose="020B0602020104020603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66" y="1700808"/>
            <a:ext cx="6889866" cy="4637926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759565" y="5157192"/>
            <a:ext cx="2741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i="0" dirty="0" smtClean="0">
                <a:solidFill>
                  <a:schemeClr val="bg1"/>
                </a:solidFill>
                <a:latin typeface="Tw Cen MT" panose="020B0602020104020603" pitchFamily="34" charset="0"/>
                <a:cs typeface="Times New Roman"/>
              </a:rPr>
              <a:t>Kruskal-Wallis-Test: p = .50</a:t>
            </a:r>
            <a:endParaRPr lang="de-DE" sz="1800" i="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3908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IPE / Recording Year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6293296"/>
            <a:ext cx="7772400" cy="448072"/>
          </a:xfrm>
        </p:spPr>
        <p:txBody>
          <a:bodyPr/>
          <a:lstStyle/>
          <a:p>
            <a:pPr marL="0" indent="0" algn="ctr">
              <a:buNone/>
            </a:pPr>
            <a:endParaRPr lang="en-US" sz="2400" dirty="0" smtClean="0">
              <a:latin typeface="Tw Cen MT" panose="020B0602020104020603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66" y="1700808"/>
            <a:ext cx="6889866" cy="463792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762351" y="5157192"/>
            <a:ext cx="2736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i="0" dirty="0" err="1" smtClean="0">
                <a:solidFill>
                  <a:schemeClr val="bg1"/>
                </a:solidFill>
                <a:latin typeface="Tw Cen MT" panose="020B0602020104020603" pitchFamily="34" charset="0"/>
                <a:cs typeface="Times New Roman"/>
              </a:rPr>
              <a:t>Poly</a:t>
            </a:r>
            <a:r>
              <a:rPr lang="de-DE" sz="1800" i="0" dirty="0" smtClean="0">
                <a:solidFill>
                  <a:schemeClr val="bg1"/>
                </a:solidFill>
                <a:latin typeface="Tw Cen MT" panose="020B0602020104020603" pitchFamily="34" charset="0"/>
                <a:cs typeface="Times New Roman"/>
              </a:rPr>
              <a:t> LM: p &lt; .001, R</a:t>
            </a:r>
            <a:r>
              <a:rPr lang="de-DE" sz="1800" i="0" baseline="30000" dirty="0" smtClean="0">
                <a:solidFill>
                  <a:schemeClr val="bg1"/>
                </a:solidFill>
                <a:latin typeface="Tw Cen MT" panose="020B0602020104020603" pitchFamily="34" charset="0"/>
                <a:cs typeface="Times New Roman"/>
              </a:rPr>
              <a:t>2 </a:t>
            </a:r>
            <a:r>
              <a:rPr lang="de-DE" sz="1800" i="0" dirty="0" smtClean="0">
                <a:solidFill>
                  <a:schemeClr val="bg1"/>
                </a:solidFill>
                <a:latin typeface="Tw Cen MT" panose="020B0602020104020603" pitchFamily="34" charset="0"/>
                <a:cs typeface="Times New Roman"/>
              </a:rPr>
              <a:t>= .13</a:t>
            </a:r>
            <a:endParaRPr lang="de-DE" sz="1800" i="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810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Walking Bass Improvisation</a:t>
            </a:r>
            <a:endParaRPr lang="en-US" dirty="0"/>
          </a:p>
        </p:txBody>
      </p:sp>
      <p:sp>
        <p:nvSpPr>
          <p:cNvPr id="7" name="Inhaltsplatzhalter 4"/>
          <p:cNvSpPr>
            <a:spLocks noGrp="1"/>
          </p:cNvSpPr>
          <p:nvPr>
            <p:ph sz="quarter" idx="1"/>
          </p:nvPr>
        </p:nvSpPr>
        <p:spPr>
          <a:xfrm>
            <a:off x="687600" y="1527048"/>
            <a:ext cx="7783200" cy="457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w Cen MT" panose="020B0602020104020603" pitchFamily="34" charset="0"/>
              </a:rPr>
              <a:t>Double bass is a particularly clumsy instrument.</a:t>
            </a:r>
          </a:p>
          <a:p>
            <a:r>
              <a:rPr lang="en-US" dirty="0" smtClean="0">
                <a:latin typeface="Tw Cen MT" panose="020B0602020104020603" pitchFamily="34" charset="0"/>
              </a:rPr>
              <a:t>Large spacing, strong forces, low volume (played without amplification till the 1950s).</a:t>
            </a:r>
          </a:p>
          <a:p>
            <a:r>
              <a:rPr lang="en-US" dirty="0" smtClean="0">
                <a:latin typeface="Tw Cen MT" panose="020B0602020104020603" pitchFamily="34" charset="0"/>
              </a:rPr>
              <a:t>Finding musical meaningful, non-redundant and playable melodic connections between chords is challenging </a:t>
            </a:r>
            <a:r>
              <a:rPr lang="en-US" dirty="0">
                <a:latin typeface="Tw Cen MT" panose="020B0602020104020603" pitchFamily="34" charset="0"/>
              </a:rPr>
              <a:t>(particularly in high tempo</a:t>
            </a:r>
            <a:r>
              <a:rPr lang="en-US" dirty="0" smtClean="0">
                <a:latin typeface="Tw Cen MT" panose="020B0602020104020603" pitchFamily="34" charset="0"/>
              </a:rPr>
              <a:t>). </a:t>
            </a:r>
          </a:p>
          <a:p>
            <a:r>
              <a:rPr lang="en-US" dirty="0" smtClean="0">
                <a:latin typeface="Tw Cen MT" panose="020B0602020104020603" pitchFamily="34" charset="0"/>
              </a:rPr>
              <a:t>Prevalent keys in jazz (F, Bb, C, </a:t>
            </a:r>
            <a:r>
              <a:rPr lang="en-US" dirty="0" err="1" smtClean="0">
                <a:latin typeface="Tw Cen MT" panose="020B0602020104020603" pitchFamily="34" charset="0"/>
              </a:rPr>
              <a:t>Eb</a:t>
            </a:r>
            <a:r>
              <a:rPr lang="en-US" dirty="0" smtClean="0">
                <a:latin typeface="Tw Cen MT" panose="020B0602020104020603" pitchFamily="34" charset="0"/>
              </a:rPr>
              <a:t>) sit not well with double-bass tuning in E1, A1, D1, </a:t>
            </a:r>
            <a:r>
              <a:rPr lang="en-US" dirty="0" smtClean="0">
                <a:latin typeface="Tw Cen MT" panose="020B0602020104020603" pitchFamily="34" charset="0"/>
              </a:rPr>
              <a:t>G1.</a:t>
            </a:r>
            <a:endParaRPr lang="en-US" dirty="0" smtClean="0">
              <a:latin typeface="Tw Cen MT" panose="020B0602020104020603" pitchFamily="34" charset="0"/>
            </a:endParaRPr>
          </a:p>
          <a:p>
            <a:endParaRPr lang="en-US" dirty="0" smtClean="0">
              <a:latin typeface="Tw Cen MT" panose="020B0602020104020603" pitchFamily="34" charset="0"/>
            </a:endParaRPr>
          </a:p>
          <a:p>
            <a:endParaRPr lang="en-US" dirty="0" smtClean="0">
              <a:latin typeface="Tw Cen MT" panose="020B0602020104020603" pitchFamily="34" charset="0"/>
            </a:endParaRPr>
          </a:p>
          <a:p>
            <a:pPr marL="0" indent="0">
              <a:buNone/>
            </a:pPr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25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CPC </a:t>
            </a:r>
            <a:r>
              <a:rPr lang="en-US" dirty="0" err="1" smtClean="0"/>
              <a:t>Freq</a:t>
            </a:r>
            <a:r>
              <a:rPr lang="en-US" dirty="0" smtClean="0"/>
              <a:t> / Root </a:t>
            </a:r>
            <a:r>
              <a:rPr lang="en-US" dirty="0" err="1" smtClean="0"/>
              <a:t>Freq</a:t>
            </a:r>
            <a:r>
              <a:rPr lang="en-US" dirty="0" smtClean="0"/>
              <a:t> / Min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6293296"/>
            <a:ext cx="7772400" cy="448072"/>
          </a:xfrm>
        </p:spPr>
        <p:txBody>
          <a:bodyPr/>
          <a:lstStyle/>
          <a:p>
            <a:pPr marL="0" indent="0" algn="ctr">
              <a:buNone/>
            </a:pPr>
            <a:endParaRPr lang="en-US" sz="2400" dirty="0" smtClean="0">
              <a:latin typeface="Tw Cen MT" panose="020B0602020104020603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66" y="1700808"/>
            <a:ext cx="6889866" cy="463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9237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Intervals: Top Players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6293296"/>
            <a:ext cx="7772400" cy="448072"/>
          </a:xfrm>
        </p:spPr>
        <p:txBody>
          <a:bodyPr/>
          <a:lstStyle/>
          <a:p>
            <a:pPr marL="0" indent="0" algn="ctr">
              <a:buNone/>
            </a:pPr>
            <a:endParaRPr lang="en-US" sz="2400" dirty="0" smtClean="0">
              <a:latin typeface="Tw Cen MT" panose="020B0602020104020603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65" y="1700808"/>
            <a:ext cx="6889870" cy="4637928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5724128" y="6011996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i="0" dirty="0" smtClean="0">
                <a:solidFill>
                  <a:schemeClr val="bg1"/>
                </a:solidFill>
                <a:latin typeface="Times New Roman"/>
                <a:cs typeface="Times New Roman"/>
              </a:rPr>
              <a:t>χ</a:t>
            </a:r>
            <a:r>
              <a:rPr lang="de-DE" sz="1800" i="0" baseline="30000" dirty="0" smtClean="0">
                <a:solidFill>
                  <a:schemeClr val="bg1"/>
                </a:solidFill>
                <a:latin typeface="Tw Cen MT" panose="020B0602020104020603" pitchFamily="34" charset="0"/>
                <a:cs typeface="Times New Roman"/>
              </a:rPr>
              <a:t>2</a:t>
            </a:r>
            <a:r>
              <a:rPr lang="de-DE" sz="1800" i="0" dirty="0" smtClean="0">
                <a:solidFill>
                  <a:schemeClr val="bg1"/>
                </a:solidFill>
                <a:latin typeface="Tw Cen MT" panose="020B0602020104020603" pitchFamily="34" charset="0"/>
                <a:cs typeface="Times New Roman"/>
              </a:rPr>
              <a:t>: p &lt;.001, </a:t>
            </a:r>
            <a:r>
              <a:rPr lang="el-GR" sz="1800" i="0" dirty="0" smtClean="0">
                <a:solidFill>
                  <a:schemeClr val="bg1"/>
                </a:solidFill>
                <a:latin typeface="Times New Roman"/>
                <a:cs typeface="Times New Roman"/>
              </a:rPr>
              <a:t>φ</a:t>
            </a:r>
            <a:r>
              <a:rPr lang="de-DE" sz="1800" i="0" dirty="0" smtClean="0">
                <a:solidFill>
                  <a:schemeClr val="bg1"/>
                </a:solidFill>
                <a:latin typeface="Tw Cen MT" panose="020B0602020104020603" pitchFamily="34" charset="0"/>
                <a:cs typeface="Times New Roman"/>
              </a:rPr>
              <a:t> = .244 </a:t>
            </a:r>
            <a:endParaRPr lang="de-DE" sz="1800" i="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2912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IPE /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6293296"/>
            <a:ext cx="7772400" cy="448072"/>
          </a:xfrm>
        </p:spPr>
        <p:txBody>
          <a:bodyPr/>
          <a:lstStyle/>
          <a:p>
            <a:pPr marL="0" indent="0" algn="ctr">
              <a:buNone/>
            </a:pPr>
            <a:endParaRPr lang="en-US" sz="2400" dirty="0" smtClean="0">
              <a:latin typeface="Tw Cen MT" panose="020B0602020104020603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66" y="1700808"/>
            <a:ext cx="6889866" cy="4637926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696245" y="5157192"/>
            <a:ext cx="286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i="0" dirty="0" smtClean="0">
                <a:solidFill>
                  <a:schemeClr val="bg1"/>
                </a:solidFill>
                <a:latin typeface="Tw Cen MT" panose="020B0602020104020603" pitchFamily="34" charset="0"/>
                <a:cs typeface="Times New Roman"/>
              </a:rPr>
              <a:t>Kruskal-Wallis-Test: p &lt; .001</a:t>
            </a:r>
            <a:endParaRPr lang="de-DE" sz="1800" i="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6104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Intervals: Approaches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6293296"/>
            <a:ext cx="7772400" cy="448072"/>
          </a:xfrm>
        </p:spPr>
        <p:txBody>
          <a:bodyPr/>
          <a:lstStyle/>
          <a:p>
            <a:pPr marL="0" indent="0" algn="ctr">
              <a:buNone/>
            </a:pPr>
            <a:endParaRPr lang="en-US" sz="2400" dirty="0" smtClean="0">
              <a:latin typeface="Tw Cen MT" panose="020B0602020104020603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65" y="1700808"/>
            <a:ext cx="6889869" cy="4637928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5756188" y="6011996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i="0" dirty="0" smtClean="0">
                <a:solidFill>
                  <a:schemeClr val="bg1"/>
                </a:solidFill>
                <a:latin typeface="Times New Roman"/>
                <a:cs typeface="Times New Roman"/>
              </a:rPr>
              <a:t>χ</a:t>
            </a:r>
            <a:r>
              <a:rPr lang="de-DE" sz="1800" i="0" baseline="30000" dirty="0" smtClean="0">
                <a:solidFill>
                  <a:schemeClr val="bg1"/>
                </a:solidFill>
                <a:latin typeface="Tw Cen MT" panose="020B0602020104020603" pitchFamily="34" charset="0"/>
                <a:cs typeface="Times New Roman"/>
              </a:rPr>
              <a:t>2</a:t>
            </a:r>
            <a:r>
              <a:rPr lang="de-DE" sz="1800" i="0" dirty="0" smtClean="0">
                <a:solidFill>
                  <a:schemeClr val="bg1"/>
                </a:solidFill>
                <a:latin typeface="Tw Cen MT" panose="020B0602020104020603" pitchFamily="34" charset="0"/>
                <a:cs typeface="Times New Roman"/>
              </a:rPr>
              <a:t>: p &lt;.001, </a:t>
            </a:r>
            <a:r>
              <a:rPr lang="el-GR" sz="1800" i="0" dirty="0" smtClean="0">
                <a:solidFill>
                  <a:schemeClr val="bg1"/>
                </a:solidFill>
                <a:latin typeface="Times New Roman"/>
                <a:cs typeface="Times New Roman"/>
              </a:rPr>
              <a:t>φ</a:t>
            </a:r>
            <a:r>
              <a:rPr lang="de-DE" sz="1800" i="0" dirty="0" smtClean="0">
                <a:solidFill>
                  <a:schemeClr val="bg1"/>
                </a:solidFill>
                <a:latin typeface="Tw Cen MT" panose="020B0602020104020603" pitchFamily="34" charset="0"/>
                <a:cs typeface="Times New Roman"/>
              </a:rPr>
              <a:t> = .122</a:t>
            </a:r>
            <a:endParaRPr lang="de-DE" sz="1800" i="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1161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CPC Entropy / Tempo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65" y="1700808"/>
            <a:ext cx="6889868" cy="4637927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730298" y="5157192"/>
            <a:ext cx="280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i="0" dirty="0" err="1" smtClean="0">
                <a:solidFill>
                  <a:schemeClr val="bg1"/>
                </a:solidFill>
                <a:latin typeface="Tw Cen MT" panose="020B0602020104020603" pitchFamily="34" charset="0"/>
                <a:cs typeface="Times New Roman"/>
              </a:rPr>
              <a:t>Poly</a:t>
            </a:r>
            <a:r>
              <a:rPr lang="de-DE" sz="1800" i="0" dirty="0" smtClean="0">
                <a:solidFill>
                  <a:schemeClr val="bg1"/>
                </a:solidFill>
                <a:latin typeface="Tw Cen MT" panose="020B0602020104020603" pitchFamily="34" charset="0"/>
                <a:cs typeface="Times New Roman"/>
              </a:rPr>
              <a:t> LM: p &lt; .001, R</a:t>
            </a:r>
            <a:r>
              <a:rPr lang="de-DE" sz="1800" i="0" baseline="30000" dirty="0" smtClean="0">
                <a:solidFill>
                  <a:schemeClr val="bg1"/>
                </a:solidFill>
                <a:latin typeface="Tw Cen MT" panose="020B0602020104020603" pitchFamily="34" charset="0"/>
                <a:cs typeface="Times New Roman"/>
              </a:rPr>
              <a:t>2</a:t>
            </a:r>
            <a:r>
              <a:rPr lang="de-DE" sz="1800" i="0" dirty="0" smtClean="0">
                <a:solidFill>
                  <a:schemeClr val="bg1"/>
                </a:solidFill>
                <a:latin typeface="Tw Cen MT" panose="020B0602020104020603" pitchFamily="34" charset="0"/>
                <a:cs typeface="Times New Roman"/>
              </a:rPr>
              <a:t> = .34</a:t>
            </a:r>
            <a:endParaRPr lang="de-DE" sz="1800" i="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08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685800" y="2747963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Results: </a:t>
            </a:r>
            <a:br>
              <a:rPr lang="en-US" dirty="0" smtClean="0"/>
            </a:br>
            <a:r>
              <a:rPr lang="en-US" dirty="0" smtClean="0"/>
              <a:t>Interactions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Textfeld 4"/>
          <p:cNvSpPr txBox="1"/>
          <p:nvPr/>
        </p:nvSpPr>
        <p:spPr>
          <a:xfrm>
            <a:off x="791580" y="4797152"/>
            <a:ext cx="7560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0" dirty="0" smtClean="0">
                <a:latin typeface="Tw Cen MT" panose="020B0602020104020603" pitchFamily="34" charset="0"/>
              </a:rPr>
              <a:t>Association plot for contingency tables: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i="0" dirty="0" smtClean="0">
                <a:latin typeface="Tw Cen MT" panose="020B0602020104020603" pitchFamily="34" charset="0"/>
              </a:rPr>
              <a:t>Black up: More than expected/the average.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i="0" dirty="0" smtClean="0">
                <a:latin typeface="Tw Cen MT" panose="020B0602020104020603" pitchFamily="34" charset="0"/>
              </a:rPr>
              <a:t>Red down: Less than expected/ the average. </a:t>
            </a:r>
            <a:endParaRPr lang="en-US" i="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6584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Aims</a:t>
            </a:r>
            <a:endParaRPr lang="en-US" dirty="0"/>
          </a:p>
        </p:txBody>
      </p:sp>
      <p:sp>
        <p:nvSpPr>
          <p:cNvPr id="7" name="Inhaltsplatzhalter 4"/>
          <p:cNvSpPr>
            <a:spLocks noGrp="1"/>
          </p:cNvSpPr>
          <p:nvPr>
            <p:ph sz="quarter" idx="1"/>
          </p:nvPr>
        </p:nvSpPr>
        <p:spPr>
          <a:xfrm>
            <a:off x="687600" y="1527048"/>
            <a:ext cx="7783200" cy="457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w Cen MT" panose="020B0602020104020603" pitchFamily="34" charset="0"/>
              </a:rPr>
              <a:t>Explorative and descriptive study of a large corpus of automatically transcribed walking bass lines </a:t>
            </a:r>
            <a:r>
              <a:rPr lang="en-US" dirty="0" smtClean="0">
                <a:latin typeface="Tw Cen MT" panose="020B0602020104020603" pitchFamily="34" charset="0"/>
              </a:rPr>
              <a:t>(first </a:t>
            </a:r>
            <a:r>
              <a:rPr lang="en-US" dirty="0" smtClean="0">
                <a:latin typeface="Tw Cen MT" panose="020B0602020104020603" pitchFamily="34" charset="0"/>
              </a:rPr>
              <a:t>study in both </a:t>
            </a:r>
            <a:r>
              <a:rPr lang="en-US" dirty="0" smtClean="0">
                <a:latin typeface="Tw Cen MT" panose="020B0602020104020603" pitchFamily="34" charset="0"/>
              </a:rPr>
              <a:t>regards).</a:t>
            </a:r>
            <a:endParaRPr lang="en-US" dirty="0" smtClean="0">
              <a:latin typeface="Tw Cen MT" panose="020B0602020104020603" pitchFamily="34" charset="0"/>
            </a:endParaRPr>
          </a:p>
          <a:p>
            <a:r>
              <a:rPr lang="en-US" dirty="0" smtClean="0">
                <a:latin typeface="Tw Cen MT" panose="020B0602020104020603" pitchFamily="34" charset="0"/>
              </a:rPr>
              <a:t>Generating hypotheses about </a:t>
            </a:r>
            <a:r>
              <a:rPr lang="en-US" dirty="0" smtClean="0">
                <a:latin typeface="Tw Cen MT" panose="020B0602020104020603" pitchFamily="34" charset="0"/>
              </a:rPr>
              <a:t>musical constraints,  cognitive load and </a:t>
            </a:r>
            <a:r>
              <a:rPr lang="en-US" dirty="0" smtClean="0">
                <a:latin typeface="Tw Cen MT" panose="020B0602020104020603" pitchFamily="34" charset="0"/>
              </a:rPr>
              <a:t>instrument affordances.</a:t>
            </a:r>
          </a:p>
          <a:p>
            <a:r>
              <a:rPr lang="en-US" dirty="0" smtClean="0">
                <a:latin typeface="Tw Cen MT" panose="020B0602020104020603" pitchFamily="34" charset="0"/>
              </a:rPr>
              <a:t>Walking bass lines relatively simple and rule-based compared to other jazz improvisation: Promising </a:t>
            </a:r>
            <a:r>
              <a:rPr lang="en-US" dirty="0" smtClean="0">
                <a:latin typeface="Tw Cen MT" panose="020B0602020104020603" pitchFamily="34" charset="0"/>
              </a:rPr>
              <a:t>testbed to examine improvisation </a:t>
            </a:r>
            <a:r>
              <a:rPr lang="en-US" dirty="0" smtClean="0">
                <a:latin typeface="Tw Cen MT" panose="020B0602020104020603" pitchFamily="34" charset="0"/>
              </a:rPr>
              <a:t>as problem solving.</a:t>
            </a:r>
          </a:p>
          <a:p>
            <a:endParaRPr lang="en-US" dirty="0" smtClean="0">
              <a:latin typeface="Tw Cen MT" panose="020B0602020104020603" pitchFamily="34" charset="0"/>
            </a:endParaRPr>
          </a:p>
          <a:p>
            <a:endParaRPr lang="en-US" dirty="0" smtClean="0">
              <a:latin typeface="Tw Cen MT" panose="020B0602020104020603" pitchFamily="34" charset="0"/>
            </a:endParaRPr>
          </a:p>
          <a:p>
            <a:pPr marL="0" indent="0">
              <a:buNone/>
            </a:pPr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7292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685800" y="2747962"/>
            <a:ext cx="7772400" cy="1362075"/>
          </a:xfrm>
          <a:ln>
            <a:noFill/>
          </a:ln>
        </p:spPr>
        <p:txBody>
          <a:bodyPr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7015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7" name="Inhaltsplatzhalter 4"/>
          <p:cNvSpPr>
            <a:spLocks noGrp="1"/>
          </p:cNvSpPr>
          <p:nvPr>
            <p:ph sz="quarter" idx="1"/>
          </p:nvPr>
        </p:nvSpPr>
        <p:spPr>
          <a:xfrm>
            <a:off x="687600" y="1527048"/>
            <a:ext cx="7783200" cy="457200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w Cen MT" panose="020B0602020104020603" pitchFamily="34" charset="0"/>
              </a:rPr>
              <a:t>456 solos from the Weimar Jazz Database, </a:t>
            </a:r>
            <a:r>
              <a:rPr lang="en-US" sz="2000" dirty="0" smtClean="0">
                <a:latin typeface="Tw Cen MT" panose="020B0602020104020603" pitchFamily="34" charset="0"/>
              </a:rPr>
              <a:t>beat-annotated.</a:t>
            </a:r>
            <a:endParaRPr lang="en-US" sz="2000" dirty="0" smtClean="0">
              <a:latin typeface="Tw Cen MT" panose="020B0602020104020603" pitchFamily="34" charset="0"/>
            </a:endParaRPr>
          </a:p>
          <a:p>
            <a:r>
              <a:rPr lang="en-US" sz="2000" dirty="0" smtClean="0">
                <a:latin typeface="Tw Cen MT" panose="020B0602020104020603" pitchFamily="34" charset="0"/>
              </a:rPr>
              <a:t>Bass notes extracted using deep learning </a:t>
            </a:r>
            <a:r>
              <a:rPr lang="en-US" sz="2000" dirty="0">
                <a:latin typeface="Tw Cen MT" panose="020B0602020104020603" pitchFamily="34" charset="0"/>
              </a:rPr>
              <a:t>methods </a:t>
            </a:r>
            <a:r>
              <a:rPr lang="en-US" sz="2000" dirty="0" smtClean="0">
                <a:latin typeface="Tw Cen MT" panose="020B0602020104020603" pitchFamily="34" charset="0"/>
              </a:rPr>
              <a:t>(</a:t>
            </a:r>
            <a:r>
              <a:rPr lang="en-US" sz="1400" dirty="0" smtClean="0">
                <a:latin typeface="Tw Cen MT" panose="020B0602020104020603" pitchFamily="34" charset="0"/>
              </a:rPr>
              <a:t>Abeßer</a:t>
            </a:r>
            <a:r>
              <a:rPr lang="en-US" sz="1400" dirty="0">
                <a:latin typeface="Tw Cen MT" panose="020B0602020104020603" pitchFamily="34" charset="0"/>
              </a:rPr>
              <a:t>, </a:t>
            </a:r>
            <a:r>
              <a:rPr lang="en-US" sz="1400" dirty="0" err="1" smtClean="0">
                <a:latin typeface="Tw Cen MT" panose="020B0602020104020603" pitchFamily="34" charset="0"/>
              </a:rPr>
              <a:t>Balke</a:t>
            </a:r>
            <a:r>
              <a:rPr lang="en-US" sz="1400" dirty="0">
                <a:latin typeface="Tw Cen MT" panose="020B0602020104020603" pitchFamily="34" charset="0"/>
              </a:rPr>
              <a:t>, </a:t>
            </a:r>
            <a:r>
              <a:rPr lang="en-US" sz="1400" dirty="0" smtClean="0">
                <a:latin typeface="Tw Cen MT" panose="020B0602020104020603" pitchFamily="34" charset="0"/>
              </a:rPr>
              <a:t>Frieler</a:t>
            </a:r>
            <a:r>
              <a:rPr lang="en-US" sz="1400" dirty="0">
                <a:latin typeface="Tw Cen MT" panose="020B0602020104020603" pitchFamily="34" charset="0"/>
              </a:rPr>
              <a:t>, </a:t>
            </a:r>
            <a:r>
              <a:rPr lang="en-US" sz="1400" dirty="0" err="1" smtClean="0">
                <a:latin typeface="Tw Cen MT" panose="020B0602020104020603" pitchFamily="34" charset="0"/>
              </a:rPr>
              <a:t>Pfleiderer</a:t>
            </a:r>
            <a:r>
              <a:rPr lang="en-US" sz="1400" dirty="0">
                <a:latin typeface="Tw Cen MT" panose="020B0602020104020603" pitchFamily="34" charset="0"/>
              </a:rPr>
              <a:t>, </a:t>
            </a:r>
            <a:r>
              <a:rPr lang="en-US" sz="1400" dirty="0" smtClean="0">
                <a:latin typeface="Tw Cen MT" panose="020B0602020104020603" pitchFamily="34" charset="0"/>
              </a:rPr>
              <a:t>&amp; Müller</a:t>
            </a:r>
            <a:r>
              <a:rPr lang="en-US" sz="1400" dirty="0">
                <a:latin typeface="Tw Cen MT" panose="020B0602020104020603" pitchFamily="34" charset="0"/>
              </a:rPr>
              <a:t>, M. </a:t>
            </a:r>
            <a:r>
              <a:rPr lang="en-US" sz="1400" dirty="0" smtClean="0">
                <a:latin typeface="Tw Cen MT" panose="020B0602020104020603" pitchFamily="34" charset="0"/>
              </a:rPr>
              <a:t>2017</a:t>
            </a:r>
            <a:r>
              <a:rPr lang="de-DE" sz="1400" dirty="0" smtClean="0"/>
              <a:t>).</a:t>
            </a:r>
            <a:endParaRPr lang="en-US" sz="1400" dirty="0" smtClean="0">
              <a:latin typeface="Tw Cen MT" panose="020B0602020104020603" pitchFamily="34" charset="0"/>
            </a:endParaRPr>
          </a:p>
          <a:p>
            <a:r>
              <a:rPr lang="en-US" sz="2000" dirty="0" smtClean="0">
                <a:latin typeface="Tw Cen MT" panose="020B0602020104020603" pitchFamily="34" charset="0"/>
              </a:rPr>
              <a:t>Additional </a:t>
            </a:r>
            <a:r>
              <a:rPr lang="en-US" sz="2000" dirty="0">
                <a:latin typeface="Tw Cen MT" panose="020B0602020104020603" pitchFamily="34" charset="0"/>
              </a:rPr>
              <a:t>metadata (e.g. chord symbols, tempo, tonality</a:t>
            </a:r>
            <a:r>
              <a:rPr lang="en-US" sz="2000" dirty="0" smtClean="0">
                <a:latin typeface="Tw Cen MT" panose="020B0602020104020603" pitchFamily="34" charset="0"/>
              </a:rPr>
              <a:t>).</a:t>
            </a:r>
          </a:p>
          <a:p>
            <a:r>
              <a:rPr lang="en-US" sz="2000" dirty="0" smtClean="0">
                <a:latin typeface="Tw Cen MT" panose="020B0602020104020603" pitchFamily="34" charset="0"/>
              </a:rPr>
              <a:t>Selected solos with SWING rhythm feel in 4/4 </a:t>
            </a:r>
            <a:r>
              <a:rPr lang="en-US" sz="2000" dirty="0" smtClean="0">
                <a:latin typeface="Tw Cen MT" panose="020B0602020104020603" pitchFamily="34" charset="0"/>
              </a:rPr>
              <a:t>time.</a:t>
            </a:r>
          </a:p>
          <a:p>
            <a:r>
              <a:rPr lang="en-US" sz="2000" dirty="0" smtClean="0">
                <a:latin typeface="Tw Cen MT" panose="020B0602020104020603" pitchFamily="34" charset="0"/>
              </a:rPr>
              <a:t>R</a:t>
            </a:r>
            <a:r>
              <a:rPr lang="en-US" sz="2000" dirty="0" smtClean="0">
                <a:latin typeface="Tw Cen MT" panose="020B0602020104020603" pitchFamily="34" charset="0"/>
              </a:rPr>
              <a:t>emoved </a:t>
            </a:r>
            <a:r>
              <a:rPr lang="en-US" sz="2000" dirty="0" smtClean="0">
                <a:latin typeface="Tw Cen MT" panose="020B0602020104020603" pitchFamily="34" charset="0"/>
              </a:rPr>
              <a:t>“no chord” sections and incomplete bars.</a:t>
            </a:r>
          </a:p>
          <a:p>
            <a:r>
              <a:rPr lang="en-US" sz="2000" dirty="0" smtClean="0">
                <a:latin typeface="Tw Cen MT" panose="020B0602020104020603" pitchFamily="34" charset="0"/>
              </a:rPr>
              <a:t>332 transcriptions of walking bass lines by 78 different players with 94.149 tones in total. </a:t>
            </a:r>
            <a:endParaRPr lang="en-US" sz="2000" dirty="0" smtClean="0">
              <a:latin typeface="Tw Cen MT" panose="020B0602020104020603" pitchFamily="34" charset="0"/>
            </a:endParaRPr>
          </a:p>
          <a:p>
            <a:r>
              <a:rPr lang="en-US" sz="2000" dirty="0">
                <a:latin typeface="Tw Cen MT" panose="020B0602020104020603" pitchFamily="34" charset="0"/>
              </a:rPr>
              <a:t>Mean accuracy </a:t>
            </a:r>
            <a:r>
              <a:rPr lang="en-US" sz="2000" dirty="0" smtClean="0">
                <a:latin typeface="Tw Cen MT" panose="020B0602020104020603" pitchFamily="34" charset="0"/>
              </a:rPr>
              <a:t>83</a:t>
            </a:r>
            <a:r>
              <a:rPr lang="en-US" sz="2000" dirty="0">
                <a:latin typeface="Tw Cen MT" panose="020B0602020104020603" pitchFamily="34" charset="0"/>
              </a:rPr>
              <a:t>% </a:t>
            </a:r>
            <a:r>
              <a:rPr lang="en-US" sz="2000" dirty="0" smtClean="0">
                <a:latin typeface="Tw Cen MT" panose="020B0602020104020603" pitchFamily="34" charset="0"/>
              </a:rPr>
              <a:t>for </a:t>
            </a:r>
            <a:r>
              <a:rPr lang="en-US" sz="2000" dirty="0">
                <a:latin typeface="Tw Cen MT" panose="020B0602020104020603" pitchFamily="34" charset="0"/>
              </a:rPr>
              <a:t>pitches and 89% </a:t>
            </a:r>
            <a:r>
              <a:rPr lang="en-US" sz="2000" dirty="0" smtClean="0">
                <a:latin typeface="Tw Cen MT" panose="020B0602020104020603" pitchFamily="34" charset="0"/>
              </a:rPr>
              <a:t>for </a:t>
            </a:r>
            <a:r>
              <a:rPr lang="en-US" sz="2000" dirty="0">
                <a:latin typeface="Tw Cen MT" panose="020B0602020104020603" pitchFamily="34" charset="0"/>
              </a:rPr>
              <a:t>pitch classes</a:t>
            </a:r>
            <a:r>
              <a:rPr lang="en-US" sz="2000" dirty="0" smtClean="0">
                <a:latin typeface="Tw Cen MT" panose="020B0602020104020603" pitchFamily="34" charset="0"/>
              </a:rPr>
              <a:t>.</a:t>
            </a:r>
            <a:endParaRPr lang="en-US" sz="2000" dirty="0" smtClean="0">
              <a:latin typeface="Tw Cen MT" panose="020B0602020104020603" pitchFamily="34" charset="0"/>
            </a:endParaRPr>
          </a:p>
          <a:p>
            <a:r>
              <a:rPr lang="en-US" sz="2000" dirty="0" smtClean="0">
                <a:latin typeface="Tw Cen MT" panose="020B0602020104020603" pitchFamily="34" charset="0"/>
              </a:rPr>
              <a:t>#Tones</a:t>
            </a:r>
            <a:r>
              <a:rPr lang="en-US" sz="2000" dirty="0" smtClean="0">
                <a:latin typeface="Tw Cen MT" panose="020B0602020104020603" pitchFamily="34" charset="0"/>
              </a:rPr>
              <a:t>: AM = 283.0, SD = 206, Range = 47-1718</a:t>
            </a:r>
            <a:r>
              <a:rPr lang="en-US" sz="2000" dirty="0" smtClean="0">
                <a:latin typeface="Tw Cen MT" panose="020B0602020104020603" pitchFamily="34" charset="0"/>
              </a:rPr>
              <a:t>(!).</a:t>
            </a:r>
            <a:endParaRPr lang="en-US" sz="2000" dirty="0" smtClean="0">
              <a:latin typeface="Tw Cen MT" panose="020B0602020104020603" pitchFamily="34" charset="0"/>
            </a:endParaRPr>
          </a:p>
          <a:p>
            <a:r>
              <a:rPr lang="en-US" sz="2000" dirty="0" smtClean="0">
                <a:latin typeface="Tw Cen MT" panose="020B0602020104020603" pitchFamily="34" charset="0"/>
              </a:rPr>
              <a:t>Pitch range: 28-53 (</a:t>
            </a:r>
            <a:r>
              <a:rPr lang="en-US" sz="2000" dirty="0" smtClean="0">
                <a:latin typeface="Tw Cen MT" panose="020B0602020104020603" pitchFamily="34" charset="0"/>
              </a:rPr>
              <a:t>E1-F3</a:t>
            </a:r>
            <a:r>
              <a:rPr lang="en-US" sz="2000" dirty="0" smtClean="0">
                <a:latin typeface="Tw Cen MT" panose="020B0602020104020603" pitchFamily="34" charset="0"/>
              </a:rPr>
              <a:t>).</a:t>
            </a:r>
          </a:p>
          <a:p>
            <a:r>
              <a:rPr lang="en-US" sz="2000" dirty="0" smtClean="0">
                <a:latin typeface="Tw Cen MT" panose="020B0602020104020603" pitchFamily="34" charset="0"/>
              </a:rPr>
              <a:t>Time span: </a:t>
            </a:r>
            <a:r>
              <a:rPr lang="en-US" sz="2000" dirty="0" smtClean="0">
                <a:latin typeface="Tw Cen MT" panose="020B0602020104020603" pitchFamily="34" charset="0"/>
              </a:rPr>
              <a:t>1936-2001.</a:t>
            </a:r>
            <a:endParaRPr lang="en-US" sz="20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103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Data: Players</a:t>
            </a:r>
            <a:endParaRPr lang="en-US" dirty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693420"/>
              </p:ext>
            </p:extLst>
          </p:nvPr>
        </p:nvGraphicFramePr>
        <p:xfrm>
          <a:off x="1524000" y="1844824"/>
          <a:ext cx="6096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 smtClean="0">
                          <a:solidFill>
                            <a:schemeClr val="bg1"/>
                          </a:solidFill>
                        </a:rPr>
                        <a:t>Player</a:t>
                      </a:r>
                      <a:endParaRPr lang="en-US" noProof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>
                          <a:solidFill>
                            <a:schemeClr val="bg1"/>
                          </a:solidFill>
                        </a:rPr>
                        <a:t>Number</a:t>
                      </a:r>
                      <a:r>
                        <a:rPr lang="en-US" baseline="0" noProof="0" dirty="0" smtClean="0">
                          <a:solidFill>
                            <a:schemeClr val="bg1"/>
                          </a:solidFill>
                        </a:rPr>
                        <a:t> of solos</a:t>
                      </a:r>
                      <a:endParaRPr lang="en-US" noProof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Paul Chambers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26</a:t>
                      </a:r>
                      <a:endParaRPr lang="en-U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Ray Brown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18</a:t>
                      </a:r>
                      <a:endParaRPr lang="en-U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Dave Holland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15</a:t>
                      </a:r>
                      <a:endParaRPr lang="en-U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Curly</a:t>
                      </a:r>
                      <a:r>
                        <a:rPr lang="en-US" baseline="0" noProof="0" dirty="0" smtClean="0"/>
                        <a:t> Russell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14</a:t>
                      </a:r>
                      <a:endParaRPr lang="en-U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Ron Carter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14</a:t>
                      </a:r>
                      <a:endParaRPr lang="en-U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UNKNOWN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13</a:t>
                      </a:r>
                      <a:endParaRPr lang="en-U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Percy Heath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11</a:t>
                      </a:r>
                      <a:endParaRPr lang="en-U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Doug Watkins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9</a:t>
                      </a:r>
                      <a:endParaRPr lang="en-U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Milt Hinton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8</a:t>
                      </a:r>
                      <a:endParaRPr lang="en-U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Rodney</a:t>
                      </a:r>
                      <a:r>
                        <a:rPr lang="en-US" baseline="0" noProof="0" dirty="0" smtClean="0"/>
                        <a:t> Richardson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OTHER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195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437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Data: Pitches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6293296"/>
            <a:ext cx="7772400" cy="448072"/>
          </a:xfrm>
        </p:spPr>
        <p:txBody>
          <a:bodyPr/>
          <a:lstStyle/>
          <a:p>
            <a:pPr marL="0" indent="0" algn="ctr">
              <a:buNone/>
            </a:pPr>
            <a:endParaRPr lang="en-US" sz="2400" dirty="0" smtClean="0">
              <a:latin typeface="Tw Cen MT" panose="020B0602020104020603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64" y="1700808"/>
            <a:ext cx="6889873" cy="463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919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theme/theme1.xml><?xml version="1.0" encoding="utf-8"?>
<a:theme xmlns:a="http://schemas.openxmlformats.org/drawingml/2006/main" name="Simple Silver">
  <a:themeElements>
    <a:clrScheme name="Simple Silver 5">
      <a:dk1>
        <a:srgbClr val="5F5F5F"/>
      </a:dk1>
      <a:lt1>
        <a:srgbClr val="DDDDDD"/>
      </a:lt1>
      <a:dk2>
        <a:srgbClr val="000000"/>
      </a:dk2>
      <a:lt2>
        <a:srgbClr val="5F5F5F"/>
      </a:lt2>
      <a:accent1>
        <a:srgbClr val="B2B2B2"/>
      </a:accent1>
      <a:accent2>
        <a:srgbClr val="808080"/>
      </a:accent2>
      <a:accent3>
        <a:srgbClr val="AAAAAA"/>
      </a:accent3>
      <a:accent4>
        <a:srgbClr val="BDBDBD"/>
      </a:accent4>
      <a:accent5>
        <a:srgbClr val="D5D5D5"/>
      </a:accent5>
      <a:accent6>
        <a:srgbClr val="737373"/>
      </a:accent6>
      <a:hlink>
        <a:srgbClr val="B2B2B2"/>
      </a:hlink>
      <a:folHlink>
        <a:srgbClr val="777777"/>
      </a:folHlink>
    </a:clrScheme>
    <a:fontScheme name="Simple Silver">
      <a:majorFont>
        <a:latin typeface="JazzText"/>
        <a:ea typeface=""/>
        <a:cs typeface=""/>
      </a:majorFont>
      <a:minorFont>
        <a:latin typeface="Trebuchet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1" u="none" strike="noStrike" cap="none" normalizeH="0" baseline="0" smtClean="0">
            <a:ln>
              <a:noFill/>
            </a:ln>
            <a:solidFill>
              <a:srgbClr val="CCCCFF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1" u="none" strike="noStrike" cap="none" normalizeH="0" baseline="0" smtClean="0">
            <a:ln>
              <a:noFill/>
            </a:ln>
            <a:solidFill>
              <a:srgbClr val="CCCCFF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imple Silver 1">
        <a:dk1>
          <a:srgbClr val="00458A"/>
        </a:dk1>
        <a:lt1>
          <a:srgbClr val="D7D6AE"/>
        </a:lt1>
        <a:dk2>
          <a:srgbClr val="000066"/>
        </a:dk2>
        <a:lt2>
          <a:srgbClr val="006666"/>
        </a:lt2>
        <a:accent1>
          <a:srgbClr val="007A77"/>
        </a:accent1>
        <a:accent2>
          <a:srgbClr val="005856"/>
        </a:accent2>
        <a:accent3>
          <a:srgbClr val="AAAAB8"/>
        </a:accent3>
        <a:accent4>
          <a:srgbClr val="B7B794"/>
        </a:accent4>
        <a:accent5>
          <a:srgbClr val="AABEBD"/>
        </a:accent5>
        <a:accent6>
          <a:srgbClr val="004F4D"/>
        </a:accent6>
        <a:hlink>
          <a:srgbClr val="A8A884"/>
        </a:hlink>
        <a:folHlink>
          <a:srgbClr val="867E5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mple Silver 2">
        <a:dk1>
          <a:srgbClr val="000066"/>
        </a:dk1>
        <a:lt1>
          <a:srgbClr val="FFFFFF"/>
        </a:lt1>
        <a:dk2>
          <a:srgbClr val="660066"/>
        </a:dk2>
        <a:lt2>
          <a:srgbClr val="FFFFCC"/>
        </a:lt2>
        <a:accent1>
          <a:srgbClr val="666699"/>
        </a:accent1>
        <a:accent2>
          <a:srgbClr val="000099"/>
        </a:accent2>
        <a:accent3>
          <a:srgbClr val="FFFFFF"/>
        </a:accent3>
        <a:accent4>
          <a:srgbClr val="000056"/>
        </a:accent4>
        <a:accent5>
          <a:srgbClr val="B8B8CA"/>
        </a:accent5>
        <a:accent6>
          <a:srgbClr val="00008A"/>
        </a:accent6>
        <a:hlink>
          <a:srgbClr val="006666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mple Silver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2B2B2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37373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mple Silver 4">
        <a:dk1>
          <a:srgbClr val="003300"/>
        </a:dk1>
        <a:lt1>
          <a:srgbClr val="DBD0B9"/>
        </a:lt1>
        <a:dk2>
          <a:srgbClr val="09472B"/>
        </a:dk2>
        <a:lt2>
          <a:srgbClr val="A38955"/>
        </a:lt2>
        <a:accent1>
          <a:srgbClr val="B8A378"/>
        </a:accent1>
        <a:accent2>
          <a:srgbClr val="8E774A"/>
        </a:accent2>
        <a:accent3>
          <a:srgbClr val="AAB1AC"/>
        </a:accent3>
        <a:accent4>
          <a:srgbClr val="BBB19E"/>
        </a:accent4>
        <a:accent5>
          <a:srgbClr val="D8CEBE"/>
        </a:accent5>
        <a:accent6>
          <a:srgbClr val="806B42"/>
        </a:accent6>
        <a:hlink>
          <a:srgbClr val="A7A743"/>
        </a:hlink>
        <a:folHlink>
          <a:srgbClr val="9197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mple Silver 5">
        <a:dk1>
          <a:srgbClr val="5F5F5F"/>
        </a:dk1>
        <a:lt1>
          <a:srgbClr val="DDDDDD"/>
        </a:lt1>
        <a:dk2>
          <a:srgbClr val="000000"/>
        </a:dk2>
        <a:lt2>
          <a:srgbClr val="5F5F5F"/>
        </a:lt2>
        <a:accent1>
          <a:srgbClr val="B2B2B2"/>
        </a:accent1>
        <a:accent2>
          <a:srgbClr val="808080"/>
        </a:accent2>
        <a:accent3>
          <a:srgbClr val="AAAAAA"/>
        </a:accent3>
        <a:accent4>
          <a:srgbClr val="BDBDBD"/>
        </a:accent4>
        <a:accent5>
          <a:srgbClr val="D5D5D5"/>
        </a:accent5>
        <a:accent6>
          <a:srgbClr val="737373"/>
        </a:accent6>
        <a:hlink>
          <a:srgbClr val="B2B2B2"/>
        </a:hlink>
        <a:folHlink>
          <a:srgbClr val="777777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1329</Words>
  <Application>Microsoft Office PowerPoint</Application>
  <PresentationFormat>Bildschirmpräsentation (4:3)</PresentationFormat>
  <Paragraphs>162</Paragraphs>
  <Slides>45</Slides>
  <Notes>0</Notes>
  <HiddenSlides>14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45</vt:i4>
      </vt:variant>
    </vt:vector>
  </HeadingPairs>
  <TitlesOfParts>
    <vt:vector size="46" baseType="lpstr">
      <vt:lpstr>Simple Silver</vt:lpstr>
      <vt:lpstr>On the influence of instrument specifics and cognitive load on walking bass improvisation</vt:lpstr>
      <vt:lpstr>Introduction</vt:lpstr>
      <vt:lpstr>Walking Bass Improvisation</vt:lpstr>
      <vt:lpstr>Walking Bass Improvisation</vt:lpstr>
      <vt:lpstr>Aims</vt:lpstr>
      <vt:lpstr>Data</vt:lpstr>
      <vt:lpstr>Data</vt:lpstr>
      <vt:lpstr>Data: Players</vt:lpstr>
      <vt:lpstr> Data: Pitches</vt:lpstr>
      <vt:lpstr> Data: Pitch Classes</vt:lpstr>
      <vt:lpstr>Results:  CPC Frequencies</vt:lpstr>
      <vt:lpstr>CPC Frequencies / Chord Type</vt:lpstr>
      <vt:lpstr>CPC Frequencies / Tempo class</vt:lpstr>
      <vt:lpstr>Chord Root Frequencies</vt:lpstr>
      <vt:lpstr> CPC Freq / Root Freq / Maj</vt:lpstr>
      <vt:lpstr>Results: CPC Consonance</vt:lpstr>
      <vt:lpstr> CPC Consonance x Beat matrix</vt:lpstr>
      <vt:lpstr> CPC Consonance / Tempo</vt:lpstr>
      <vt:lpstr>Results: Intervals</vt:lpstr>
      <vt:lpstr> Intervals: Tempo class</vt:lpstr>
      <vt:lpstr> Intervals: Run Lengths</vt:lpstr>
      <vt:lpstr> Interval x Pitch matrix</vt:lpstr>
      <vt:lpstr> Interval x Beat matrix</vt:lpstr>
      <vt:lpstr>Results:  Interval Pattern Entropy (IPE)</vt:lpstr>
      <vt:lpstr> IPE / Tempo</vt:lpstr>
      <vt:lpstr>Summary</vt:lpstr>
      <vt:lpstr>Summary</vt:lpstr>
      <vt:lpstr>Summary</vt:lpstr>
      <vt:lpstr>Conclusion</vt:lpstr>
      <vt:lpstr>Thank you!</vt:lpstr>
      <vt:lpstr>Data: Transcription</vt:lpstr>
      <vt:lpstr> CPC Entropy / #Chord Changes/bar</vt:lpstr>
      <vt:lpstr> IPE / #Chord Changes</vt:lpstr>
      <vt:lpstr> CPC Entropy / Style</vt:lpstr>
      <vt:lpstr> CPC Entropy / Top players</vt:lpstr>
      <vt:lpstr> Intervals: Tonality Type</vt:lpstr>
      <vt:lpstr> Intervals: Style</vt:lpstr>
      <vt:lpstr> IPE/ Top players</vt:lpstr>
      <vt:lpstr> IPE / Recording Year</vt:lpstr>
      <vt:lpstr> CPC Freq / Root Freq / Min</vt:lpstr>
      <vt:lpstr> Intervals: Top Players</vt:lpstr>
      <vt:lpstr> IPE / Style</vt:lpstr>
      <vt:lpstr> Intervals: Approaches</vt:lpstr>
      <vt:lpstr> CPC Entropy / Tempo</vt:lpstr>
      <vt:lpstr>Results:  Interactions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klaus</dc:creator>
  <cp:lastModifiedBy>klaus</cp:lastModifiedBy>
  <cp:revision>1182</cp:revision>
  <dcterms:created xsi:type="dcterms:W3CDTF">2006-08-10T17:42:32Z</dcterms:created>
  <dcterms:modified xsi:type="dcterms:W3CDTF">2018-07-20T17:54:59Z</dcterms:modified>
</cp:coreProperties>
</file>