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7_8D089364.xml" ContentType="application/vnd.ms-powerpoint.comments+xml"/>
  <Override PartName="/ppt/notesSlides/notesSlide1.xml" ContentType="application/vnd.openxmlformats-officedocument.presentationml.notesSlide+xml"/>
  <Override PartName="/ppt/comments/modernComment_101_7C8270DB.xml" ContentType="application/vnd.ms-powerpoint.comments+xml"/>
  <Override PartName="/ppt/notesSlides/notesSlide2.xml" ContentType="application/vnd.openxmlformats-officedocument.presentationml.notesSlide+xml"/>
  <Override PartName="/ppt/comments/modernComment_102_72644393.xml" ContentType="application/vnd.ms-powerpoint.comments+xml"/>
  <Override PartName="/ppt/notesSlides/notesSlide3.xml" ContentType="application/vnd.openxmlformats-officedocument.presentationml.notesSlide+xml"/>
  <Override PartName="/ppt/comments/modernComment_103_29C1D71B.xml" ContentType="application/vnd.ms-powerpoint.comments+xml"/>
  <Override PartName="/ppt/comments/modernComment_108_4FB407B5.xml" ContentType="application/vnd.ms-powerpoint.comments+xml"/>
  <Override PartName="/ppt/comments/modernComment_109_30337FB7.xml" ContentType="application/vnd.ms-powerpoint.comments+xml"/>
  <Override PartName="/ppt/comments/modernComment_10F_1E0476E2.xml" ContentType="application/vnd.ms-powerpoint.comments+xml"/>
  <Override PartName="/ppt/comments/modernComment_10E_58406541.xml" ContentType="application/vnd.ms-powerpoint.comments+xml"/>
  <Override PartName="/ppt/comments/modernComment_10B_1C867FFE.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3" r:id="rId3"/>
    <p:sldId id="257" r:id="rId4"/>
    <p:sldId id="258" r:id="rId5"/>
    <p:sldId id="273" r:id="rId6"/>
    <p:sldId id="259" r:id="rId7"/>
    <p:sldId id="264" r:id="rId8"/>
    <p:sldId id="265" r:id="rId9"/>
    <p:sldId id="271" r:id="rId10"/>
    <p:sldId id="266" r:id="rId11"/>
    <p:sldId id="268" r:id="rId12"/>
    <p:sldId id="270" r:id="rId13"/>
    <p:sldId id="267" r:id="rId14"/>
    <p:sldId id="262" r:id="rId15"/>
    <p:sldId id="272" r:id="rId16"/>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16569D1-7C9B-45F3-A50A-E2F7A78FD606}">
          <p14:sldIdLst>
            <p14:sldId id="256"/>
          </p14:sldIdLst>
        </p14:section>
        <p14:section name="Introduction" id="{6A0CD70A-F1B2-46F4-BD7D-C8E5ADEBABD9}">
          <p14:sldIdLst>
            <p14:sldId id="263"/>
            <p14:sldId id="257"/>
          </p14:sldIdLst>
        </p14:section>
        <p14:section name="Repulsive Field Generation" id="{A9D3F8A9-D17A-42CE-9E57-7693F12E4F31}">
          <p14:sldIdLst>
            <p14:sldId id="258"/>
            <p14:sldId id="273"/>
            <p14:sldId id="259"/>
            <p14:sldId id="264"/>
          </p14:sldIdLst>
        </p14:section>
        <p14:section name="Simulation Experiments" id="{D419262B-BE02-4C5F-B03D-42459FA42447}">
          <p14:sldIdLst>
            <p14:sldId id="265"/>
            <p14:sldId id="271"/>
            <p14:sldId id="266"/>
            <p14:sldId id="268"/>
          </p14:sldIdLst>
        </p14:section>
        <p14:section name="Method Limitations" id="{0BE9239C-AD18-449E-9275-17EC3DD7471D}">
          <p14:sldIdLst>
            <p14:sldId id="270"/>
            <p14:sldId id="267"/>
          </p14:sldIdLst>
        </p14:section>
        <p14:section name="Conclusion and discussion" id="{04252F82-AF97-4B08-B107-B36FBBCF4376}">
          <p14:sldIdLst>
            <p14:sldId id="262"/>
            <p14:sldId id="272"/>
          </p14:sldIdLst>
        </p14:section>
      </p14:section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531D4B6-491C-5EA2-6675-A929DF9746B9}" name="Jakob Baumgartner" initials="JB" userId="0e56d25fc1f5d30d"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79177" autoAdjust="0"/>
  </p:normalViewPr>
  <p:slideViewPr>
    <p:cSldViewPr snapToGrid="0">
      <p:cViewPr varScale="1">
        <p:scale>
          <a:sx n="87" d="100"/>
          <a:sy n="87"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comments/modernComment_101_7C8270DB.xml><?xml version="1.0" encoding="utf-8"?>
<p188:cmLst xmlns:a="http://schemas.openxmlformats.org/drawingml/2006/main" xmlns:r="http://schemas.openxmlformats.org/officeDocument/2006/relationships" xmlns:p188="http://schemas.microsoft.com/office/powerpoint/2018/8/main">
  <p188:cm id="{0577A9DF-5D52-4C42-96C5-A342DD82B95E}" authorId="{B531D4B6-491C-5EA2-6675-A929DF9746B9}" created="2023-09-26T18:39:13.873">
    <pc:sldMkLst xmlns:pc="http://schemas.microsoft.com/office/powerpoint/2013/main/command">
      <pc:docMk/>
      <pc:sldMk cId="2088923355" sldId="257"/>
    </pc:sldMkLst>
    <p188:txBody>
      <a:bodyPr/>
      <a:lstStyle/>
      <a:p>
        <a:r>
          <a:rPr lang="LID4096"/>
          <a:t>- khatib
- obstacles detection</a:t>
        </a:r>
      </a:p>
    </p188:txBody>
  </p188:cm>
  <p188:cm id="{7EAC9AA1-E980-45A4-A9EF-5391AB7B75BB}" authorId="{B531D4B6-491C-5EA2-6675-A929DF9746B9}" created="2023-09-26T20:09:10.750">
    <pc:sldMkLst xmlns:pc="http://schemas.microsoft.com/office/powerpoint/2013/main/command">
      <pc:docMk/>
      <pc:sldMk cId="2088923355" sldId="257"/>
    </pc:sldMkLst>
    <p188:txBody>
      <a:bodyPr/>
      <a:lstStyle/>
      <a:p>
        <a:r>
          <a:rPr lang="LID4096"/>
          <a:t>ARTICLE REFERENCE</a:t>
        </a:r>
      </a:p>
    </p188:txBody>
  </p188:cm>
</p188:cmLst>
</file>

<file path=ppt/comments/modernComment_102_72644393.xml><?xml version="1.0" encoding="utf-8"?>
<p188:cmLst xmlns:a="http://schemas.openxmlformats.org/drawingml/2006/main" xmlns:r="http://schemas.openxmlformats.org/officeDocument/2006/relationships" xmlns:p188="http://schemas.microsoft.com/office/powerpoint/2018/8/main">
  <p188:cm id="{FC3CCE2E-9725-48A5-960D-2178140F3516}" authorId="{B531D4B6-491C-5EA2-6675-A929DF9746B9}" created="2023-09-26T18:38:50.622">
    <pc:sldMkLst xmlns:pc="http://schemas.microsoft.com/office/powerpoint/2013/main/command">
      <pc:docMk/>
      <pc:sldMk cId="1919173523" sldId="258"/>
    </pc:sldMkLst>
    <p188:txBody>
      <a:bodyPr/>
      <a:lstStyle/>
      <a:p>
        <a:r>
          <a:rPr lang="LID4096"/>
          <a:t>- voxel grid
- kernel convolution
</a:t>
        </a:r>
      </a:p>
    </p188:txBody>
  </p188:cm>
</p188:cmLst>
</file>

<file path=ppt/comments/modernComment_103_29C1D71B.xml><?xml version="1.0" encoding="utf-8"?>
<p188:cmLst xmlns:a="http://schemas.openxmlformats.org/drawingml/2006/main" xmlns:r="http://schemas.openxmlformats.org/officeDocument/2006/relationships" xmlns:p188="http://schemas.microsoft.com/office/powerpoint/2018/8/main">
  <p188:cm id="{45C733A0-B16F-4986-BE30-5E3F7F0D2E6B}" authorId="{B531D4B6-491C-5EA2-6675-A929DF9746B9}" created="2023-09-26T18:55:39.426">
    <pc:sldMkLst xmlns:pc="http://schemas.microsoft.com/office/powerpoint/2013/main/command">
      <pc:docMk/>
      <pc:sldMk cId="700569371" sldId="259"/>
    </pc:sldMkLst>
    <p188:txBody>
      <a:bodyPr/>
      <a:lstStyle/>
      <a:p>
        <a:r>
          <a:rPr lang="LID4096"/>
          <a:t>Od izbire uteži v jedru je odvisno kakšne oblike je odbojno polje, ko se približujemo oviri</a:t>
        </a:r>
      </a:p>
    </p188:txBody>
  </p188:cm>
  <p188:cm id="{F8C5B6DA-E1C0-46BE-9498-D7769380F5CC}" authorId="{B531D4B6-491C-5EA2-6675-A929DF9746B9}" created="2023-09-26T18:56:40.058">
    <pc:sldMkLst xmlns:pc="http://schemas.microsoft.com/office/powerpoint/2013/main/command">
      <pc:docMk/>
      <pc:sldMk cId="700569371" sldId="259"/>
    </pc:sldMkLst>
    <p188:txBody>
      <a:bodyPr/>
      <a:lstStyle/>
      <a:p>
        <a:r>
          <a:rPr lang="LID4096"/>
          <a:t>Dolžina je odvisna od tega kako daleč želimo, da deluje odbojno polje od ovir</a:t>
        </a:r>
      </a:p>
    </p188:txBody>
  </p188:cm>
  <p188:cm id="{3CF1055F-F882-4BDB-BC6E-3482830F0D2E}" authorId="{B531D4B6-491C-5EA2-6675-A929DF9746B9}" created="2023-09-26T18:57:35.102">
    <pc:sldMkLst xmlns:pc="http://schemas.microsoft.com/office/powerpoint/2013/main/command">
      <pc:docMk/>
      <pc:sldMk cId="700569371" sldId="259"/>
    </pc:sldMkLst>
    <p188:txBody>
      <a:bodyPr/>
      <a:lstStyle/>
      <a:p>
        <a:r>
          <a:rPr lang="LID4096"/>
          <a:t>Širina je dobra, da se izognemo mrtvim kotom, ki bi se pojavili če bi bilo jedro popolnoma eno dimenzionalno</a:t>
        </a:r>
      </a:p>
    </p188:txBody>
  </p188:cm>
</p188:cmLst>
</file>

<file path=ppt/comments/modernComment_107_8D089364.xml><?xml version="1.0" encoding="utf-8"?>
<p188:cmLst xmlns:a="http://schemas.openxmlformats.org/drawingml/2006/main" xmlns:r="http://schemas.openxmlformats.org/officeDocument/2006/relationships" xmlns:p188="http://schemas.microsoft.com/office/powerpoint/2018/8/main">
  <p188:cm id="{7FA3C294-0206-4AA3-B4B3-2FEDC83AAFE6}" authorId="{B531D4B6-491C-5EA2-6675-A929DF9746B9}" created="2023-09-26T18:06:45.297">
    <pc:sldMkLst xmlns:pc="http://schemas.microsoft.com/office/powerpoint/2013/main/command">
      <pc:docMk/>
      <pc:sldMk cId="2366149476" sldId="263"/>
    </pc:sldMkLst>
    <p188:txBody>
      <a:bodyPr/>
      <a:lstStyle/>
      <a:p>
        <a:r>
          <a:rPr lang="LID4096"/>
          <a:t>Add a brief overview of the potential applications of robotic manipulators with obstacle avoidance capabilities, such as industrial automation, manufacturing, and search and rescue operations.
Discuss the challenges of obstacle avoidance in real time, such as sensor noise and computational complexity.
Highlight the contributions of your proposed approach to addressing these challenges.</a:t>
        </a:r>
      </a:p>
    </p188:txBody>
  </p188:cm>
</p188:cmLst>
</file>

<file path=ppt/comments/modernComment_108_4FB407B5.xml><?xml version="1.0" encoding="utf-8"?>
<p188:cmLst xmlns:a="http://schemas.openxmlformats.org/drawingml/2006/main" xmlns:r="http://schemas.openxmlformats.org/officeDocument/2006/relationships" xmlns:p188="http://schemas.microsoft.com/office/powerpoint/2018/8/main">
  <p188:cm id="{A897176E-0EEC-452C-8E5E-003CC5092E6C}" authorId="{B531D4B6-491C-5EA2-6675-A929DF9746B9}" created="2023-09-26T19:46:06.252">
    <ac:deMkLst xmlns:ac="http://schemas.microsoft.com/office/drawing/2013/main/command">
      <pc:docMk xmlns:pc="http://schemas.microsoft.com/office/powerpoint/2013/main/command"/>
      <pc:sldMk xmlns:pc="http://schemas.microsoft.com/office/powerpoint/2013/main/command" cId="1337198517" sldId="264"/>
      <ac:spMk id="2" creationId="{0FE2CB1C-30AB-4084-8DF2-2F0FCCF4178A}"/>
    </ac:deMkLst>
    <p188:txBody>
      <a:bodyPr/>
      <a:lstStyle/>
      <a:p>
        <a:r>
          <a:rPr lang="LID4096"/>
          <a:t>Demo posnetek polja</a:t>
        </a:r>
      </a:p>
    </p188:txBody>
  </p188:cm>
</p188:cmLst>
</file>

<file path=ppt/comments/modernComment_109_30337FB7.xml><?xml version="1.0" encoding="utf-8"?>
<p188:cmLst xmlns:a="http://schemas.openxmlformats.org/drawingml/2006/main" xmlns:r="http://schemas.openxmlformats.org/officeDocument/2006/relationships" xmlns:p188="http://schemas.microsoft.com/office/powerpoint/2018/8/main">
  <p188:cm id="{6ABB1F2D-8E8E-4259-9C6C-EFACC04DED55}" authorId="{B531D4B6-491C-5EA2-6675-A929DF9746B9}" created="2023-09-26T19:52:46.840">
    <pc:sldMkLst xmlns:pc="http://schemas.microsoft.com/office/powerpoint/2013/main/command">
      <pc:docMk/>
      <pc:sldMk cId="808681399" sldId="265"/>
    </pc:sldMkLst>
    <p188:txBody>
      <a:bodyPr/>
      <a:lstStyle/>
      <a:p>
        <a:r>
          <a:rPr lang="LID4096"/>
          <a:t>Robot description, 7DOF
Kinematic model of Franka Emika Panda</a:t>
        </a:r>
      </a:p>
    </p188:txBody>
  </p188:cm>
  <p188:cm id="{B80A05D9-0032-4B2B-8DD4-C3F52AA30C7E}" authorId="{B531D4B6-491C-5EA2-6675-A929DF9746B9}" created="2023-09-26T19:53:16.409">
    <pc:sldMkLst xmlns:pc="http://schemas.microsoft.com/office/powerpoint/2013/main/command">
      <pc:docMk/>
      <pc:sldMk cId="808681399" sldId="265"/>
    </pc:sldMkLst>
    <p188:txBody>
      <a:bodyPr/>
      <a:lstStyle/>
      <a:p>
        <a:r>
          <a:rPr lang="LID4096"/>
          <a:t>Image of real robot and simulated model, with added green dots</a:t>
        </a:r>
      </a:p>
    </p188:txBody>
  </p188:cm>
</p188:cmLst>
</file>

<file path=ppt/comments/modernComment_10B_1C867FFE.xml><?xml version="1.0" encoding="utf-8"?>
<p188:cmLst xmlns:a="http://schemas.openxmlformats.org/drawingml/2006/main" xmlns:r="http://schemas.openxmlformats.org/officeDocument/2006/relationships" xmlns:p188="http://schemas.microsoft.com/office/powerpoint/2018/8/main">
  <p188:cm id="{8A52AE51-3529-4900-A385-4B678305D93D}" authorId="{B531D4B6-491C-5EA2-6675-A929DF9746B9}" created="2023-09-27T09:13:39.843">
    <pc:sldMkLst xmlns:pc="http://schemas.microsoft.com/office/powerpoint/2013/main/command">
      <pc:docMk/>
      <pc:sldMk cId="478576638" sldId="267"/>
    </pc:sldMkLst>
    <p188:txBody>
      <a:bodyPr/>
      <a:lstStyle/>
      <a:p>
        <a:r>
          <a:rPr lang="LID4096"/>
          <a:t>Corridor example, oscillations due to the narrow passage</a:t>
        </a:r>
      </a:p>
    </p188:txBody>
  </p188:cm>
</p188:cmLst>
</file>

<file path=ppt/comments/modernComment_10E_58406541.xml><?xml version="1.0" encoding="utf-8"?>
<p188:cmLst xmlns:a="http://schemas.openxmlformats.org/drawingml/2006/main" xmlns:r="http://schemas.openxmlformats.org/officeDocument/2006/relationships" xmlns:p188="http://schemas.microsoft.com/office/powerpoint/2018/8/main">
  <p188:cm id="{796D98EA-97DF-46E6-9B35-516558C222A3}" authorId="{B531D4B6-491C-5EA2-6675-A929DF9746B9}" created="2023-09-26T20:03:12.653">
    <pc:sldMkLst xmlns:pc="http://schemas.microsoft.com/office/powerpoint/2013/main/command">
      <pc:docMk/>
      <pc:sldMk cId="1480615233" sldId="270"/>
    </pc:sldMkLst>
    <p188:txBody>
      <a:bodyPr/>
      <a:lstStyle/>
      <a:p>
        <a:r>
          <a:rPr lang="LID4096"/>
          <a:t>ROOF example</a:t>
        </a:r>
      </a:p>
    </p188:txBody>
  </p188:cm>
</p188:cmLst>
</file>

<file path=ppt/comments/modernComment_10F_1E0476E2.xml><?xml version="1.0" encoding="utf-8"?>
<p188:cmLst xmlns:a="http://schemas.openxmlformats.org/drawingml/2006/main" xmlns:r="http://schemas.openxmlformats.org/officeDocument/2006/relationships" xmlns:p188="http://schemas.microsoft.com/office/powerpoint/2018/8/main">
  <p188:cm id="{0A240E26-DB53-423E-82D9-D68B7606AD5B}" authorId="{B531D4B6-491C-5EA2-6675-A929DF9746B9}" created="2023-09-26T20:07:24.038">
    <pc:sldMkLst xmlns:pc="http://schemas.microsoft.com/office/powerpoint/2013/main/command">
      <pc:docMk/>
      <pc:sldMk cId="503609058" sldId="271"/>
    </pc:sldMkLst>
    <p188:txBody>
      <a:bodyPr/>
      <a:lstStyle/>
      <a:p>
        <a:r>
          <a:rPr lang="LID4096"/>
          <a:t>Positional kinematics</a:t>
        </a:r>
      </a:p>
    </p188:txBody>
  </p188:cm>
  <p188:cm id="{512AE395-5943-448E-80AF-2D4359BA1B8A}" authorId="{B531D4B6-491C-5EA2-6675-A929DF9746B9}" created="2023-09-26T20:07:32.736">
    <pc:sldMkLst xmlns:pc="http://schemas.microsoft.com/office/powerpoint/2013/main/command">
      <pc:docMk/>
      <pc:sldMk cId="503609058" sldId="271"/>
    </pc:sldMkLst>
    <p188:txBody>
      <a:bodyPr/>
      <a:lstStyle/>
      <a:p>
        <a:r>
          <a:rPr lang="LID4096"/>
          <a:t>Differential kinematics</a:t>
        </a:r>
      </a:p>
    </p188:txBody>
  </p188:cm>
  <p188:cm id="{DE6E3B9E-AF94-45A4-BB24-C0EEDE04F74F}" authorId="{B531D4B6-491C-5EA2-6675-A929DF9746B9}" created="2023-09-26T20:07:45.004">
    <pc:sldMkLst xmlns:pc="http://schemas.microsoft.com/office/powerpoint/2013/main/command">
      <pc:docMk/>
      <pc:sldMk cId="503609058" sldId="271"/>
    </pc:sldMkLst>
    <p188:txBody>
      <a:bodyPr/>
      <a:lstStyle/>
      <a:p>
        <a:r>
          <a:rPr lang="LID4096"/>
          <a:t>Monroe pseudo-inverse</a:t>
        </a:r>
      </a:p>
    </p188:txBody>
  </p188:cm>
  <p188:cm id="{BF1294ED-070F-426F-B682-5C4660C4AA65}" authorId="{B531D4B6-491C-5EA2-6675-A929DF9746B9}" created="2023-09-26T20:07:54.892">
    <pc:sldMkLst xmlns:pc="http://schemas.microsoft.com/office/powerpoint/2013/main/command">
      <pc:docMk/>
      <pc:sldMk cId="503609058" sldId="271"/>
    </pc:sldMkLst>
    <p188:txBody>
      <a:bodyPr/>
      <a:lstStyle/>
      <a:p>
        <a:r>
          <a:rPr lang="LID4096"/>
          <a:t>Null Space</a:t>
        </a:r>
      </a:p>
    </p188:txBody>
  </p188:cm>
  <p188:cm id="{01A1D6B0-58A1-4BB2-8E9E-0F7531A84D9E}" authorId="{B531D4B6-491C-5EA2-6675-A929DF9746B9}" created="2023-09-26T20:11:49.013">
    <pc:sldMkLst xmlns:pc="http://schemas.microsoft.com/office/powerpoint/2013/main/command">
      <pc:docMk/>
      <pc:sldMk cId="503609058" sldId="271"/>
    </pc:sldMkLst>
    <p188:txBody>
      <a:bodyPr/>
      <a:lstStyle/>
      <a:p>
        <a:r>
          <a:rPr lang="LID4096"/>
          <a:t>Approximate, Exact and reduced operational space exact solutions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1D0933-F730-4C82-956C-AB7A9A8978D0}" type="datetimeFigureOut">
              <a:rPr lang="LID4096" smtClean="0"/>
              <a:t>09/27/2023</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49A16A-F620-4A89-BC9D-2E06FACD91FC}" type="slidenum">
              <a:rPr lang="LID4096" smtClean="0"/>
              <a:t>‹#›</a:t>
            </a:fld>
            <a:endParaRPr lang="LID4096"/>
          </a:p>
        </p:txBody>
      </p:sp>
    </p:spTree>
    <p:extLst>
      <p:ext uri="{BB962C8B-B14F-4D97-AF65-F5344CB8AC3E}">
        <p14:creationId xmlns:p14="http://schemas.microsoft.com/office/powerpoint/2010/main" val="3747582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l-SI" noProof="0" dirty="0"/>
              <a:t>Naša metoda temelji na metodi umetnih potencialnih polj, ki jih je prvi predstavil </a:t>
            </a:r>
            <a:r>
              <a:rPr lang="sl-SI" noProof="0" dirty="0" err="1"/>
              <a:t>Khatib</a:t>
            </a:r>
            <a:r>
              <a:rPr lang="sl-SI" noProof="0" dirty="0"/>
              <a:t>. Osnoven koncept je nadvse enostaven. Našega robota vodimo po umetnem potencialnem polju, ki ga generiramo iz seštevka privlačnega polja našega cilja in odbojnega polja ovir v </a:t>
            </a:r>
            <a:r>
              <a:rPr lang="sl-SI" noProof="0" dirty="0" err="1"/>
              <a:t>ok</a:t>
            </a:r>
            <a:r>
              <a:rPr lang="en-US" noProof="0" dirty="0" err="1"/>
              <a:t>olici</a:t>
            </a:r>
            <a:r>
              <a:rPr lang="en-US" noProof="0" dirty="0"/>
              <a:t> </a:t>
            </a:r>
            <a:r>
              <a:rPr lang="en-US" noProof="0" dirty="0" err="1"/>
              <a:t>robota</a:t>
            </a:r>
            <a:r>
              <a:rPr lang="en-US" noProof="0" dirty="0"/>
              <a:t>. </a:t>
            </a:r>
            <a:br>
              <a:rPr lang="en-US" noProof="0" dirty="0"/>
            </a:br>
            <a:br>
              <a:rPr lang="en-US" noProof="0" dirty="0"/>
            </a:br>
            <a:r>
              <a:rPr lang="en-US" noProof="0" dirty="0" err="1"/>
              <a:t>Tako</a:t>
            </a:r>
            <a:r>
              <a:rPr lang="en-US" noProof="0" dirty="0"/>
              <a:t> </a:t>
            </a:r>
            <a:r>
              <a:rPr lang="en-US" noProof="0" dirty="0" err="1"/>
              <a:t>privlačno</a:t>
            </a:r>
            <a:r>
              <a:rPr lang="en-US" noProof="0" dirty="0"/>
              <a:t>, </a:t>
            </a:r>
            <a:r>
              <a:rPr lang="en-US" noProof="0" dirty="0" err="1"/>
              <a:t>kot</a:t>
            </a:r>
            <a:r>
              <a:rPr lang="en-US" noProof="0" dirty="0"/>
              <a:t> </a:t>
            </a:r>
            <a:r>
              <a:rPr lang="en-US" noProof="0" dirty="0" err="1"/>
              <a:t>odbojno</a:t>
            </a:r>
            <a:r>
              <a:rPr lang="en-US" noProof="0" dirty="0"/>
              <a:t> </a:t>
            </a:r>
            <a:r>
              <a:rPr lang="en-US" noProof="0" dirty="0" err="1"/>
              <a:t>poljo</a:t>
            </a:r>
            <a:r>
              <a:rPr lang="en-US" noProof="0" dirty="0"/>
              <a:t> </a:t>
            </a:r>
            <a:r>
              <a:rPr lang="en-US" noProof="0" dirty="0" err="1"/>
              <a:t>izračunavamo</a:t>
            </a:r>
            <a:r>
              <a:rPr lang="en-US" noProof="0" dirty="0"/>
              <a:t> v </a:t>
            </a:r>
            <a:r>
              <a:rPr lang="en-US" noProof="0" dirty="0" err="1"/>
              <a:t>prostoru</a:t>
            </a:r>
            <a:r>
              <a:rPr lang="en-US" noProof="0" dirty="0"/>
              <a:t> </a:t>
            </a:r>
            <a:r>
              <a:rPr lang="en-US" noProof="0" dirty="0" err="1"/>
              <a:t>naloge</a:t>
            </a:r>
            <a:r>
              <a:rPr lang="en-US" noProof="0" dirty="0"/>
              <a:t>, </a:t>
            </a:r>
            <a:r>
              <a:rPr lang="en-US" noProof="0" dirty="0" err="1"/>
              <a:t>torej</a:t>
            </a:r>
            <a:r>
              <a:rPr lang="en-US" noProof="0" dirty="0"/>
              <a:t> </a:t>
            </a:r>
            <a:r>
              <a:rPr lang="en-US" noProof="0" dirty="0" err="1"/>
              <a:t>kartezičnem</a:t>
            </a:r>
            <a:r>
              <a:rPr lang="en-US" noProof="0" dirty="0"/>
              <a:t> </a:t>
            </a:r>
            <a:r>
              <a:rPr lang="en-US" noProof="0" dirty="0" err="1"/>
              <a:t>prostoru</a:t>
            </a:r>
            <a:r>
              <a:rPr lang="en-US" noProof="0" dirty="0"/>
              <a:t> </a:t>
            </a:r>
            <a:r>
              <a:rPr lang="en-US" noProof="0" dirty="0" err="1"/>
              <a:t>robota</a:t>
            </a:r>
            <a:r>
              <a:rPr lang="en-US" noProof="0" dirty="0"/>
              <a:t>. </a:t>
            </a:r>
          </a:p>
          <a:p>
            <a:endParaRPr lang="en-US" noProof="0" dirty="0"/>
          </a:p>
          <a:p>
            <a:r>
              <a:rPr lang="en-US" noProof="0" dirty="0" err="1"/>
              <a:t>Privlačno</a:t>
            </a:r>
            <a:r>
              <a:rPr lang="en-US" noProof="0" dirty="0"/>
              <a:t> </a:t>
            </a:r>
            <a:r>
              <a:rPr lang="en-US" noProof="0" dirty="0" err="1"/>
              <a:t>komponento</a:t>
            </a:r>
            <a:r>
              <a:rPr lang="en-US" noProof="0" dirty="0"/>
              <a:t> </a:t>
            </a:r>
            <a:r>
              <a:rPr lang="en-US" noProof="0" dirty="0" err="1"/>
              <a:t>polja</a:t>
            </a:r>
            <a:r>
              <a:rPr lang="en-US" noProof="0" dirty="0"/>
              <a:t> </a:t>
            </a:r>
            <a:r>
              <a:rPr lang="en-US" noProof="0" dirty="0" err="1"/>
              <a:t>polja</a:t>
            </a:r>
            <a:r>
              <a:rPr lang="en-US" noProof="0" dirty="0"/>
              <a:t> </a:t>
            </a:r>
            <a:r>
              <a:rPr lang="en-US" noProof="0" dirty="0" err="1"/>
              <a:t>pridobimo</a:t>
            </a:r>
            <a:r>
              <a:rPr lang="en-US" noProof="0" dirty="0"/>
              <a:t> z </a:t>
            </a:r>
            <a:r>
              <a:rPr lang="en-US" noProof="0" dirty="0" err="1"/>
              <a:t>izračunom</a:t>
            </a:r>
            <a:r>
              <a:rPr lang="en-US" noProof="0" dirty="0"/>
              <a:t> </a:t>
            </a:r>
            <a:r>
              <a:rPr lang="en-US" noProof="0" dirty="0" err="1"/>
              <a:t>vektorja</a:t>
            </a:r>
            <a:r>
              <a:rPr lang="en-US" noProof="0" dirty="0"/>
              <a:t> </a:t>
            </a:r>
            <a:r>
              <a:rPr lang="en-US" noProof="0" dirty="0" err="1"/>
              <a:t>razdalje</a:t>
            </a:r>
            <a:r>
              <a:rPr lang="en-US" noProof="0" dirty="0"/>
              <a:t> med </a:t>
            </a:r>
            <a:r>
              <a:rPr lang="en-US" noProof="0" dirty="0" err="1"/>
              <a:t>koordinatnim</a:t>
            </a:r>
            <a:r>
              <a:rPr lang="en-US" noProof="0" dirty="0"/>
              <a:t> </a:t>
            </a:r>
            <a:r>
              <a:rPr lang="en-US" noProof="0" dirty="0" err="1"/>
              <a:t>sistemom</a:t>
            </a:r>
            <a:r>
              <a:rPr lang="en-US" noProof="0" dirty="0"/>
              <a:t> </a:t>
            </a:r>
            <a:r>
              <a:rPr lang="en-US" noProof="0" dirty="0" err="1"/>
              <a:t>na</a:t>
            </a:r>
            <a:r>
              <a:rPr lang="en-US" noProof="0" dirty="0"/>
              <a:t> </a:t>
            </a:r>
            <a:r>
              <a:rPr lang="en-US" noProof="0" dirty="0" err="1"/>
              <a:t>robotu</a:t>
            </a:r>
            <a:r>
              <a:rPr lang="en-US" noProof="0" dirty="0"/>
              <a:t> (</a:t>
            </a:r>
            <a:r>
              <a:rPr lang="en-US" noProof="0" dirty="0" err="1"/>
              <a:t>na</a:t>
            </a:r>
            <a:r>
              <a:rPr lang="en-US" noProof="0" dirty="0"/>
              <a:t> </a:t>
            </a:r>
            <a:r>
              <a:rPr lang="en-US" noProof="0" dirty="0" err="1"/>
              <a:t>manipulatorju</a:t>
            </a:r>
            <a:r>
              <a:rPr lang="en-US" noProof="0" dirty="0"/>
              <a:t> je to </a:t>
            </a:r>
            <a:r>
              <a:rPr lang="en-US" noProof="0" dirty="0" err="1"/>
              <a:t>vrh</a:t>
            </a:r>
            <a:r>
              <a:rPr lang="en-US" noProof="0" dirty="0"/>
              <a:t> </a:t>
            </a:r>
            <a:r>
              <a:rPr lang="en-US" noProof="0" dirty="0" err="1"/>
              <a:t>orodja</a:t>
            </a:r>
            <a:r>
              <a:rPr lang="en-US" noProof="0" dirty="0"/>
              <a:t>) in </a:t>
            </a:r>
            <a:r>
              <a:rPr lang="en-US" noProof="0" dirty="0" err="1"/>
              <a:t>ciljne</a:t>
            </a:r>
            <a:r>
              <a:rPr lang="en-US" noProof="0" dirty="0"/>
              <a:t> </a:t>
            </a:r>
            <a:r>
              <a:rPr lang="en-US" noProof="0" dirty="0" err="1"/>
              <a:t>točke</a:t>
            </a:r>
            <a:r>
              <a:rPr lang="en-US" noProof="0" dirty="0"/>
              <a:t> v </a:t>
            </a:r>
            <a:r>
              <a:rPr lang="en-US" noProof="0" dirty="0" err="1"/>
              <a:t>prostoru</a:t>
            </a:r>
            <a:r>
              <a:rPr lang="en-US" noProof="0" dirty="0"/>
              <a:t>, </a:t>
            </a:r>
            <a:r>
              <a:rPr lang="en-US" noProof="0" dirty="0" err="1"/>
              <a:t>nato</a:t>
            </a:r>
            <a:r>
              <a:rPr lang="en-US" noProof="0" dirty="0"/>
              <a:t> pa to </a:t>
            </a:r>
            <a:r>
              <a:rPr lang="en-US" noProof="0" dirty="0" err="1"/>
              <a:t>razdaljo</a:t>
            </a:r>
            <a:r>
              <a:rPr lang="en-US" noProof="0" dirty="0"/>
              <a:t> </a:t>
            </a:r>
            <a:r>
              <a:rPr lang="en-US" noProof="0" dirty="0" err="1"/>
              <a:t>še</a:t>
            </a:r>
            <a:r>
              <a:rPr lang="en-US" noProof="0" dirty="0"/>
              <a:t> </a:t>
            </a:r>
            <a:r>
              <a:rPr lang="en-US" noProof="0" dirty="0" err="1"/>
              <a:t>normiramo</a:t>
            </a:r>
            <a:r>
              <a:rPr lang="en-US" noProof="0" dirty="0"/>
              <a:t>, da </a:t>
            </a:r>
            <a:r>
              <a:rPr lang="en-US" noProof="0" dirty="0" err="1"/>
              <a:t>dobimo</a:t>
            </a:r>
            <a:r>
              <a:rPr lang="en-US" noProof="0" dirty="0"/>
              <a:t> </a:t>
            </a:r>
            <a:r>
              <a:rPr lang="en-US" noProof="0" dirty="0" err="1"/>
              <a:t>konstantno</a:t>
            </a:r>
            <a:r>
              <a:rPr lang="en-US" noProof="0" dirty="0"/>
              <a:t> </a:t>
            </a:r>
            <a:r>
              <a:rPr lang="en-US" noProof="0" dirty="0" err="1"/>
              <a:t>velikost</a:t>
            </a:r>
            <a:r>
              <a:rPr lang="en-US" noProof="0" dirty="0"/>
              <a:t> </a:t>
            </a:r>
            <a:r>
              <a:rPr lang="en-US" noProof="0" dirty="0" err="1"/>
              <a:t>privlačne</a:t>
            </a:r>
            <a:r>
              <a:rPr lang="en-US" noProof="0" dirty="0"/>
              <a:t> </a:t>
            </a:r>
            <a:r>
              <a:rPr lang="en-US" noProof="0" dirty="0" err="1"/>
              <a:t>sile</a:t>
            </a:r>
            <a:r>
              <a:rPr lang="en-US" noProof="0" dirty="0"/>
              <a:t> </a:t>
            </a:r>
            <a:r>
              <a:rPr lang="en-US" noProof="0" dirty="0" err="1"/>
              <a:t>skozi</a:t>
            </a:r>
            <a:r>
              <a:rPr lang="en-US" noProof="0" dirty="0"/>
              <a:t> </a:t>
            </a:r>
            <a:r>
              <a:rPr lang="en-US" noProof="0" dirty="0" err="1"/>
              <a:t>celoten</a:t>
            </a:r>
            <a:r>
              <a:rPr lang="en-US" noProof="0" dirty="0"/>
              <a:t> </a:t>
            </a:r>
            <a:r>
              <a:rPr lang="en-US" noProof="0" dirty="0" err="1"/>
              <a:t>čas</a:t>
            </a:r>
            <a:r>
              <a:rPr lang="en-US" noProof="0" dirty="0"/>
              <a:t> </a:t>
            </a:r>
            <a:r>
              <a:rPr lang="en-US" noProof="0" dirty="0" err="1"/>
              <a:t>vodenja</a:t>
            </a:r>
            <a:r>
              <a:rPr lang="en-US" noProof="0" dirty="0"/>
              <a:t>. V </a:t>
            </a:r>
            <a:r>
              <a:rPr lang="en-US" noProof="0" dirty="0" err="1"/>
              <a:t>nasprostnem</a:t>
            </a:r>
            <a:r>
              <a:rPr lang="en-US" noProof="0" dirty="0"/>
              <a:t> </a:t>
            </a:r>
            <a:r>
              <a:rPr lang="en-US" noProof="0" dirty="0" err="1"/>
              <a:t>primeru</a:t>
            </a:r>
            <a:r>
              <a:rPr lang="en-US" noProof="0" dirty="0"/>
              <a:t> </a:t>
            </a:r>
            <a:r>
              <a:rPr lang="en-US" noProof="0" dirty="0" err="1"/>
              <a:t>pridobimo</a:t>
            </a:r>
            <a:r>
              <a:rPr lang="en-US" noProof="0" dirty="0"/>
              <a:t> v </a:t>
            </a:r>
            <a:r>
              <a:rPr lang="en-US" noProof="0" dirty="0" err="1"/>
              <a:t>začetku</a:t>
            </a:r>
            <a:r>
              <a:rPr lang="en-US" noProof="0" dirty="0"/>
              <a:t>, ko </a:t>
            </a:r>
            <a:r>
              <a:rPr lang="en-US" noProof="0" dirty="0" err="1"/>
              <a:t>smo</a:t>
            </a:r>
            <a:r>
              <a:rPr lang="en-US" noProof="0" dirty="0"/>
              <a:t> od </a:t>
            </a:r>
            <a:r>
              <a:rPr lang="en-US" noProof="0" dirty="0" err="1"/>
              <a:t>cilja</a:t>
            </a:r>
            <a:r>
              <a:rPr lang="en-US" noProof="0" dirty="0"/>
              <a:t> </a:t>
            </a:r>
            <a:r>
              <a:rPr lang="en-US" noProof="0" dirty="0" err="1"/>
              <a:t>oddaljeni</a:t>
            </a:r>
            <a:r>
              <a:rPr lang="en-US" noProof="0" dirty="0"/>
              <a:t> </a:t>
            </a:r>
            <a:r>
              <a:rPr lang="en-US" noProof="0" dirty="0" err="1"/>
              <a:t>veliko</a:t>
            </a:r>
            <a:r>
              <a:rPr lang="en-US" noProof="0" dirty="0"/>
              <a:t> </a:t>
            </a:r>
            <a:r>
              <a:rPr lang="en-US" noProof="0" dirty="0" err="1"/>
              <a:t>privlačno</a:t>
            </a:r>
            <a:r>
              <a:rPr lang="en-US" noProof="0" dirty="0"/>
              <a:t> silo in </a:t>
            </a:r>
            <a:r>
              <a:rPr lang="en-US" noProof="0" dirty="0" err="1"/>
              <a:t>hitro</a:t>
            </a:r>
            <a:r>
              <a:rPr lang="en-US" noProof="0" dirty="0"/>
              <a:t> </a:t>
            </a:r>
            <a:r>
              <a:rPr lang="en-US" noProof="0" dirty="0" err="1"/>
              <a:t>gibanje</a:t>
            </a:r>
            <a:r>
              <a:rPr lang="en-US" noProof="0" dirty="0"/>
              <a:t> </a:t>
            </a:r>
            <a:r>
              <a:rPr lang="en-US" noProof="0" dirty="0" err="1"/>
              <a:t>robota</a:t>
            </a:r>
            <a:r>
              <a:rPr lang="en-US" noProof="0" dirty="0"/>
              <a:t>, ki </a:t>
            </a:r>
            <a:r>
              <a:rPr lang="en-US" noProof="0" dirty="0" err="1"/>
              <a:t>lahko</a:t>
            </a:r>
            <a:r>
              <a:rPr lang="en-US" noProof="0" dirty="0"/>
              <a:t> </a:t>
            </a:r>
            <a:r>
              <a:rPr lang="en-US" noProof="0" dirty="0" err="1"/>
              <a:t>prepreči</a:t>
            </a:r>
            <a:r>
              <a:rPr lang="en-US" noProof="0" dirty="0"/>
              <a:t> </a:t>
            </a:r>
            <a:r>
              <a:rPr lang="en-US" noProof="0" dirty="0" err="1"/>
              <a:t>izogibanje</a:t>
            </a:r>
            <a:r>
              <a:rPr lang="en-US" noProof="0" dirty="0"/>
              <a:t> </a:t>
            </a:r>
            <a:r>
              <a:rPr lang="en-US" noProof="0" dirty="0" err="1"/>
              <a:t>oviram</a:t>
            </a:r>
            <a:r>
              <a:rPr lang="en-US" noProof="0" dirty="0"/>
              <a:t> s </a:t>
            </a:r>
            <a:r>
              <a:rPr lang="en-US" noProof="0" dirty="0" err="1"/>
              <a:t>pomočjo</a:t>
            </a:r>
            <a:r>
              <a:rPr lang="en-US" noProof="0" dirty="0"/>
              <a:t> </a:t>
            </a:r>
            <a:r>
              <a:rPr lang="en-US" noProof="0" dirty="0" err="1"/>
              <a:t>sekundarne</a:t>
            </a:r>
            <a:r>
              <a:rPr lang="en-US" noProof="0" dirty="0"/>
              <a:t> </a:t>
            </a:r>
            <a:r>
              <a:rPr lang="en-US" noProof="0" dirty="0" err="1"/>
              <a:t>naloge</a:t>
            </a:r>
            <a:r>
              <a:rPr lang="en-US" noProof="0" dirty="0"/>
              <a:t>, </a:t>
            </a:r>
            <a:r>
              <a:rPr lang="en-US" noProof="0" dirty="0" err="1"/>
              <a:t>pri</a:t>
            </a:r>
            <a:r>
              <a:rPr lang="en-US" noProof="0" dirty="0"/>
              <a:t> </a:t>
            </a:r>
            <a:r>
              <a:rPr lang="en-US" noProof="0" dirty="0" err="1"/>
              <a:t>cilju</a:t>
            </a:r>
            <a:r>
              <a:rPr lang="en-US" noProof="0" dirty="0"/>
              <a:t> pa </a:t>
            </a:r>
            <a:r>
              <a:rPr lang="en-US" noProof="0" dirty="0" err="1"/>
              <a:t>počasne</a:t>
            </a:r>
            <a:r>
              <a:rPr lang="en-US" noProof="0" dirty="0"/>
              <a:t> </a:t>
            </a:r>
            <a:r>
              <a:rPr lang="en-US" noProof="0" dirty="0" err="1"/>
              <a:t>premike</a:t>
            </a:r>
            <a:r>
              <a:rPr lang="en-US" noProof="0" dirty="0"/>
              <a:t>, </a:t>
            </a:r>
            <a:r>
              <a:rPr lang="en-US" noProof="0" dirty="0" err="1"/>
              <a:t>saj</a:t>
            </a:r>
            <a:r>
              <a:rPr lang="en-US" noProof="0" dirty="0"/>
              <a:t> </a:t>
            </a:r>
            <a:r>
              <a:rPr lang="en-US" noProof="0" dirty="0" err="1"/>
              <a:t>postane</a:t>
            </a:r>
            <a:r>
              <a:rPr lang="en-US" noProof="0" dirty="0"/>
              <a:t> </a:t>
            </a:r>
            <a:r>
              <a:rPr lang="en-US" noProof="0" dirty="0" err="1"/>
              <a:t>privlačno</a:t>
            </a:r>
            <a:r>
              <a:rPr lang="en-US" noProof="0" dirty="0"/>
              <a:t> polje </a:t>
            </a:r>
            <a:r>
              <a:rPr lang="en-US" noProof="0" dirty="0" err="1"/>
              <a:t>zelo</a:t>
            </a:r>
            <a:r>
              <a:rPr lang="en-US" noProof="0" dirty="0"/>
              <a:t> </a:t>
            </a:r>
            <a:r>
              <a:rPr lang="en-US" noProof="0" dirty="0" err="1"/>
              <a:t>majhno</a:t>
            </a:r>
            <a:r>
              <a:rPr lang="en-US" noProof="0" dirty="0"/>
              <a:t>.</a:t>
            </a:r>
            <a:endParaRPr lang="sl-SI" noProof="0" dirty="0"/>
          </a:p>
        </p:txBody>
      </p:sp>
      <p:sp>
        <p:nvSpPr>
          <p:cNvPr id="4" name="Slide Number Placeholder 3"/>
          <p:cNvSpPr>
            <a:spLocks noGrp="1"/>
          </p:cNvSpPr>
          <p:nvPr>
            <p:ph type="sldNum" sz="quarter" idx="5"/>
          </p:nvPr>
        </p:nvSpPr>
        <p:spPr/>
        <p:txBody>
          <a:bodyPr/>
          <a:lstStyle/>
          <a:p>
            <a:fld id="{0949A16A-F620-4A89-BC9D-2E06FACD91FC}" type="slidenum">
              <a:rPr lang="LID4096" smtClean="0"/>
              <a:t>3</a:t>
            </a:fld>
            <a:endParaRPr lang="LID4096"/>
          </a:p>
        </p:txBody>
      </p:sp>
    </p:spTree>
    <p:extLst>
      <p:ext uri="{BB962C8B-B14F-4D97-AF65-F5344CB8AC3E}">
        <p14:creationId xmlns:p14="http://schemas.microsoft.com/office/powerpoint/2010/main" val="2777415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l-SI" noProof="0" dirty="0"/>
              <a:t>Glaven doprinos naše metode je način na katerega smo se lotili izračuna odbojne komponente potencialnega polja. Pri tem je bil naš cilj, da smo sposobni odbojno polje izračunavati v realnem času tudi </a:t>
            </a:r>
            <a:r>
              <a:rPr lang="en-US" noProof="0" dirty="0"/>
              <a:t>za </a:t>
            </a:r>
            <a:r>
              <a:rPr lang="en-US" noProof="0" dirty="0" err="1"/>
              <a:t>veliko</a:t>
            </a:r>
            <a:r>
              <a:rPr lang="en-US" noProof="0" dirty="0"/>
              <a:t> </a:t>
            </a:r>
            <a:r>
              <a:rPr lang="en-US" noProof="0" dirty="0" err="1"/>
              <a:t>število</a:t>
            </a:r>
            <a:r>
              <a:rPr lang="en-US" noProof="0" dirty="0"/>
              <a:t> </a:t>
            </a:r>
            <a:r>
              <a:rPr lang="en-US" noProof="0" dirty="0" err="1"/>
              <a:t>ovir</a:t>
            </a:r>
            <a:r>
              <a:rPr lang="en-US" noProof="0" dirty="0"/>
              <a:t> v </a:t>
            </a:r>
            <a:r>
              <a:rPr lang="en-US" noProof="0" dirty="0" err="1"/>
              <a:t>okolici</a:t>
            </a:r>
            <a:r>
              <a:rPr lang="en-US" noProof="0" dirty="0"/>
              <a:t> </a:t>
            </a:r>
            <a:r>
              <a:rPr lang="en-US" noProof="0" dirty="0" err="1"/>
              <a:t>robota</a:t>
            </a:r>
            <a:r>
              <a:rPr lang="en-US" noProof="0" dirty="0"/>
              <a:t>, </a:t>
            </a:r>
            <a:r>
              <a:rPr lang="en-US" noProof="0" dirty="0" err="1"/>
              <a:t>na</a:t>
            </a:r>
            <a:r>
              <a:rPr lang="en-US" noProof="0" dirty="0"/>
              <a:t> </a:t>
            </a:r>
            <a:r>
              <a:rPr lang="en-US" noProof="0" dirty="0" err="1"/>
              <a:t>senzorskih</a:t>
            </a:r>
            <a:r>
              <a:rPr lang="en-US" noProof="0" dirty="0"/>
              <a:t> </a:t>
            </a:r>
            <a:r>
              <a:rPr lang="en-US" noProof="0" dirty="0" err="1"/>
              <a:t>podatkih</a:t>
            </a:r>
            <a:r>
              <a:rPr lang="en-US" noProof="0" dirty="0"/>
              <a:t>.</a:t>
            </a:r>
          </a:p>
          <a:p>
            <a:endParaRPr lang="en-US" noProof="0" dirty="0"/>
          </a:p>
          <a:p>
            <a:r>
              <a:rPr lang="en-US" noProof="0" dirty="0" err="1"/>
              <a:t>Pri</a:t>
            </a:r>
            <a:r>
              <a:rPr lang="en-US" noProof="0" dirty="0"/>
              <a:t> </a:t>
            </a:r>
            <a:r>
              <a:rPr lang="en-US" noProof="0" dirty="0" err="1"/>
              <a:t>robotu</a:t>
            </a:r>
            <a:r>
              <a:rPr lang="en-US" noProof="0" dirty="0"/>
              <a:t>, ki se </a:t>
            </a:r>
            <a:r>
              <a:rPr lang="en-US" noProof="0" dirty="0" err="1"/>
              <a:t>giblje</a:t>
            </a:r>
            <a:r>
              <a:rPr lang="en-US" noProof="0" dirty="0"/>
              <a:t> v </a:t>
            </a:r>
            <a:r>
              <a:rPr lang="en-US" noProof="0" dirty="0" err="1"/>
              <a:t>realnem</a:t>
            </a:r>
            <a:r>
              <a:rPr lang="en-US" noProof="0" dirty="0"/>
              <a:t> </a:t>
            </a:r>
            <a:r>
              <a:rPr lang="en-US" noProof="0" dirty="0" err="1"/>
              <a:t>okolju</a:t>
            </a:r>
            <a:r>
              <a:rPr lang="en-US" noProof="0" dirty="0"/>
              <a:t> </a:t>
            </a:r>
            <a:r>
              <a:rPr lang="en-US" noProof="0" dirty="0" err="1"/>
              <a:t>okolica</a:t>
            </a:r>
            <a:r>
              <a:rPr lang="en-US" noProof="0" dirty="0"/>
              <a:t> </a:t>
            </a:r>
            <a:r>
              <a:rPr lang="en-US" noProof="0" dirty="0" err="1"/>
              <a:t>ni</a:t>
            </a:r>
            <a:r>
              <a:rPr lang="en-US" noProof="0" dirty="0"/>
              <a:t> </a:t>
            </a:r>
            <a:r>
              <a:rPr lang="en-US" noProof="0" dirty="0" err="1"/>
              <a:t>opisana</a:t>
            </a:r>
            <a:r>
              <a:rPr lang="en-US" noProof="0" dirty="0"/>
              <a:t> z </a:t>
            </a:r>
            <a:r>
              <a:rPr lang="en-US" noProof="0" dirty="0" err="1"/>
              <a:t>geometrijskimi</a:t>
            </a:r>
            <a:r>
              <a:rPr lang="en-US" noProof="0" dirty="0"/>
              <a:t> </a:t>
            </a:r>
            <a:r>
              <a:rPr lang="en-US" noProof="0" dirty="0" err="1"/>
              <a:t>primitivi</a:t>
            </a:r>
            <a:r>
              <a:rPr lang="en-US" noProof="0" dirty="0"/>
              <a:t>, </a:t>
            </a:r>
            <a:r>
              <a:rPr lang="en-US" noProof="0" dirty="0" err="1"/>
              <a:t>kot</a:t>
            </a:r>
            <a:r>
              <a:rPr lang="en-US" noProof="0" dirty="0"/>
              <a:t> so </a:t>
            </a:r>
            <a:r>
              <a:rPr lang="en-US" noProof="0" dirty="0" err="1"/>
              <a:t>krogle</a:t>
            </a:r>
            <a:r>
              <a:rPr lang="en-US" noProof="0" dirty="0"/>
              <a:t> in </a:t>
            </a:r>
            <a:r>
              <a:rPr lang="en-US" noProof="0" dirty="0" err="1"/>
              <a:t>valji</a:t>
            </a:r>
            <a:r>
              <a:rPr lang="en-US" noProof="0" dirty="0"/>
              <a:t>, od </a:t>
            </a:r>
            <a:r>
              <a:rPr lang="en-US" noProof="0" dirty="0" err="1"/>
              <a:t>katerih</a:t>
            </a:r>
            <a:r>
              <a:rPr lang="en-US" noProof="0" dirty="0"/>
              <a:t> je </a:t>
            </a:r>
            <a:r>
              <a:rPr lang="en-US" noProof="0" dirty="0" err="1"/>
              <a:t>enostavno</a:t>
            </a:r>
            <a:r>
              <a:rPr lang="en-US" noProof="0" dirty="0"/>
              <a:t> </a:t>
            </a:r>
            <a:r>
              <a:rPr lang="en-US" noProof="0" dirty="0" err="1"/>
              <a:t>izračunavati</a:t>
            </a:r>
            <a:r>
              <a:rPr lang="en-US" noProof="0" dirty="0"/>
              <a:t> </a:t>
            </a:r>
            <a:r>
              <a:rPr lang="en-US" noProof="0" dirty="0" err="1"/>
              <a:t>oddaljenost</a:t>
            </a:r>
            <a:r>
              <a:rPr lang="en-US" noProof="0" dirty="0"/>
              <a:t> </a:t>
            </a:r>
            <a:r>
              <a:rPr lang="en-US" noProof="0" dirty="0" err="1"/>
              <a:t>robota</a:t>
            </a:r>
            <a:r>
              <a:rPr lang="en-US" noProof="0" dirty="0"/>
              <a:t>. </a:t>
            </a:r>
            <a:r>
              <a:rPr lang="en-US" noProof="0" dirty="0" err="1"/>
              <a:t>Naša</a:t>
            </a:r>
            <a:r>
              <a:rPr lang="en-US" noProof="0" dirty="0"/>
              <a:t> </a:t>
            </a:r>
            <a:r>
              <a:rPr lang="en-US" noProof="0" dirty="0" err="1"/>
              <a:t>predstava</a:t>
            </a:r>
            <a:r>
              <a:rPr lang="en-US" noProof="0" dirty="0"/>
              <a:t> </a:t>
            </a:r>
            <a:r>
              <a:rPr lang="en-US" noProof="0" dirty="0" err="1"/>
              <a:t>okolja</a:t>
            </a:r>
            <a:r>
              <a:rPr lang="en-US" noProof="0" dirty="0"/>
              <a:t> je </a:t>
            </a:r>
            <a:r>
              <a:rPr lang="en-US" noProof="0" dirty="0" err="1"/>
              <a:t>sestavljena</a:t>
            </a:r>
            <a:r>
              <a:rPr lang="en-US" noProof="0" dirty="0"/>
              <a:t> </a:t>
            </a:r>
            <a:r>
              <a:rPr lang="en-US" noProof="0" dirty="0" err="1"/>
              <a:t>iz</a:t>
            </a:r>
            <a:r>
              <a:rPr lang="en-US" noProof="0" dirty="0"/>
              <a:t> </a:t>
            </a:r>
            <a:r>
              <a:rPr lang="en-US" noProof="0" dirty="0" err="1"/>
              <a:t>senzorskih</a:t>
            </a:r>
            <a:r>
              <a:rPr lang="en-US" noProof="0" dirty="0"/>
              <a:t> </a:t>
            </a:r>
            <a:r>
              <a:rPr lang="en-US" noProof="0" dirty="0" err="1"/>
              <a:t>meritev</a:t>
            </a:r>
            <a:r>
              <a:rPr lang="en-US" noProof="0" dirty="0"/>
              <a:t>, </a:t>
            </a:r>
            <a:r>
              <a:rPr lang="en-US" noProof="0" dirty="0" err="1"/>
              <a:t>pogosto</a:t>
            </a:r>
            <a:r>
              <a:rPr lang="en-US" noProof="0" dirty="0"/>
              <a:t> lidar </a:t>
            </a:r>
            <a:r>
              <a:rPr lang="en-US" noProof="0" dirty="0" err="1"/>
              <a:t>oziroma</a:t>
            </a:r>
            <a:r>
              <a:rPr lang="en-US" noProof="0" dirty="0"/>
              <a:t> </a:t>
            </a:r>
            <a:r>
              <a:rPr lang="en-US" noProof="0" dirty="0" err="1"/>
              <a:t>meritev</a:t>
            </a:r>
            <a:r>
              <a:rPr lang="en-US" noProof="0" dirty="0"/>
              <a:t> </a:t>
            </a:r>
            <a:r>
              <a:rPr lang="en-US" noProof="0" dirty="0" err="1"/>
              <a:t>globinske</a:t>
            </a:r>
            <a:r>
              <a:rPr lang="en-US" noProof="0" dirty="0"/>
              <a:t> </a:t>
            </a:r>
            <a:r>
              <a:rPr lang="en-US" noProof="0" dirty="0" err="1"/>
              <a:t>kamere</a:t>
            </a:r>
            <a:r>
              <a:rPr lang="en-US" noProof="0" dirty="0"/>
              <a:t>, ki </a:t>
            </a:r>
            <a:r>
              <a:rPr lang="en-US" noProof="0" dirty="0" err="1"/>
              <a:t>sestavljajo</a:t>
            </a:r>
            <a:r>
              <a:rPr lang="en-US" noProof="0" dirty="0"/>
              <a:t> </a:t>
            </a:r>
            <a:r>
              <a:rPr lang="en-US" noProof="0" dirty="0" err="1"/>
              <a:t>oblak</a:t>
            </a:r>
            <a:r>
              <a:rPr lang="en-US" noProof="0" dirty="0"/>
              <a:t> </a:t>
            </a:r>
            <a:r>
              <a:rPr lang="en-US" noProof="0" dirty="0" err="1"/>
              <a:t>točk</a:t>
            </a:r>
            <a:r>
              <a:rPr lang="en-US" noProof="0" dirty="0"/>
              <a:t>. Ta </a:t>
            </a:r>
            <a:r>
              <a:rPr lang="en-US" noProof="0" dirty="0" err="1"/>
              <a:t>oblak</a:t>
            </a:r>
            <a:r>
              <a:rPr lang="en-US" noProof="0" dirty="0"/>
              <a:t> </a:t>
            </a:r>
            <a:r>
              <a:rPr lang="en-US" noProof="0" dirty="0" err="1"/>
              <a:t>točk</a:t>
            </a:r>
            <a:r>
              <a:rPr lang="en-US" noProof="0" dirty="0"/>
              <a:t> je </a:t>
            </a:r>
            <a:r>
              <a:rPr lang="en-US" noProof="0" dirty="0" err="1"/>
              <a:t>mogoče</a:t>
            </a:r>
            <a:r>
              <a:rPr lang="en-US" noProof="0" dirty="0"/>
              <a:t> </a:t>
            </a:r>
            <a:r>
              <a:rPr lang="en-US" noProof="0" dirty="0" err="1"/>
              <a:t>nato</a:t>
            </a:r>
            <a:r>
              <a:rPr lang="en-US" noProof="0" dirty="0"/>
              <a:t> </a:t>
            </a:r>
            <a:r>
              <a:rPr lang="en-US" noProof="0" dirty="0" err="1"/>
              <a:t>pretvoriti</a:t>
            </a:r>
            <a:r>
              <a:rPr lang="en-US" noProof="0" dirty="0"/>
              <a:t> v </a:t>
            </a:r>
            <a:r>
              <a:rPr lang="en-US" noProof="0" dirty="0" err="1"/>
              <a:t>mrežo</a:t>
            </a:r>
            <a:r>
              <a:rPr lang="en-US" noProof="0" dirty="0"/>
              <a:t> </a:t>
            </a:r>
            <a:r>
              <a:rPr lang="en-US" noProof="0" dirty="0" err="1"/>
              <a:t>zasedenosti</a:t>
            </a:r>
            <a:r>
              <a:rPr lang="en-US" noProof="0" dirty="0"/>
              <a:t>, </a:t>
            </a:r>
            <a:r>
              <a:rPr lang="en-US" noProof="0" dirty="0" err="1"/>
              <a:t>kjer</a:t>
            </a:r>
            <a:r>
              <a:rPr lang="en-US" noProof="0" dirty="0"/>
              <a:t> </a:t>
            </a:r>
            <a:r>
              <a:rPr lang="en-US" noProof="0" dirty="0" err="1"/>
              <a:t>okolico</a:t>
            </a:r>
            <a:r>
              <a:rPr lang="en-US" noProof="0" dirty="0"/>
              <a:t> </a:t>
            </a:r>
            <a:r>
              <a:rPr lang="en-US" noProof="0" dirty="0" err="1"/>
              <a:t>razdelimo</a:t>
            </a:r>
            <a:r>
              <a:rPr lang="en-US" noProof="0" dirty="0"/>
              <a:t> </a:t>
            </a:r>
            <a:r>
              <a:rPr lang="en-US" noProof="0" dirty="0" err="1"/>
              <a:t>na</a:t>
            </a:r>
            <a:r>
              <a:rPr lang="en-US" noProof="0" dirty="0"/>
              <a:t> </a:t>
            </a:r>
            <a:r>
              <a:rPr lang="en-US" noProof="0" dirty="0" err="1"/>
              <a:t>območja</a:t>
            </a:r>
            <a:r>
              <a:rPr lang="en-US" noProof="0" dirty="0"/>
              <a:t>, za </a:t>
            </a:r>
            <a:r>
              <a:rPr lang="en-US" noProof="0" dirty="0" err="1"/>
              <a:t>katere</a:t>
            </a:r>
            <a:r>
              <a:rPr lang="en-US" noProof="0" dirty="0"/>
              <a:t> </a:t>
            </a:r>
            <a:r>
              <a:rPr lang="en-US" noProof="0" dirty="0" err="1"/>
              <a:t>določimo</a:t>
            </a:r>
            <a:r>
              <a:rPr lang="en-US" noProof="0" dirty="0"/>
              <a:t> </a:t>
            </a:r>
            <a:r>
              <a:rPr lang="en-US" noProof="0" dirty="0" err="1"/>
              <a:t>verjetnost</a:t>
            </a:r>
            <a:r>
              <a:rPr lang="en-US" noProof="0" dirty="0"/>
              <a:t> </a:t>
            </a:r>
            <a:r>
              <a:rPr lang="en-US" noProof="0" dirty="0" err="1"/>
              <a:t>zasedenosti</a:t>
            </a:r>
            <a:r>
              <a:rPr lang="en-US" noProof="0" dirty="0"/>
              <a:t> </a:t>
            </a:r>
            <a:r>
              <a:rPr lang="en-US" noProof="0" dirty="0" err="1"/>
              <a:t>prostora</a:t>
            </a:r>
            <a:r>
              <a:rPr lang="en-US" noProof="0" dirty="0"/>
              <a:t>. </a:t>
            </a:r>
            <a:r>
              <a:rPr lang="en-US" noProof="0" dirty="0" err="1"/>
              <a:t>Če</a:t>
            </a:r>
            <a:r>
              <a:rPr lang="en-US" noProof="0" dirty="0"/>
              <a:t> se </a:t>
            </a:r>
            <a:r>
              <a:rPr lang="en-US" noProof="0" dirty="0" err="1"/>
              <a:t>gibljemo</a:t>
            </a:r>
            <a:r>
              <a:rPr lang="en-US" noProof="0" dirty="0"/>
              <a:t> v 2D </a:t>
            </a:r>
            <a:r>
              <a:rPr lang="en-US" noProof="0" dirty="0" err="1"/>
              <a:t>prostoru</a:t>
            </a:r>
            <a:r>
              <a:rPr lang="en-US" noProof="0" dirty="0"/>
              <a:t> so to </a:t>
            </a:r>
            <a:r>
              <a:rPr lang="en-US" noProof="0" dirty="0" err="1"/>
              <a:t>kvadrati</a:t>
            </a:r>
            <a:r>
              <a:rPr lang="en-US" noProof="0" dirty="0"/>
              <a:t>, v 3D </a:t>
            </a:r>
            <a:r>
              <a:rPr lang="en-US" noProof="0" dirty="0" err="1"/>
              <a:t>prostoru</a:t>
            </a:r>
            <a:r>
              <a:rPr lang="en-US" noProof="0" dirty="0"/>
              <a:t> pa </a:t>
            </a:r>
            <a:r>
              <a:rPr lang="en-US" noProof="0" dirty="0" err="1"/>
              <a:t>imamo</a:t>
            </a:r>
            <a:r>
              <a:rPr lang="en-US" noProof="0" dirty="0"/>
              <a:t> </a:t>
            </a:r>
            <a:r>
              <a:rPr lang="en-US" noProof="0" dirty="0" err="1"/>
              <a:t>opravka</a:t>
            </a:r>
            <a:r>
              <a:rPr lang="en-US" noProof="0" dirty="0"/>
              <a:t> z </a:t>
            </a:r>
            <a:r>
              <a:rPr lang="en-US" noProof="0" dirty="0" err="1"/>
              <a:t>voxli</a:t>
            </a:r>
            <a:r>
              <a:rPr lang="en-US" noProof="0" dirty="0"/>
              <a:t>, </a:t>
            </a:r>
            <a:r>
              <a:rPr lang="en-US" noProof="0" dirty="0" err="1"/>
              <a:t>oziroma</a:t>
            </a:r>
            <a:r>
              <a:rPr lang="en-US" noProof="0" dirty="0"/>
              <a:t> </a:t>
            </a:r>
            <a:r>
              <a:rPr lang="en-US" noProof="0" dirty="0" err="1"/>
              <a:t>kockami</a:t>
            </a:r>
            <a:r>
              <a:rPr lang="en-US" noProof="0" dirty="0"/>
              <a:t>.  </a:t>
            </a:r>
            <a:endParaRPr lang="sl-SI" noProof="0" dirty="0"/>
          </a:p>
        </p:txBody>
      </p:sp>
      <p:sp>
        <p:nvSpPr>
          <p:cNvPr id="4" name="Slide Number Placeholder 3"/>
          <p:cNvSpPr>
            <a:spLocks noGrp="1"/>
          </p:cNvSpPr>
          <p:nvPr>
            <p:ph type="sldNum" sz="quarter" idx="5"/>
          </p:nvPr>
        </p:nvSpPr>
        <p:spPr/>
        <p:txBody>
          <a:bodyPr/>
          <a:lstStyle/>
          <a:p>
            <a:fld id="{0949A16A-F620-4A89-BC9D-2E06FACD91FC}" type="slidenum">
              <a:rPr lang="LID4096" smtClean="0"/>
              <a:t>4</a:t>
            </a:fld>
            <a:endParaRPr lang="LID4096"/>
          </a:p>
        </p:txBody>
      </p:sp>
    </p:spTree>
    <p:extLst>
      <p:ext uri="{BB962C8B-B14F-4D97-AF65-F5344CB8AC3E}">
        <p14:creationId xmlns:p14="http://schemas.microsoft.com/office/powerpoint/2010/main" val="3744968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Odbojno</a:t>
            </a:r>
            <a:r>
              <a:rPr lang="en-US" dirty="0"/>
              <a:t> polje od over </a:t>
            </a:r>
            <a:r>
              <a:rPr lang="en-US" dirty="0" err="1"/>
              <a:t>izračunamo</a:t>
            </a:r>
            <a:r>
              <a:rPr lang="en-US" dirty="0"/>
              <a:t> z </a:t>
            </a:r>
            <a:r>
              <a:rPr lang="en-US" dirty="0" err="1"/>
              <a:t>uporabo</a:t>
            </a:r>
            <a:r>
              <a:rPr lang="en-US" dirty="0"/>
              <a:t> </a:t>
            </a:r>
            <a:r>
              <a:rPr lang="en-US" dirty="0" err="1"/>
              <a:t>diskretne</a:t>
            </a:r>
            <a:r>
              <a:rPr lang="en-US" dirty="0"/>
              <a:t> </a:t>
            </a:r>
            <a:r>
              <a:rPr lang="en-US" dirty="0" err="1"/>
              <a:t>jedrne</a:t>
            </a:r>
            <a:r>
              <a:rPr lang="en-US" dirty="0"/>
              <a:t> </a:t>
            </a:r>
            <a:r>
              <a:rPr lang="en-US" dirty="0" err="1"/>
              <a:t>konvolucije</a:t>
            </a:r>
            <a:r>
              <a:rPr lang="en-US" dirty="0"/>
              <a:t>.  </a:t>
            </a:r>
            <a:r>
              <a:rPr lang="en-US" dirty="0" err="1"/>
              <a:t>Pravzaprav</a:t>
            </a:r>
            <a:r>
              <a:rPr lang="en-US" dirty="0"/>
              <a:t> </a:t>
            </a:r>
            <a:r>
              <a:rPr lang="en-US" dirty="0" err="1"/>
              <a:t>izračunavamo</a:t>
            </a:r>
            <a:r>
              <a:rPr lang="en-US" dirty="0"/>
              <a:t> </a:t>
            </a:r>
            <a:r>
              <a:rPr lang="en-US" dirty="0" err="1"/>
              <a:t>odbojno</a:t>
            </a:r>
            <a:r>
              <a:rPr lang="en-US" dirty="0"/>
              <a:t> polje v </a:t>
            </a:r>
            <a:r>
              <a:rPr lang="en-US" dirty="0" err="1"/>
              <a:t>okolici</a:t>
            </a:r>
            <a:r>
              <a:rPr lang="en-US" dirty="0"/>
              <a:t> </a:t>
            </a:r>
            <a:r>
              <a:rPr lang="en-US" dirty="0" err="1"/>
              <a:t>točke</a:t>
            </a:r>
            <a:r>
              <a:rPr lang="en-US" dirty="0"/>
              <a:t> </a:t>
            </a:r>
            <a:r>
              <a:rPr lang="en-US" dirty="0" err="1"/>
              <a:t>ali</a:t>
            </a:r>
            <a:r>
              <a:rPr lang="en-US" dirty="0"/>
              <a:t> </a:t>
            </a:r>
            <a:r>
              <a:rPr lang="en-US" dirty="0" err="1"/>
              <a:t>večih</a:t>
            </a:r>
            <a:r>
              <a:rPr lang="en-US" dirty="0"/>
              <a:t> </a:t>
            </a:r>
            <a:r>
              <a:rPr lang="en-US" dirty="0" err="1"/>
              <a:t>točk</a:t>
            </a:r>
            <a:r>
              <a:rPr lang="en-US" dirty="0"/>
              <a:t> </a:t>
            </a:r>
            <a:r>
              <a:rPr lang="en-US" dirty="0" err="1"/>
              <a:t>na</a:t>
            </a:r>
            <a:r>
              <a:rPr lang="en-US" dirty="0"/>
              <a:t> </a:t>
            </a:r>
            <a:r>
              <a:rPr lang="en-US" dirty="0" err="1"/>
              <a:t>robotu</a:t>
            </a:r>
            <a:r>
              <a:rPr lang="en-US" dirty="0"/>
              <a:t>. </a:t>
            </a:r>
          </a:p>
          <a:p>
            <a:endParaRPr lang="en-US" dirty="0"/>
          </a:p>
          <a:p>
            <a:r>
              <a:rPr lang="en-US" dirty="0" err="1"/>
              <a:t>Pri</a:t>
            </a:r>
            <a:r>
              <a:rPr lang="en-US" dirty="0"/>
              <a:t> </a:t>
            </a:r>
            <a:r>
              <a:rPr lang="en-US" dirty="0" err="1"/>
              <a:t>tem</a:t>
            </a:r>
            <a:r>
              <a:rPr lang="en-US" dirty="0"/>
              <a:t> </a:t>
            </a:r>
            <a:r>
              <a:rPr lang="en-US" dirty="0" err="1"/>
              <a:t>upoarbljamo</a:t>
            </a:r>
            <a:r>
              <a:rPr lang="en-US" dirty="0"/>
              <a:t> </a:t>
            </a:r>
            <a:r>
              <a:rPr lang="en-US" dirty="0" err="1"/>
              <a:t>posebna</a:t>
            </a:r>
            <a:r>
              <a:rPr lang="en-US" dirty="0"/>
              <a:t> </a:t>
            </a:r>
            <a:r>
              <a:rPr lang="en-US" dirty="0" err="1"/>
              <a:t>konvolucijska</a:t>
            </a:r>
            <a:r>
              <a:rPr lang="en-US" dirty="0"/>
              <a:t> </a:t>
            </a:r>
            <a:r>
              <a:rPr lang="en-US" dirty="0" err="1"/>
              <a:t>jedra</a:t>
            </a:r>
            <a:r>
              <a:rPr lang="en-US" dirty="0"/>
              <a:t>, ki </a:t>
            </a:r>
            <a:r>
              <a:rPr lang="en-US" dirty="0" err="1"/>
              <a:t>nam</a:t>
            </a:r>
            <a:r>
              <a:rPr lang="en-US" dirty="0"/>
              <a:t> </a:t>
            </a:r>
            <a:r>
              <a:rPr lang="en-US" dirty="0" err="1"/>
              <a:t>povedo</a:t>
            </a:r>
            <a:r>
              <a:rPr lang="en-US" dirty="0"/>
              <a:t> </a:t>
            </a:r>
            <a:r>
              <a:rPr lang="en-US" dirty="0" err="1"/>
              <a:t>kako</a:t>
            </a:r>
            <a:r>
              <a:rPr lang="en-US" dirty="0"/>
              <a:t> </a:t>
            </a:r>
            <a:r>
              <a:rPr lang="en-US" dirty="0" err="1"/>
              <a:t>daleč</a:t>
            </a:r>
            <a:r>
              <a:rPr lang="en-US" dirty="0"/>
              <a:t> od </a:t>
            </a:r>
            <a:r>
              <a:rPr lang="en-US" dirty="0" err="1"/>
              <a:t>njihove</a:t>
            </a:r>
            <a:r>
              <a:rPr lang="en-US" dirty="0"/>
              <a:t> </a:t>
            </a:r>
            <a:r>
              <a:rPr lang="en-US" dirty="0" err="1"/>
              <a:t>sredine</a:t>
            </a:r>
            <a:r>
              <a:rPr lang="en-US" dirty="0"/>
              <a:t> se </a:t>
            </a:r>
            <a:r>
              <a:rPr lang="en-US" dirty="0" err="1"/>
              <a:t>nahajajo</a:t>
            </a:r>
            <a:r>
              <a:rPr lang="en-US" dirty="0"/>
              <a:t> </a:t>
            </a:r>
            <a:r>
              <a:rPr lang="en-US" dirty="0" err="1"/>
              <a:t>ovire</a:t>
            </a:r>
            <a:r>
              <a:rPr lang="en-US" dirty="0"/>
              <a:t>. </a:t>
            </a:r>
            <a:r>
              <a:rPr lang="en-US" dirty="0" err="1"/>
              <a:t>Uporabljamo</a:t>
            </a:r>
            <a:r>
              <a:rPr lang="en-US" dirty="0"/>
              <a:t> tri </a:t>
            </a:r>
            <a:r>
              <a:rPr lang="en-US" dirty="0" err="1"/>
              <a:t>ločena</a:t>
            </a:r>
            <a:r>
              <a:rPr lang="en-US" dirty="0"/>
              <a:t> </a:t>
            </a:r>
            <a:r>
              <a:rPr lang="en-US" dirty="0" err="1"/>
              <a:t>jedra</a:t>
            </a:r>
            <a:r>
              <a:rPr lang="en-US" dirty="0"/>
              <a:t> za x, y in z </a:t>
            </a:r>
            <a:r>
              <a:rPr lang="en-US" dirty="0" err="1"/>
              <a:t>smer</a:t>
            </a:r>
            <a:r>
              <a:rPr lang="en-US" dirty="0"/>
              <a:t>. </a:t>
            </a:r>
            <a:r>
              <a:rPr lang="en-US" dirty="0" err="1"/>
              <a:t>Iz</a:t>
            </a:r>
            <a:r>
              <a:rPr lang="en-US" dirty="0"/>
              <a:t> </a:t>
            </a:r>
            <a:r>
              <a:rPr lang="en-US" dirty="0" err="1"/>
              <a:t>mreže</a:t>
            </a:r>
            <a:r>
              <a:rPr lang="en-US" dirty="0"/>
              <a:t> </a:t>
            </a:r>
            <a:r>
              <a:rPr lang="en-US" dirty="0" err="1"/>
              <a:t>ovir</a:t>
            </a:r>
            <a:r>
              <a:rPr lang="en-US" dirty="0"/>
              <a:t> </a:t>
            </a:r>
            <a:r>
              <a:rPr lang="en-US" dirty="0" err="1"/>
              <a:t>izrežemo</a:t>
            </a:r>
            <a:r>
              <a:rPr lang="en-US" dirty="0"/>
              <a:t> </a:t>
            </a:r>
            <a:r>
              <a:rPr lang="en-US" dirty="0" err="1"/>
              <a:t>okno</a:t>
            </a:r>
            <a:r>
              <a:rPr lang="en-US" dirty="0"/>
              <a:t>, ki </a:t>
            </a:r>
            <a:r>
              <a:rPr lang="en-US" dirty="0" err="1"/>
              <a:t>ima</a:t>
            </a:r>
            <a:r>
              <a:rPr lang="en-US" dirty="0"/>
              <a:t> </a:t>
            </a:r>
            <a:r>
              <a:rPr lang="en-US" dirty="0" err="1"/>
              <a:t>srediče</a:t>
            </a:r>
            <a:r>
              <a:rPr lang="en-US" dirty="0"/>
              <a:t> v </a:t>
            </a:r>
            <a:r>
              <a:rPr lang="en-US" dirty="0" err="1"/>
              <a:t>točki</a:t>
            </a:r>
            <a:r>
              <a:rPr lang="en-US" dirty="0"/>
              <a:t> </a:t>
            </a:r>
            <a:r>
              <a:rPr lang="en-US" dirty="0" err="1"/>
              <a:t>izbranega</a:t>
            </a:r>
            <a:r>
              <a:rPr lang="en-US" dirty="0"/>
              <a:t> </a:t>
            </a:r>
            <a:r>
              <a:rPr lang="en-US" dirty="0" err="1"/>
              <a:t>koordinatnega</a:t>
            </a:r>
            <a:r>
              <a:rPr lang="en-US" dirty="0"/>
              <a:t> </a:t>
            </a:r>
            <a:r>
              <a:rPr lang="en-US" dirty="0" err="1"/>
              <a:t>sistema</a:t>
            </a:r>
            <a:r>
              <a:rPr lang="en-US" dirty="0"/>
              <a:t> </a:t>
            </a:r>
            <a:r>
              <a:rPr lang="en-US" dirty="0" err="1"/>
              <a:t>našega</a:t>
            </a:r>
            <a:r>
              <a:rPr lang="en-US" dirty="0"/>
              <a:t> </a:t>
            </a:r>
            <a:r>
              <a:rPr lang="en-US" dirty="0" err="1"/>
              <a:t>robota</a:t>
            </a:r>
            <a:r>
              <a:rPr lang="en-US" dirty="0"/>
              <a:t>, </a:t>
            </a:r>
            <a:r>
              <a:rPr lang="en-US" dirty="0" err="1"/>
              <a:t>njegove</a:t>
            </a:r>
            <a:r>
              <a:rPr lang="en-US" dirty="0"/>
              <a:t> </a:t>
            </a:r>
            <a:r>
              <a:rPr lang="en-US" dirty="0" err="1"/>
              <a:t>dimenzije</a:t>
            </a:r>
            <a:r>
              <a:rPr lang="en-US" dirty="0"/>
              <a:t> pa so </a:t>
            </a:r>
            <a:r>
              <a:rPr lang="en-US" dirty="0" err="1"/>
              <a:t>enake</a:t>
            </a:r>
            <a:r>
              <a:rPr lang="en-US" dirty="0"/>
              <a:t> </a:t>
            </a:r>
            <a:r>
              <a:rPr lang="en-US" dirty="0" err="1"/>
              <a:t>dimenzijam</a:t>
            </a:r>
            <a:r>
              <a:rPr lang="en-US" dirty="0"/>
              <a:t> </a:t>
            </a:r>
            <a:r>
              <a:rPr lang="en-US" dirty="0" err="1"/>
              <a:t>našega</a:t>
            </a:r>
            <a:r>
              <a:rPr lang="en-US" dirty="0"/>
              <a:t> </a:t>
            </a:r>
            <a:r>
              <a:rPr lang="en-US" dirty="0" err="1"/>
              <a:t>jedra</a:t>
            </a:r>
            <a:r>
              <a:rPr lang="en-US" dirty="0"/>
              <a:t>. </a:t>
            </a:r>
            <a:r>
              <a:rPr lang="en-US" dirty="0" err="1"/>
              <a:t>Nato</a:t>
            </a:r>
            <a:r>
              <a:rPr lang="en-US" dirty="0"/>
              <a:t> </a:t>
            </a:r>
            <a:r>
              <a:rPr lang="en-US" dirty="0" err="1"/>
              <a:t>elemente</a:t>
            </a:r>
            <a:r>
              <a:rPr lang="en-US" dirty="0"/>
              <a:t> </a:t>
            </a:r>
            <a:r>
              <a:rPr lang="en-US" dirty="0" err="1"/>
              <a:t>konvolucijskega</a:t>
            </a:r>
            <a:r>
              <a:rPr lang="en-US" dirty="0"/>
              <a:t> </a:t>
            </a:r>
            <a:r>
              <a:rPr lang="en-US" dirty="0" err="1"/>
              <a:t>jedra</a:t>
            </a:r>
            <a:r>
              <a:rPr lang="en-US" dirty="0"/>
              <a:t> </a:t>
            </a:r>
            <a:r>
              <a:rPr lang="en-US" dirty="0" err="1"/>
              <a:t>vsakega</a:t>
            </a:r>
            <a:r>
              <a:rPr lang="en-US" dirty="0"/>
              <a:t> </a:t>
            </a:r>
            <a:r>
              <a:rPr lang="en-US" dirty="0" err="1"/>
              <a:t>posebej</a:t>
            </a:r>
            <a:r>
              <a:rPr lang="en-US" dirty="0"/>
              <a:t> </a:t>
            </a:r>
            <a:r>
              <a:rPr lang="en-US" dirty="0" err="1"/>
              <a:t>pomnožimo</a:t>
            </a:r>
            <a:r>
              <a:rPr lang="en-US" dirty="0"/>
              <a:t> z </a:t>
            </a:r>
            <a:r>
              <a:rPr lang="en-US" dirty="0" err="1"/>
              <a:t>pripadajočim</a:t>
            </a:r>
            <a:r>
              <a:rPr lang="en-US" dirty="0"/>
              <a:t> </a:t>
            </a:r>
            <a:r>
              <a:rPr lang="en-US" dirty="0" err="1"/>
              <a:t>elementom</a:t>
            </a:r>
            <a:r>
              <a:rPr lang="en-US" dirty="0"/>
              <a:t> </a:t>
            </a:r>
            <a:r>
              <a:rPr lang="en-US" dirty="0" err="1"/>
              <a:t>iz</a:t>
            </a:r>
            <a:r>
              <a:rPr lang="en-US" dirty="0"/>
              <a:t> </a:t>
            </a:r>
            <a:r>
              <a:rPr lang="en-US" dirty="0" err="1"/>
              <a:t>pridobljenega</a:t>
            </a:r>
            <a:r>
              <a:rPr lang="en-US" dirty="0"/>
              <a:t> </a:t>
            </a:r>
            <a:r>
              <a:rPr lang="en-US" dirty="0" err="1"/>
              <a:t>okna</a:t>
            </a:r>
            <a:r>
              <a:rPr lang="en-US" dirty="0"/>
              <a:t>. Ko </a:t>
            </a:r>
            <a:r>
              <a:rPr lang="en-US" dirty="0" err="1"/>
              <a:t>pomnožimo</a:t>
            </a:r>
            <a:r>
              <a:rPr lang="en-US" dirty="0"/>
              <a:t> in </a:t>
            </a:r>
            <a:r>
              <a:rPr lang="en-US" dirty="0" err="1"/>
              <a:t>nato</a:t>
            </a:r>
            <a:r>
              <a:rPr lang="en-US" dirty="0"/>
              <a:t> </a:t>
            </a:r>
            <a:r>
              <a:rPr lang="en-US" dirty="0" err="1"/>
              <a:t>seštejemo</a:t>
            </a:r>
            <a:r>
              <a:rPr lang="en-US" dirty="0"/>
              <a:t> </a:t>
            </a:r>
            <a:r>
              <a:rPr lang="en-US" dirty="0" err="1"/>
              <a:t>vse</a:t>
            </a:r>
            <a:r>
              <a:rPr lang="en-US" dirty="0"/>
              <a:t> </a:t>
            </a:r>
            <a:r>
              <a:rPr lang="en-US" dirty="0" err="1"/>
              <a:t>vrednosti</a:t>
            </a:r>
            <a:r>
              <a:rPr lang="en-US" dirty="0"/>
              <a:t> </a:t>
            </a:r>
            <a:r>
              <a:rPr lang="en-US" dirty="0" err="1"/>
              <a:t>nam</a:t>
            </a:r>
            <a:r>
              <a:rPr lang="en-US" dirty="0"/>
              <a:t> </a:t>
            </a:r>
            <a:r>
              <a:rPr lang="en-US" dirty="0" err="1"/>
              <a:t>vsako</a:t>
            </a:r>
            <a:r>
              <a:rPr lang="en-US" dirty="0"/>
              <a:t> od </a:t>
            </a:r>
            <a:r>
              <a:rPr lang="en-US" dirty="0" err="1"/>
              <a:t>konvolucijskih</a:t>
            </a:r>
            <a:r>
              <a:rPr lang="en-US" dirty="0"/>
              <a:t> </a:t>
            </a:r>
            <a:r>
              <a:rPr lang="en-US" dirty="0" err="1"/>
              <a:t>jeder</a:t>
            </a:r>
            <a:r>
              <a:rPr lang="en-US" dirty="0"/>
              <a:t> </a:t>
            </a:r>
            <a:r>
              <a:rPr lang="en-US" dirty="0" err="1"/>
              <a:t>vrne</a:t>
            </a:r>
            <a:r>
              <a:rPr lang="en-US" dirty="0"/>
              <a:t> </a:t>
            </a:r>
            <a:r>
              <a:rPr lang="en-US" dirty="0" err="1"/>
              <a:t>odbojno</a:t>
            </a:r>
            <a:r>
              <a:rPr lang="en-US" dirty="0"/>
              <a:t> polje za </a:t>
            </a:r>
            <a:r>
              <a:rPr lang="en-US" dirty="0" err="1"/>
              <a:t>svojo</a:t>
            </a:r>
            <a:r>
              <a:rPr lang="en-US" dirty="0"/>
              <a:t> </a:t>
            </a:r>
            <a:r>
              <a:rPr lang="en-US" dirty="0" err="1"/>
              <a:t>smer</a:t>
            </a:r>
            <a:r>
              <a:rPr lang="en-US" dirty="0"/>
              <a:t> </a:t>
            </a:r>
            <a:r>
              <a:rPr lang="en-US" dirty="0" err="1"/>
              <a:t>kartezičnega</a:t>
            </a:r>
            <a:r>
              <a:rPr lang="en-US" dirty="0"/>
              <a:t> </a:t>
            </a:r>
            <a:r>
              <a:rPr lang="en-US" dirty="0" err="1"/>
              <a:t>koordinatnega</a:t>
            </a:r>
            <a:r>
              <a:rPr lang="en-US" dirty="0"/>
              <a:t> </a:t>
            </a:r>
            <a:r>
              <a:rPr lang="en-US" dirty="0" err="1"/>
              <a:t>sistema</a:t>
            </a:r>
            <a:r>
              <a:rPr lang="en-US" dirty="0"/>
              <a:t>. </a:t>
            </a:r>
            <a:br>
              <a:rPr lang="en-US" dirty="0"/>
            </a:br>
            <a:br>
              <a:rPr lang="en-US" dirty="0"/>
            </a:br>
            <a:r>
              <a:rPr lang="en-US" dirty="0"/>
              <a:t>V </a:t>
            </a:r>
            <a:r>
              <a:rPr lang="en-US" dirty="0" err="1"/>
              <a:t>vsakem</a:t>
            </a:r>
            <a:r>
              <a:rPr lang="en-US" dirty="0"/>
              <a:t> </a:t>
            </a:r>
            <a:r>
              <a:rPr lang="en-US" dirty="0" err="1"/>
              <a:t>koraku</a:t>
            </a:r>
            <a:r>
              <a:rPr lang="en-US" dirty="0"/>
              <a:t> </a:t>
            </a:r>
            <a:r>
              <a:rPr lang="en-US" dirty="0" err="1"/>
              <a:t>torej</a:t>
            </a:r>
            <a:r>
              <a:rPr lang="en-US" dirty="0"/>
              <a:t> ne </a:t>
            </a:r>
            <a:r>
              <a:rPr lang="en-US" dirty="0" err="1"/>
              <a:t>izvajamo</a:t>
            </a:r>
            <a:r>
              <a:rPr lang="en-US" dirty="0"/>
              <a:t> </a:t>
            </a:r>
            <a:r>
              <a:rPr lang="en-US" dirty="0" err="1"/>
              <a:t>konvolucije</a:t>
            </a:r>
            <a:r>
              <a:rPr lang="en-US" dirty="0"/>
              <a:t> po </a:t>
            </a:r>
            <a:r>
              <a:rPr lang="en-US" dirty="0" err="1"/>
              <a:t>celotnem</a:t>
            </a:r>
            <a:r>
              <a:rPr lang="en-US" dirty="0"/>
              <a:t> </a:t>
            </a:r>
            <a:r>
              <a:rPr lang="en-US" dirty="0" err="1"/>
              <a:t>prostoru</a:t>
            </a:r>
            <a:r>
              <a:rPr lang="en-US" dirty="0"/>
              <a:t> </a:t>
            </a:r>
            <a:r>
              <a:rPr lang="en-US" dirty="0" err="1"/>
              <a:t>ovir</a:t>
            </a:r>
            <a:r>
              <a:rPr lang="en-US" dirty="0"/>
              <a:t>, </a:t>
            </a:r>
            <a:r>
              <a:rPr lang="en-US" dirty="0" err="1"/>
              <a:t>ampal</a:t>
            </a:r>
            <a:r>
              <a:rPr lang="en-US" dirty="0"/>
              <a:t> le </a:t>
            </a:r>
            <a:r>
              <a:rPr lang="en-US" dirty="0" err="1"/>
              <a:t>lokalno</a:t>
            </a:r>
            <a:r>
              <a:rPr lang="en-US" dirty="0"/>
              <a:t> </a:t>
            </a:r>
            <a:r>
              <a:rPr lang="en-US" dirty="0" err="1"/>
              <a:t>množenje</a:t>
            </a:r>
            <a:r>
              <a:rPr lang="en-US" dirty="0"/>
              <a:t> </a:t>
            </a:r>
            <a:r>
              <a:rPr lang="en-US" dirty="0" err="1"/>
              <a:t>istoležeih</a:t>
            </a:r>
            <a:r>
              <a:rPr lang="en-US" dirty="0"/>
              <a:t> </a:t>
            </a:r>
            <a:r>
              <a:rPr lang="en-US" dirty="0" err="1"/>
              <a:t>elementov</a:t>
            </a:r>
            <a:r>
              <a:rPr lang="en-US" dirty="0"/>
              <a:t> </a:t>
            </a:r>
            <a:r>
              <a:rPr lang="en-US" dirty="0" err="1"/>
              <a:t>matrik</a:t>
            </a:r>
            <a:r>
              <a:rPr lang="en-US" dirty="0"/>
              <a:t> </a:t>
            </a:r>
            <a:r>
              <a:rPr lang="en-US" dirty="0" err="1"/>
              <a:t>jedra</a:t>
            </a:r>
            <a:r>
              <a:rPr lang="en-US" dirty="0"/>
              <a:t> in </a:t>
            </a:r>
            <a:r>
              <a:rPr lang="en-US" dirty="0" err="1"/>
              <a:t>izrezanega</a:t>
            </a:r>
            <a:r>
              <a:rPr lang="en-US" dirty="0"/>
              <a:t> </a:t>
            </a:r>
            <a:r>
              <a:rPr lang="en-US" dirty="0" err="1"/>
              <a:t>okna</a:t>
            </a:r>
            <a:r>
              <a:rPr lang="en-US" dirty="0"/>
              <a:t>. </a:t>
            </a:r>
            <a:r>
              <a:rPr lang="en-US" dirty="0" err="1"/>
              <a:t>Posledično</a:t>
            </a:r>
            <a:r>
              <a:rPr lang="en-US" dirty="0"/>
              <a:t> je process </a:t>
            </a:r>
            <a:r>
              <a:rPr lang="en-US" dirty="0" err="1"/>
              <a:t>časovno</a:t>
            </a:r>
            <a:r>
              <a:rPr lang="en-US" dirty="0"/>
              <a:t> </a:t>
            </a:r>
            <a:r>
              <a:rPr lang="en-US" dirty="0" err="1"/>
              <a:t>učinkovit</a:t>
            </a:r>
            <a:r>
              <a:rPr lang="en-US" dirty="0"/>
              <a:t>, </a:t>
            </a:r>
            <a:r>
              <a:rPr lang="en-US" dirty="0" err="1"/>
              <a:t>saj</a:t>
            </a:r>
            <a:r>
              <a:rPr lang="en-US" dirty="0"/>
              <a:t> se </a:t>
            </a:r>
            <a:r>
              <a:rPr lang="en-US" dirty="0" err="1"/>
              <a:t>računske</a:t>
            </a:r>
            <a:r>
              <a:rPr lang="en-US" dirty="0"/>
              <a:t> </a:t>
            </a:r>
            <a:r>
              <a:rPr lang="en-US" dirty="0" err="1"/>
              <a:t>operacije</a:t>
            </a:r>
            <a:r>
              <a:rPr lang="en-US" dirty="0"/>
              <a:t> </a:t>
            </a:r>
            <a:r>
              <a:rPr lang="en-US" dirty="0" err="1"/>
              <a:t>izvedejo</a:t>
            </a:r>
            <a:r>
              <a:rPr lang="en-US" dirty="0"/>
              <a:t> v </a:t>
            </a:r>
            <a:r>
              <a:rPr lang="en-US" dirty="0" err="1"/>
              <a:t>zanemarljivem</a:t>
            </a:r>
            <a:r>
              <a:rPr lang="en-US" dirty="0"/>
              <a:t> </a:t>
            </a:r>
            <a:r>
              <a:rPr lang="en-US" dirty="0" err="1"/>
              <a:t>računskem</a:t>
            </a:r>
            <a:r>
              <a:rPr lang="en-US" dirty="0"/>
              <a:t> </a:t>
            </a:r>
            <a:r>
              <a:rPr lang="en-US" dirty="0" err="1"/>
              <a:t>času</a:t>
            </a:r>
            <a:r>
              <a:rPr lang="en-US" dirty="0"/>
              <a:t>. </a:t>
            </a:r>
            <a:endParaRPr lang="LID4096" dirty="0"/>
          </a:p>
        </p:txBody>
      </p:sp>
      <p:sp>
        <p:nvSpPr>
          <p:cNvPr id="4" name="Slide Number Placeholder 3"/>
          <p:cNvSpPr>
            <a:spLocks noGrp="1"/>
          </p:cNvSpPr>
          <p:nvPr>
            <p:ph type="sldNum" sz="quarter" idx="5"/>
          </p:nvPr>
        </p:nvSpPr>
        <p:spPr/>
        <p:txBody>
          <a:bodyPr/>
          <a:lstStyle/>
          <a:p>
            <a:fld id="{0949A16A-F620-4A89-BC9D-2E06FACD91FC}" type="slidenum">
              <a:rPr lang="LID4096" smtClean="0"/>
              <a:t>5</a:t>
            </a:fld>
            <a:endParaRPr lang="LID4096"/>
          </a:p>
        </p:txBody>
      </p:sp>
    </p:spTree>
    <p:extLst>
      <p:ext uri="{BB962C8B-B14F-4D97-AF65-F5344CB8AC3E}">
        <p14:creationId xmlns:p14="http://schemas.microsoft.com/office/powerpoint/2010/main" val="3659308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5D2FD-650F-AF82-DC59-DBC5C61AFD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8BFFB82A-688C-A42F-F904-8A75CD498E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A02FA681-4DAA-3CA4-9B0A-24DAC7D62D75}"/>
              </a:ext>
            </a:extLst>
          </p:cNvPr>
          <p:cNvSpPr>
            <a:spLocks noGrp="1"/>
          </p:cNvSpPr>
          <p:nvPr>
            <p:ph type="dt" sz="half" idx="10"/>
          </p:nvPr>
        </p:nvSpPr>
        <p:spPr/>
        <p:txBody>
          <a:bodyPr/>
          <a:lstStyle/>
          <a:p>
            <a:fld id="{D9781439-9F7D-4C30-B458-B161F23950AA}" type="datetimeFigureOut">
              <a:rPr lang="LID4096" smtClean="0"/>
              <a:t>09/26/2023</a:t>
            </a:fld>
            <a:endParaRPr lang="LID4096"/>
          </a:p>
        </p:txBody>
      </p:sp>
      <p:sp>
        <p:nvSpPr>
          <p:cNvPr id="5" name="Footer Placeholder 4">
            <a:extLst>
              <a:ext uri="{FF2B5EF4-FFF2-40B4-BE49-F238E27FC236}">
                <a16:creationId xmlns:a16="http://schemas.microsoft.com/office/drawing/2014/main" id="{7A75D117-5E2F-7B2C-60FD-83A22F120C69}"/>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CC1B4FDF-2F43-5365-5224-FF73ECD1251A}"/>
              </a:ext>
            </a:extLst>
          </p:cNvPr>
          <p:cNvSpPr>
            <a:spLocks noGrp="1"/>
          </p:cNvSpPr>
          <p:nvPr>
            <p:ph type="sldNum" sz="quarter" idx="12"/>
          </p:nvPr>
        </p:nvSpPr>
        <p:spPr/>
        <p:txBody>
          <a:bodyPr/>
          <a:lstStyle/>
          <a:p>
            <a:fld id="{3C2C105F-15DE-4E50-94E0-A236F4D3DCDA}" type="slidenum">
              <a:rPr lang="LID4096" smtClean="0"/>
              <a:t>‹#›</a:t>
            </a:fld>
            <a:endParaRPr lang="LID4096"/>
          </a:p>
        </p:txBody>
      </p:sp>
    </p:spTree>
    <p:extLst>
      <p:ext uri="{BB962C8B-B14F-4D97-AF65-F5344CB8AC3E}">
        <p14:creationId xmlns:p14="http://schemas.microsoft.com/office/powerpoint/2010/main" val="2577234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8AC6-FC3F-76B0-C7EF-37EAFBE3D134}"/>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BE715ECE-0863-E66B-3D2D-AEEF82B3AA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ED7258A6-DCA9-E80F-005C-484801AA68B5}"/>
              </a:ext>
            </a:extLst>
          </p:cNvPr>
          <p:cNvSpPr>
            <a:spLocks noGrp="1"/>
          </p:cNvSpPr>
          <p:nvPr>
            <p:ph type="dt" sz="half" idx="10"/>
          </p:nvPr>
        </p:nvSpPr>
        <p:spPr/>
        <p:txBody>
          <a:bodyPr/>
          <a:lstStyle/>
          <a:p>
            <a:fld id="{D9781439-9F7D-4C30-B458-B161F23950AA}" type="datetimeFigureOut">
              <a:rPr lang="LID4096" smtClean="0"/>
              <a:t>09/26/2023</a:t>
            </a:fld>
            <a:endParaRPr lang="LID4096"/>
          </a:p>
        </p:txBody>
      </p:sp>
      <p:sp>
        <p:nvSpPr>
          <p:cNvPr id="5" name="Footer Placeholder 4">
            <a:extLst>
              <a:ext uri="{FF2B5EF4-FFF2-40B4-BE49-F238E27FC236}">
                <a16:creationId xmlns:a16="http://schemas.microsoft.com/office/drawing/2014/main" id="{450E48D4-F74C-520B-5A78-1DFBF226D090}"/>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A577A21B-F73C-D6F3-B8E3-21EA0E522AB1}"/>
              </a:ext>
            </a:extLst>
          </p:cNvPr>
          <p:cNvSpPr>
            <a:spLocks noGrp="1"/>
          </p:cNvSpPr>
          <p:nvPr>
            <p:ph type="sldNum" sz="quarter" idx="12"/>
          </p:nvPr>
        </p:nvSpPr>
        <p:spPr/>
        <p:txBody>
          <a:bodyPr/>
          <a:lstStyle/>
          <a:p>
            <a:fld id="{3C2C105F-15DE-4E50-94E0-A236F4D3DCDA}" type="slidenum">
              <a:rPr lang="LID4096" smtClean="0"/>
              <a:t>‹#›</a:t>
            </a:fld>
            <a:endParaRPr lang="LID4096"/>
          </a:p>
        </p:txBody>
      </p:sp>
    </p:spTree>
    <p:extLst>
      <p:ext uri="{BB962C8B-B14F-4D97-AF65-F5344CB8AC3E}">
        <p14:creationId xmlns:p14="http://schemas.microsoft.com/office/powerpoint/2010/main" val="192464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F686C4-E8F4-E2AF-8C2A-49036557EF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8228E21E-20B0-307A-669E-F4EAFB8F24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5CC8080C-3763-B5E7-C217-5465EAED828D}"/>
              </a:ext>
            </a:extLst>
          </p:cNvPr>
          <p:cNvSpPr>
            <a:spLocks noGrp="1"/>
          </p:cNvSpPr>
          <p:nvPr>
            <p:ph type="dt" sz="half" idx="10"/>
          </p:nvPr>
        </p:nvSpPr>
        <p:spPr/>
        <p:txBody>
          <a:bodyPr/>
          <a:lstStyle/>
          <a:p>
            <a:fld id="{D9781439-9F7D-4C30-B458-B161F23950AA}" type="datetimeFigureOut">
              <a:rPr lang="LID4096" smtClean="0"/>
              <a:t>09/26/2023</a:t>
            </a:fld>
            <a:endParaRPr lang="LID4096"/>
          </a:p>
        </p:txBody>
      </p:sp>
      <p:sp>
        <p:nvSpPr>
          <p:cNvPr id="5" name="Footer Placeholder 4">
            <a:extLst>
              <a:ext uri="{FF2B5EF4-FFF2-40B4-BE49-F238E27FC236}">
                <a16:creationId xmlns:a16="http://schemas.microsoft.com/office/drawing/2014/main" id="{6AAC087F-5DE1-7D19-61E9-A15FFA912EC1}"/>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4CC8042C-0090-8BFF-69B3-764BB18D3872}"/>
              </a:ext>
            </a:extLst>
          </p:cNvPr>
          <p:cNvSpPr>
            <a:spLocks noGrp="1"/>
          </p:cNvSpPr>
          <p:nvPr>
            <p:ph type="sldNum" sz="quarter" idx="12"/>
          </p:nvPr>
        </p:nvSpPr>
        <p:spPr/>
        <p:txBody>
          <a:bodyPr/>
          <a:lstStyle/>
          <a:p>
            <a:fld id="{3C2C105F-15DE-4E50-94E0-A236F4D3DCDA}" type="slidenum">
              <a:rPr lang="LID4096" smtClean="0"/>
              <a:t>‹#›</a:t>
            </a:fld>
            <a:endParaRPr lang="LID4096"/>
          </a:p>
        </p:txBody>
      </p:sp>
    </p:spTree>
    <p:extLst>
      <p:ext uri="{BB962C8B-B14F-4D97-AF65-F5344CB8AC3E}">
        <p14:creationId xmlns:p14="http://schemas.microsoft.com/office/powerpoint/2010/main" val="4216101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4190D-2E85-E830-1CFF-BDE1EB34FF2D}"/>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72C49F0D-B891-FFE9-B51C-5DBB032F29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B2825C64-4185-A355-D1CA-86E9288721AA}"/>
              </a:ext>
            </a:extLst>
          </p:cNvPr>
          <p:cNvSpPr>
            <a:spLocks noGrp="1"/>
          </p:cNvSpPr>
          <p:nvPr>
            <p:ph type="dt" sz="half" idx="10"/>
          </p:nvPr>
        </p:nvSpPr>
        <p:spPr/>
        <p:txBody>
          <a:bodyPr/>
          <a:lstStyle/>
          <a:p>
            <a:fld id="{D9781439-9F7D-4C30-B458-B161F23950AA}" type="datetimeFigureOut">
              <a:rPr lang="LID4096" smtClean="0"/>
              <a:t>09/26/2023</a:t>
            </a:fld>
            <a:endParaRPr lang="LID4096"/>
          </a:p>
        </p:txBody>
      </p:sp>
      <p:sp>
        <p:nvSpPr>
          <p:cNvPr id="5" name="Footer Placeholder 4">
            <a:extLst>
              <a:ext uri="{FF2B5EF4-FFF2-40B4-BE49-F238E27FC236}">
                <a16:creationId xmlns:a16="http://schemas.microsoft.com/office/drawing/2014/main" id="{C4E145E9-5603-60A2-A48F-7C8A72E63C24}"/>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33F00FC4-D32A-6A2F-DC08-F7CEB244DAB8}"/>
              </a:ext>
            </a:extLst>
          </p:cNvPr>
          <p:cNvSpPr>
            <a:spLocks noGrp="1"/>
          </p:cNvSpPr>
          <p:nvPr>
            <p:ph type="sldNum" sz="quarter" idx="12"/>
          </p:nvPr>
        </p:nvSpPr>
        <p:spPr/>
        <p:txBody>
          <a:bodyPr/>
          <a:lstStyle/>
          <a:p>
            <a:fld id="{3C2C105F-15DE-4E50-94E0-A236F4D3DCDA}" type="slidenum">
              <a:rPr lang="LID4096" smtClean="0"/>
              <a:t>‹#›</a:t>
            </a:fld>
            <a:endParaRPr lang="LID4096"/>
          </a:p>
        </p:txBody>
      </p:sp>
    </p:spTree>
    <p:extLst>
      <p:ext uri="{BB962C8B-B14F-4D97-AF65-F5344CB8AC3E}">
        <p14:creationId xmlns:p14="http://schemas.microsoft.com/office/powerpoint/2010/main" val="4134109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BD318-E5EB-2FD3-3704-E3DB603F19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E916C2EF-3EFE-B1E5-A5DE-4E44078B88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F0C5EB-9642-3BF6-C334-743C5EB65F62}"/>
              </a:ext>
            </a:extLst>
          </p:cNvPr>
          <p:cNvSpPr>
            <a:spLocks noGrp="1"/>
          </p:cNvSpPr>
          <p:nvPr>
            <p:ph type="dt" sz="half" idx="10"/>
          </p:nvPr>
        </p:nvSpPr>
        <p:spPr/>
        <p:txBody>
          <a:bodyPr/>
          <a:lstStyle/>
          <a:p>
            <a:fld id="{D9781439-9F7D-4C30-B458-B161F23950AA}" type="datetimeFigureOut">
              <a:rPr lang="LID4096" smtClean="0"/>
              <a:t>09/26/2023</a:t>
            </a:fld>
            <a:endParaRPr lang="LID4096"/>
          </a:p>
        </p:txBody>
      </p:sp>
      <p:sp>
        <p:nvSpPr>
          <p:cNvPr id="5" name="Footer Placeholder 4">
            <a:extLst>
              <a:ext uri="{FF2B5EF4-FFF2-40B4-BE49-F238E27FC236}">
                <a16:creationId xmlns:a16="http://schemas.microsoft.com/office/drawing/2014/main" id="{12BB80F5-9BE7-9B89-753E-1835EB3B490F}"/>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3D16F961-B99F-0FF3-0469-9DB139818381}"/>
              </a:ext>
            </a:extLst>
          </p:cNvPr>
          <p:cNvSpPr>
            <a:spLocks noGrp="1"/>
          </p:cNvSpPr>
          <p:nvPr>
            <p:ph type="sldNum" sz="quarter" idx="12"/>
          </p:nvPr>
        </p:nvSpPr>
        <p:spPr/>
        <p:txBody>
          <a:bodyPr/>
          <a:lstStyle/>
          <a:p>
            <a:fld id="{3C2C105F-15DE-4E50-94E0-A236F4D3DCDA}" type="slidenum">
              <a:rPr lang="LID4096" smtClean="0"/>
              <a:t>‹#›</a:t>
            </a:fld>
            <a:endParaRPr lang="LID4096"/>
          </a:p>
        </p:txBody>
      </p:sp>
    </p:spTree>
    <p:extLst>
      <p:ext uri="{BB962C8B-B14F-4D97-AF65-F5344CB8AC3E}">
        <p14:creationId xmlns:p14="http://schemas.microsoft.com/office/powerpoint/2010/main" val="3524500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530A-A6A6-6E42-5785-E72278949C06}"/>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DE04B6DF-3C50-0195-9CBC-C857D91815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0D4D4AF4-FA82-22F3-72CA-676B5E5311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5460EE5C-1E7A-5118-1DD2-B470DF1794DC}"/>
              </a:ext>
            </a:extLst>
          </p:cNvPr>
          <p:cNvSpPr>
            <a:spLocks noGrp="1"/>
          </p:cNvSpPr>
          <p:nvPr>
            <p:ph type="dt" sz="half" idx="10"/>
          </p:nvPr>
        </p:nvSpPr>
        <p:spPr/>
        <p:txBody>
          <a:bodyPr/>
          <a:lstStyle/>
          <a:p>
            <a:fld id="{D9781439-9F7D-4C30-B458-B161F23950AA}" type="datetimeFigureOut">
              <a:rPr lang="LID4096" smtClean="0"/>
              <a:t>09/26/2023</a:t>
            </a:fld>
            <a:endParaRPr lang="LID4096"/>
          </a:p>
        </p:txBody>
      </p:sp>
      <p:sp>
        <p:nvSpPr>
          <p:cNvPr id="6" name="Footer Placeholder 5">
            <a:extLst>
              <a:ext uri="{FF2B5EF4-FFF2-40B4-BE49-F238E27FC236}">
                <a16:creationId xmlns:a16="http://schemas.microsoft.com/office/drawing/2014/main" id="{ED4E505E-9BD7-D8A0-3CD1-AF4A13026160}"/>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913A3610-74B9-35F9-2225-58701C53EA92}"/>
              </a:ext>
            </a:extLst>
          </p:cNvPr>
          <p:cNvSpPr>
            <a:spLocks noGrp="1"/>
          </p:cNvSpPr>
          <p:nvPr>
            <p:ph type="sldNum" sz="quarter" idx="12"/>
          </p:nvPr>
        </p:nvSpPr>
        <p:spPr/>
        <p:txBody>
          <a:bodyPr/>
          <a:lstStyle/>
          <a:p>
            <a:fld id="{3C2C105F-15DE-4E50-94E0-A236F4D3DCDA}" type="slidenum">
              <a:rPr lang="LID4096" smtClean="0"/>
              <a:t>‹#›</a:t>
            </a:fld>
            <a:endParaRPr lang="LID4096"/>
          </a:p>
        </p:txBody>
      </p:sp>
    </p:spTree>
    <p:extLst>
      <p:ext uri="{BB962C8B-B14F-4D97-AF65-F5344CB8AC3E}">
        <p14:creationId xmlns:p14="http://schemas.microsoft.com/office/powerpoint/2010/main" val="1312579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47CF6-94AC-CCD4-DEA6-1C7C13406E43}"/>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AEFAAE6E-9796-5F54-5F71-11691FFCF3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1CE86C-0028-D560-7541-2FE6075E79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4D248032-7439-6C9E-4B4E-925BC6B6FB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185487-0B4C-FEB6-4719-3D1B02AB68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A58CFCC5-868C-DA49-A595-BC59087A3C96}"/>
              </a:ext>
            </a:extLst>
          </p:cNvPr>
          <p:cNvSpPr>
            <a:spLocks noGrp="1"/>
          </p:cNvSpPr>
          <p:nvPr>
            <p:ph type="dt" sz="half" idx="10"/>
          </p:nvPr>
        </p:nvSpPr>
        <p:spPr/>
        <p:txBody>
          <a:bodyPr/>
          <a:lstStyle/>
          <a:p>
            <a:fld id="{D9781439-9F7D-4C30-B458-B161F23950AA}" type="datetimeFigureOut">
              <a:rPr lang="LID4096" smtClean="0"/>
              <a:t>09/26/2023</a:t>
            </a:fld>
            <a:endParaRPr lang="LID4096"/>
          </a:p>
        </p:txBody>
      </p:sp>
      <p:sp>
        <p:nvSpPr>
          <p:cNvPr id="8" name="Footer Placeholder 7">
            <a:extLst>
              <a:ext uri="{FF2B5EF4-FFF2-40B4-BE49-F238E27FC236}">
                <a16:creationId xmlns:a16="http://schemas.microsoft.com/office/drawing/2014/main" id="{A77CA176-1BE0-8D6F-F26F-76CD62457C2F}"/>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CE94401F-7BE1-6EA2-C704-91B6B324A27D}"/>
              </a:ext>
            </a:extLst>
          </p:cNvPr>
          <p:cNvSpPr>
            <a:spLocks noGrp="1"/>
          </p:cNvSpPr>
          <p:nvPr>
            <p:ph type="sldNum" sz="quarter" idx="12"/>
          </p:nvPr>
        </p:nvSpPr>
        <p:spPr/>
        <p:txBody>
          <a:bodyPr/>
          <a:lstStyle/>
          <a:p>
            <a:fld id="{3C2C105F-15DE-4E50-94E0-A236F4D3DCDA}" type="slidenum">
              <a:rPr lang="LID4096" smtClean="0"/>
              <a:t>‹#›</a:t>
            </a:fld>
            <a:endParaRPr lang="LID4096"/>
          </a:p>
        </p:txBody>
      </p:sp>
    </p:spTree>
    <p:extLst>
      <p:ext uri="{BB962C8B-B14F-4D97-AF65-F5344CB8AC3E}">
        <p14:creationId xmlns:p14="http://schemas.microsoft.com/office/powerpoint/2010/main" val="3683075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A1C4A-A626-E9A4-E284-E30942F57A38}"/>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13787CB6-806F-4665-0459-7897693E1904}"/>
              </a:ext>
            </a:extLst>
          </p:cNvPr>
          <p:cNvSpPr>
            <a:spLocks noGrp="1"/>
          </p:cNvSpPr>
          <p:nvPr>
            <p:ph type="dt" sz="half" idx="10"/>
          </p:nvPr>
        </p:nvSpPr>
        <p:spPr/>
        <p:txBody>
          <a:bodyPr/>
          <a:lstStyle/>
          <a:p>
            <a:fld id="{D9781439-9F7D-4C30-B458-B161F23950AA}" type="datetimeFigureOut">
              <a:rPr lang="LID4096" smtClean="0"/>
              <a:t>09/26/2023</a:t>
            </a:fld>
            <a:endParaRPr lang="LID4096"/>
          </a:p>
        </p:txBody>
      </p:sp>
      <p:sp>
        <p:nvSpPr>
          <p:cNvPr id="4" name="Footer Placeholder 3">
            <a:extLst>
              <a:ext uri="{FF2B5EF4-FFF2-40B4-BE49-F238E27FC236}">
                <a16:creationId xmlns:a16="http://schemas.microsoft.com/office/drawing/2014/main" id="{0F05B4C0-4BF4-AE69-65E3-F6AE9AE8D3F5}"/>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BF0FD057-22CD-2FD6-ED66-2792E0F8BA4E}"/>
              </a:ext>
            </a:extLst>
          </p:cNvPr>
          <p:cNvSpPr>
            <a:spLocks noGrp="1"/>
          </p:cNvSpPr>
          <p:nvPr>
            <p:ph type="sldNum" sz="quarter" idx="12"/>
          </p:nvPr>
        </p:nvSpPr>
        <p:spPr/>
        <p:txBody>
          <a:bodyPr/>
          <a:lstStyle/>
          <a:p>
            <a:fld id="{3C2C105F-15DE-4E50-94E0-A236F4D3DCDA}" type="slidenum">
              <a:rPr lang="LID4096" smtClean="0"/>
              <a:t>‹#›</a:t>
            </a:fld>
            <a:endParaRPr lang="LID4096"/>
          </a:p>
        </p:txBody>
      </p:sp>
    </p:spTree>
    <p:extLst>
      <p:ext uri="{BB962C8B-B14F-4D97-AF65-F5344CB8AC3E}">
        <p14:creationId xmlns:p14="http://schemas.microsoft.com/office/powerpoint/2010/main" val="1144364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F7B454-8681-A102-FF8F-B7DB7D36BE20}"/>
              </a:ext>
            </a:extLst>
          </p:cNvPr>
          <p:cNvSpPr>
            <a:spLocks noGrp="1"/>
          </p:cNvSpPr>
          <p:nvPr>
            <p:ph type="dt" sz="half" idx="10"/>
          </p:nvPr>
        </p:nvSpPr>
        <p:spPr/>
        <p:txBody>
          <a:bodyPr/>
          <a:lstStyle/>
          <a:p>
            <a:fld id="{D9781439-9F7D-4C30-B458-B161F23950AA}" type="datetimeFigureOut">
              <a:rPr lang="LID4096" smtClean="0"/>
              <a:t>09/26/2023</a:t>
            </a:fld>
            <a:endParaRPr lang="LID4096"/>
          </a:p>
        </p:txBody>
      </p:sp>
      <p:sp>
        <p:nvSpPr>
          <p:cNvPr id="3" name="Footer Placeholder 2">
            <a:extLst>
              <a:ext uri="{FF2B5EF4-FFF2-40B4-BE49-F238E27FC236}">
                <a16:creationId xmlns:a16="http://schemas.microsoft.com/office/drawing/2014/main" id="{527B3311-467B-4ED2-9764-A4D38F120B80}"/>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D59310AE-A99B-3B67-33BA-A13FFC8B186A}"/>
              </a:ext>
            </a:extLst>
          </p:cNvPr>
          <p:cNvSpPr>
            <a:spLocks noGrp="1"/>
          </p:cNvSpPr>
          <p:nvPr>
            <p:ph type="sldNum" sz="quarter" idx="12"/>
          </p:nvPr>
        </p:nvSpPr>
        <p:spPr/>
        <p:txBody>
          <a:bodyPr/>
          <a:lstStyle/>
          <a:p>
            <a:fld id="{3C2C105F-15DE-4E50-94E0-A236F4D3DCDA}" type="slidenum">
              <a:rPr lang="LID4096" smtClean="0"/>
              <a:t>‹#›</a:t>
            </a:fld>
            <a:endParaRPr lang="LID4096"/>
          </a:p>
        </p:txBody>
      </p:sp>
    </p:spTree>
    <p:extLst>
      <p:ext uri="{BB962C8B-B14F-4D97-AF65-F5344CB8AC3E}">
        <p14:creationId xmlns:p14="http://schemas.microsoft.com/office/powerpoint/2010/main" val="1651735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115A-BF4F-C0A1-F9AA-52487ACE12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8523BF83-767D-7F0E-A2CE-4D8171D2F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8BFB4E9A-857C-4D23-C4DC-995247B740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102A81-35AB-DE28-B57C-A9F7983464D6}"/>
              </a:ext>
            </a:extLst>
          </p:cNvPr>
          <p:cNvSpPr>
            <a:spLocks noGrp="1"/>
          </p:cNvSpPr>
          <p:nvPr>
            <p:ph type="dt" sz="half" idx="10"/>
          </p:nvPr>
        </p:nvSpPr>
        <p:spPr/>
        <p:txBody>
          <a:bodyPr/>
          <a:lstStyle/>
          <a:p>
            <a:fld id="{D9781439-9F7D-4C30-B458-B161F23950AA}" type="datetimeFigureOut">
              <a:rPr lang="LID4096" smtClean="0"/>
              <a:t>09/26/2023</a:t>
            </a:fld>
            <a:endParaRPr lang="LID4096"/>
          </a:p>
        </p:txBody>
      </p:sp>
      <p:sp>
        <p:nvSpPr>
          <p:cNvPr id="6" name="Footer Placeholder 5">
            <a:extLst>
              <a:ext uri="{FF2B5EF4-FFF2-40B4-BE49-F238E27FC236}">
                <a16:creationId xmlns:a16="http://schemas.microsoft.com/office/drawing/2014/main" id="{40DF1C8A-BADA-9961-2104-61CED187CAA6}"/>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636089CD-AB24-A3DE-1BA2-601DEA925376}"/>
              </a:ext>
            </a:extLst>
          </p:cNvPr>
          <p:cNvSpPr>
            <a:spLocks noGrp="1"/>
          </p:cNvSpPr>
          <p:nvPr>
            <p:ph type="sldNum" sz="quarter" idx="12"/>
          </p:nvPr>
        </p:nvSpPr>
        <p:spPr/>
        <p:txBody>
          <a:bodyPr/>
          <a:lstStyle/>
          <a:p>
            <a:fld id="{3C2C105F-15DE-4E50-94E0-A236F4D3DCDA}" type="slidenum">
              <a:rPr lang="LID4096" smtClean="0"/>
              <a:t>‹#›</a:t>
            </a:fld>
            <a:endParaRPr lang="LID4096"/>
          </a:p>
        </p:txBody>
      </p:sp>
    </p:spTree>
    <p:extLst>
      <p:ext uri="{BB962C8B-B14F-4D97-AF65-F5344CB8AC3E}">
        <p14:creationId xmlns:p14="http://schemas.microsoft.com/office/powerpoint/2010/main" val="1384287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37AEB-8C1A-7AB6-289F-8BD6519EE0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29472200-99B1-5227-5FF6-E15242626D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4F39ECB4-2960-D8BB-99C6-A7B0E86A20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D79EE2-5235-70E5-1C85-313A735338D9}"/>
              </a:ext>
            </a:extLst>
          </p:cNvPr>
          <p:cNvSpPr>
            <a:spLocks noGrp="1"/>
          </p:cNvSpPr>
          <p:nvPr>
            <p:ph type="dt" sz="half" idx="10"/>
          </p:nvPr>
        </p:nvSpPr>
        <p:spPr/>
        <p:txBody>
          <a:bodyPr/>
          <a:lstStyle/>
          <a:p>
            <a:fld id="{D9781439-9F7D-4C30-B458-B161F23950AA}" type="datetimeFigureOut">
              <a:rPr lang="LID4096" smtClean="0"/>
              <a:t>09/26/2023</a:t>
            </a:fld>
            <a:endParaRPr lang="LID4096"/>
          </a:p>
        </p:txBody>
      </p:sp>
      <p:sp>
        <p:nvSpPr>
          <p:cNvPr id="6" name="Footer Placeholder 5">
            <a:extLst>
              <a:ext uri="{FF2B5EF4-FFF2-40B4-BE49-F238E27FC236}">
                <a16:creationId xmlns:a16="http://schemas.microsoft.com/office/drawing/2014/main" id="{6562F493-910A-79CB-A723-99546E6C331E}"/>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47062E9D-5FE1-4B77-D05E-1A9A6157DFA2}"/>
              </a:ext>
            </a:extLst>
          </p:cNvPr>
          <p:cNvSpPr>
            <a:spLocks noGrp="1"/>
          </p:cNvSpPr>
          <p:nvPr>
            <p:ph type="sldNum" sz="quarter" idx="12"/>
          </p:nvPr>
        </p:nvSpPr>
        <p:spPr/>
        <p:txBody>
          <a:bodyPr/>
          <a:lstStyle/>
          <a:p>
            <a:fld id="{3C2C105F-15DE-4E50-94E0-A236F4D3DCDA}" type="slidenum">
              <a:rPr lang="LID4096" smtClean="0"/>
              <a:t>‹#›</a:t>
            </a:fld>
            <a:endParaRPr lang="LID4096"/>
          </a:p>
        </p:txBody>
      </p:sp>
    </p:spTree>
    <p:extLst>
      <p:ext uri="{BB962C8B-B14F-4D97-AF65-F5344CB8AC3E}">
        <p14:creationId xmlns:p14="http://schemas.microsoft.com/office/powerpoint/2010/main" val="4095679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E83EEF-BB18-A6B6-16B7-ED05183DD2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8B1DA86C-C43A-6FFC-5667-F4857490C5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620DC1A6-DDB5-0A63-27A7-B439A2376C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781439-9F7D-4C30-B458-B161F23950AA}" type="datetimeFigureOut">
              <a:rPr lang="LID4096" smtClean="0"/>
              <a:t>09/26/2023</a:t>
            </a:fld>
            <a:endParaRPr lang="LID4096"/>
          </a:p>
        </p:txBody>
      </p:sp>
      <p:sp>
        <p:nvSpPr>
          <p:cNvPr id="5" name="Footer Placeholder 4">
            <a:extLst>
              <a:ext uri="{FF2B5EF4-FFF2-40B4-BE49-F238E27FC236}">
                <a16:creationId xmlns:a16="http://schemas.microsoft.com/office/drawing/2014/main" id="{4EAEED2A-04C8-B54F-1AAE-D02CEF5DD0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8B89151A-B290-F294-A99E-0636B7CC40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2C105F-15DE-4E50-94E0-A236F4D3DCDA}" type="slidenum">
              <a:rPr lang="LID4096" smtClean="0"/>
              <a:t>‹#›</a:t>
            </a:fld>
            <a:endParaRPr lang="LID4096"/>
          </a:p>
        </p:txBody>
      </p:sp>
    </p:spTree>
    <p:extLst>
      <p:ext uri="{BB962C8B-B14F-4D97-AF65-F5344CB8AC3E}">
        <p14:creationId xmlns:p14="http://schemas.microsoft.com/office/powerpoint/2010/main" val="1262163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microsoft.com/office/2018/10/relationships/comments" Target="../comments/modernComment_10E_5840654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microsoft.com/office/2018/10/relationships/comments" Target="../comments/modernComment_10B_1C867FFE.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7_8D08936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01_7C8270DB.xml"/><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18/10/relationships/comments" Target="../comments/modernComment_102_72644393.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3_29C1D71B.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8_4FB407B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microsoft.com/office/2018/10/relationships/comments" Target="../comments/modernComment_109_30337FB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microsoft.com/office/2018/10/relationships/comments" Target="../comments/modernComment_10F_1E0476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2" name="Picture 51" descr="A close-up of a sign&#10;&#10;Description automatically generated">
            <a:extLst>
              <a:ext uri="{FF2B5EF4-FFF2-40B4-BE49-F238E27FC236}">
                <a16:creationId xmlns:a16="http://schemas.microsoft.com/office/drawing/2014/main" id="{99A91A3A-0471-CA4D-AECD-FB8626818DC1}"/>
              </a:ext>
            </a:extLst>
          </p:cNvPr>
          <p:cNvPicPr>
            <a:picLocks noChangeAspect="1"/>
          </p:cNvPicPr>
          <p:nvPr/>
        </p:nvPicPr>
        <p:blipFill>
          <a:blip r:embed="rId2"/>
          <a:stretch>
            <a:fillRect/>
          </a:stretch>
        </p:blipFill>
        <p:spPr>
          <a:xfrm>
            <a:off x="7297703" y="3925286"/>
            <a:ext cx="4017997" cy="1627288"/>
          </a:xfrm>
          <a:prstGeom prst="rect">
            <a:avLst/>
          </a:prstGeom>
        </p:spPr>
      </p:pic>
      <p:grpSp>
        <p:nvGrpSpPr>
          <p:cNvPr id="103" name="Group 87">
            <a:extLst>
              <a:ext uri="{FF2B5EF4-FFF2-40B4-BE49-F238E27FC236}">
                <a16:creationId xmlns:a16="http://schemas.microsoft.com/office/drawing/2014/main" id="{74ACBD06-6985-FD55-B568-2D12BE94CD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6737460"/>
            <a:ext cx="12192000" cy="123364"/>
            <a:chOff x="1" y="6737460"/>
            <a:chExt cx="12192000" cy="123364"/>
          </a:xfrm>
        </p:grpSpPr>
        <p:sp>
          <p:nvSpPr>
            <p:cNvPr id="89" name="Rectangle 88">
              <a:extLst>
                <a:ext uri="{FF2B5EF4-FFF2-40B4-BE49-F238E27FC236}">
                  <a16:creationId xmlns:a16="http://schemas.microsoft.com/office/drawing/2014/main" id="{5BEDBCB9-ADBE-3404-1252-175085C62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89">
              <a:extLst>
                <a:ext uri="{FF2B5EF4-FFF2-40B4-BE49-F238E27FC236}">
                  <a16:creationId xmlns:a16="http://schemas.microsoft.com/office/drawing/2014/main" id="{D0C028D7-9C46-128D-CDF7-B32F79FA7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D320BB0-2EAC-5191-9B79-5D700F7D1E95}"/>
              </a:ext>
            </a:extLst>
          </p:cNvPr>
          <p:cNvSpPr>
            <a:spLocks noGrp="1"/>
          </p:cNvSpPr>
          <p:nvPr>
            <p:ph type="ctrTitle"/>
          </p:nvPr>
        </p:nvSpPr>
        <p:spPr>
          <a:xfrm>
            <a:off x="886325" y="972743"/>
            <a:ext cx="4565956" cy="2839273"/>
          </a:xfrm>
        </p:spPr>
        <p:txBody>
          <a:bodyPr>
            <a:normAutofit/>
          </a:bodyPr>
          <a:lstStyle/>
          <a:p>
            <a:pPr algn="l"/>
            <a:r>
              <a:rPr lang="en-US" sz="4000" dirty="0"/>
              <a:t>Utilizing Convolution for Obstacle Avoidance during Robotic Manipulator Movement</a:t>
            </a:r>
            <a:endParaRPr lang="LID4096" sz="4000" dirty="0"/>
          </a:p>
        </p:txBody>
      </p:sp>
      <p:sp>
        <p:nvSpPr>
          <p:cNvPr id="3" name="Subtitle 2">
            <a:extLst>
              <a:ext uri="{FF2B5EF4-FFF2-40B4-BE49-F238E27FC236}">
                <a16:creationId xmlns:a16="http://schemas.microsoft.com/office/drawing/2014/main" id="{E972513A-C774-285A-B1EE-DC569E256FB0}"/>
              </a:ext>
            </a:extLst>
          </p:cNvPr>
          <p:cNvSpPr>
            <a:spLocks noGrp="1"/>
          </p:cNvSpPr>
          <p:nvPr>
            <p:ph type="subTitle" idx="1"/>
          </p:nvPr>
        </p:nvSpPr>
        <p:spPr>
          <a:xfrm>
            <a:off x="886324" y="3923948"/>
            <a:ext cx="4565956" cy="1400607"/>
          </a:xfrm>
        </p:spPr>
        <p:txBody>
          <a:bodyPr>
            <a:normAutofit/>
          </a:bodyPr>
          <a:lstStyle/>
          <a:p>
            <a:pPr algn="l"/>
            <a:r>
              <a:rPr lang="en-US" sz="2000" dirty="0"/>
              <a:t>Jakob Baumgartner,</a:t>
            </a:r>
            <a:br>
              <a:rPr lang="en-US" sz="2000" dirty="0"/>
            </a:br>
            <a:r>
              <a:rPr lang="en-US" sz="2000" dirty="0"/>
              <a:t>Gregor Klančar</a:t>
            </a:r>
            <a:endParaRPr lang="LID4096" sz="2000" dirty="0"/>
          </a:p>
        </p:txBody>
      </p:sp>
      <p:pic>
        <p:nvPicPr>
          <p:cNvPr id="7" name="Picture 6" descr="A red circle with black text&#10;&#10;Description automatically generated">
            <a:extLst>
              <a:ext uri="{FF2B5EF4-FFF2-40B4-BE49-F238E27FC236}">
                <a16:creationId xmlns:a16="http://schemas.microsoft.com/office/drawing/2014/main" id="{CF36CEEC-64EA-35EF-E3A2-D7C7A656CC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7703" y="1242085"/>
            <a:ext cx="4017997" cy="1677514"/>
          </a:xfrm>
          <a:prstGeom prst="rect">
            <a:avLst/>
          </a:prstGeom>
        </p:spPr>
      </p:pic>
    </p:spTree>
    <p:extLst>
      <p:ext uri="{BB962C8B-B14F-4D97-AF65-F5344CB8AC3E}">
        <p14:creationId xmlns:p14="http://schemas.microsoft.com/office/powerpoint/2010/main" val="1546040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72D90-4CDF-91C1-36E4-265AADE65501}"/>
              </a:ext>
            </a:extLst>
          </p:cNvPr>
          <p:cNvSpPr>
            <a:spLocks noGrp="1"/>
          </p:cNvSpPr>
          <p:nvPr>
            <p:ph type="title"/>
          </p:nvPr>
        </p:nvSpPr>
        <p:spPr/>
        <p:txBody>
          <a:bodyPr/>
          <a:lstStyle/>
          <a:p>
            <a:r>
              <a:rPr lang="en-US" dirty="0"/>
              <a:t>Wall</a:t>
            </a:r>
            <a:endParaRPr lang="LID4096" dirty="0"/>
          </a:p>
        </p:txBody>
      </p:sp>
      <p:sp>
        <p:nvSpPr>
          <p:cNvPr id="3" name="Content Placeholder 2">
            <a:extLst>
              <a:ext uri="{FF2B5EF4-FFF2-40B4-BE49-F238E27FC236}">
                <a16:creationId xmlns:a16="http://schemas.microsoft.com/office/drawing/2014/main" id="{A725BD61-EAF7-EF3A-EF8D-B7734B8FA524}"/>
              </a:ext>
            </a:extLst>
          </p:cNvPr>
          <p:cNvSpPr>
            <a:spLocks noGrp="1"/>
          </p:cNvSpPr>
          <p:nvPr>
            <p:ph idx="1"/>
          </p:nvPr>
        </p:nvSpPr>
        <p:spPr/>
        <p:txBody>
          <a:bodyPr/>
          <a:lstStyle/>
          <a:p>
            <a:endParaRPr lang="LID4096"/>
          </a:p>
        </p:txBody>
      </p:sp>
    </p:spTree>
    <p:extLst>
      <p:ext uri="{BB962C8B-B14F-4D97-AF65-F5344CB8AC3E}">
        <p14:creationId xmlns:p14="http://schemas.microsoft.com/office/powerpoint/2010/main" val="3208987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9FC71-D2E6-AC1D-C3F8-C2C777FC12A2}"/>
              </a:ext>
            </a:extLst>
          </p:cNvPr>
          <p:cNvSpPr>
            <a:spLocks noGrp="1"/>
          </p:cNvSpPr>
          <p:nvPr>
            <p:ph type="title"/>
          </p:nvPr>
        </p:nvSpPr>
        <p:spPr/>
        <p:txBody>
          <a:bodyPr/>
          <a:lstStyle/>
          <a:p>
            <a:r>
              <a:rPr lang="en-US" dirty="0"/>
              <a:t>Column</a:t>
            </a:r>
            <a:endParaRPr lang="LID4096" dirty="0"/>
          </a:p>
        </p:txBody>
      </p:sp>
      <p:sp>
        <p:nvSpPr>
          <p:cNvPr id="3" name="Content Placeholder 2">
            <a:extLst>
              <a:ext uri="{FF2B5EF4-FFF2-40B4-BE49-F238E27FC236}">
                <a16:creationId xmlns:a16="http://schemas.microsoft.com/office/drawing/2014/main" id="{2E626B69-5EC9-7529-04D8-8FA611480CD7}"/>
              </a:ext>
            </a:extLst>
          </p:cNvPr>
          <p:cNvSpPr>
            <a:spLocks noGrp="1"/>
          </p:cNvSpPr>
          <p:nvPr>
            <p:ph idx="1"/>
          </p:nvPr>
        </p:nvSpPr>
        <p:spPr/>
        <p:txBody>
          <a:bodyPr/>
          <a:lstStyle/>
          <a:p>
            <a:endParaRPr lang="LID4096"/>
          </a:p>
        </p:txBody>
      </p:sp>
    </p:spTree>
    <p:extLst>
      <p:ext uri="{BB962C8B-B14F-4D97-AF65-F5344CB8AC3E}">
        <p14:creationId xmlns:p14="http://schemas.microsoft.com/office/powerpoint/2010/main" val="3359039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8DD8E-6D56-6EB3-738E-AD506298B664}"/>
              </a:ext>
            </a:extLst>
          </p:cNvPr>
          <p:cNvSpPr>
            <a:spLocks noGrp="1"/>
          </p:cNvSpPr>
          <p:nvPr>
            <p:ph type="title"/>
          </p:nvPr>
        </p:nvSpPr>
        <p:spPr/>
        <p:txBody>
          <a:bodyPr/>
          <a:lstStyle/>
          <a:p>
            <a:r>
              <a:rPr lang="en-US" dirty="0"/>
              <a:t>Local Minima Problem</a:t>
            </a:r>
            <a:endParaRPr lang="LID4096" dirty="0"/>
          </a:p>
        </p:txBody>
      </p:sp>
      <p:sp>
        <p:nvSpPr>
          <p:cNvPr id="3" name="Content Placeholder 2">
            <a:extLst>
              <a:ext uri="{FF2B5EF4-FFF2-40B4-BE49-F238E27FC236}">
                <a16:creationId xmlns:a16="http://schemas.microsoft.com/office/drawing/2014/main" id="{8C48E246-AC9A-96C2-F451-A578D4D5C03A}"/>
              </a:ext>
            </a:extLst>
          </p:cNvPr>
          <p:cNvSpPr>
            <a:spLocks noGrp="1"/>
          </p:cNvSpPr>
          <p:nvPr>
            <p:ph idx="1"/>
          </p:nvPr>
        </p:nvSpPr>
        <p:spPr/>
        <p:txBody>
          <a:bodyPr/>
          <a:lstStyle/>
          <a:p>
            <a:endParaRPr lang="LID4096"/>
          </a:p>
        </p:txBody>
      </p:sp>
    </p:spTree>
    <p:extLst>
      <p:ext uri="{BB962C8B-B14F-4D97-AF65-F5344CB8AC3E}">
        <p14:creationId xmlns:p14="http://schemas.microsoft.com/office/powerpoint/2010/main" val="1480615233"/>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651D3-E427-D1AA-E02A-B85191656D74}"/>
              </a:ext>
            </a:extLst>
          </p:cNvPr>
          <p:cNvSpPr>
            <a:spLocks noGrp="1"/>
          </p:cNvSpPr>
          <p:nvPr>
            <p:ph type="title"/>
          </p:nvPr>
        </p:nvSpPr>
        <p:spPr/>
        <p:txBody>
          <a:bodyPr/>
          <a:lstStyle/>
          <a:p>
            <a:r>
              <a:rPr lang="en-US" dirty="0"/>
              <a:t>Oscillation</a:t>
            </a:r>
            <a:endParaRPr lang="LID4096" dirty="0"/>
          </a:p>
        </p:txBody>
      </p:sp>
      <p:sp>
        <p:nvSpPr>
          <p:cNvPr id="3" name="Content Placeholder 2">
            <a:extLst>
              <a:ext uri="{FF2B5EF4-FFF2-40B4-BE49-F238E27FC236}">
                <a16:creationId xmlns:a16="http://schemas.microsoft.com/office/drawing/2014/main" id="{7371E6AE-5B07-8F25-E67B-1F790C6BDB5B}"/>
              </a:ext>
            </a:extLst>
          </p:cNvPr>
          <p:cNvSpPr>
            <a:spLocks noGrp="1"/>
          </p:cNvSpPr>
          <p:nvPr>
            <p:ph idx="1"/>
          </p:nvPr>
        </p:nvSpPr>
        <p:spPr/>
        <p:txBody>
          <a:bodyPr/>
          <a:lstStyle/>
          <a:p>
            <a:endParaRPr lang="LID4096"/>
          </a:p>
        </p:txBody>
      </p:sp>
    </p:spTree>
    <p:extLst>
      <p:ext uri="{BB962C8B-B14F-4D97-AF65-F5344CB8AC3E}">
        <p14:creationId xmlns:p14="http://schemas.microsoft.com/office/powerpoint/2010/main" val="478576638"/>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B82D1-B35A-DB10-C89D-CEA8EBD4D53A}"/>
              </a:ext>
            </a:extLst>
          </p:cNvPr>
          <p:cNvSpPr>
            <a:spLocks noGrp="1"/>
          </p:cNvSpPr>
          <p:nvPr>
            <p:ph type="title"/>
          </p:nvPr>
        </p:nvSpPr>
        <p:spPr/>
        <p:txBody>
          <a:bodyPr/>
          <a:lstStyle/>
          <a:p>
            <a:r>
              <a:rPr lang="en-US" dirty="0"/>
              <a:t>Future Work</a:t>
            </a:r>
            <a:endParaRPr lang="LID4096" dirty="0"/>
          </a:p>
        </p:txBody>
      </p:sp>
      <p:sp>
        <p:nvSpPr>
          <p:cNvPr id="3" name="Content Placeholder 2">
            <a:extLst>
              <a:ext uri="{FF2B5EF4-FFF2-40B4-BE49-F238E27FC236}">
                <a16:creationId xmlns:a16="http://schemas.microsoft.com/office/drawing/2014/main" id="{D752A174-9B57-DDCF-F031-9B638FAEACD5}"/>
              </a:ext>
            </a:extLst>
          </p:cNvPr>
          <p:cNvSpPr>
            <a:spLocks noGrp="1"/>
          </p:cNvSpPr>
          <p:nvPr>
            <p:ph idx="1"/>
          </p:nvPr>
        </p:nvSpPr>
        <p:spPr/>
        <p:txBody>
          <a:bodyPr/>
          <a:lstStyle/>
          <a:p>
            <a:endParaRPr lang="LID4096"/>
          </a:p>
        </p:txBody>
      </p:sp>
    </p:spTree>
    <p:extLst>
      <p:ext uri="{BB962C8B-B14F-4D97-AF65-F5344CB8AC3E}">
        <p14:creationId xmlns:p14="http://schemas.microsoft.com/office/powerpoint/2010/main" val="4123367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C78C5-BF8D-1698-3F02-870CB3532324}"/>
              </a:ext>
            </a:extLst>
          </p:cNvPr>
          <p:cNvSpPr>
            <a:spLocks noGrp="1"/>
          </p:cNvSpPr>
          <p:nvPr>
            <p:ph type="title"/>
          </p:nvPr>
        </p:nvSpPr>
        <p:spPr/>
        <p:txBody>
          <a:bodyPr/>
          <a:lstStyle/>
          <a:p>
            <a:r>
              <a:rPr lang="en-US" dirty="0"/>
              <a:t>Summary and conclusion</a:t>
            </a:r>
            <a:endParaRPr lang="LID4096" dirty="0"/>
          </a:p>
        </p:txBody>
      </p:sp>
      <p:sp>
        <p:nvSpPr>
          <p:cNvPr id="3" name="Content Placeholder 2">
            <a:extLst>
              <a:ext uri="{FF2B5EF4-FFF2-40B4-BE49-F238E27FC236}">
                <a16:creationId xmlns:a16="http://schemas.microsoft.com/office/drawing/2014/main" id="{387C0780-DA09-3CBE-1B25-4156DF555044}"/>
              </a:ext>
            </a:extLst>
          </p:cNvPr>
          <p:cNvSpPr>
            <a:spLocks noGrp="1"/>
          </p:cNvSpPr>
          <p:nvPr>
            <p:ph idx="1"/>
          </p:nvPr>
        </p:nvSpPr>
        <p:spPr/>
        <p:txBody>
          <a:bodyPr/>
          <a:lstStyle/>
          <a:p>
            <a:endParaRPr lang="LID4096"/>
          </a:p>
        </p:txBody>
      </p:sp>
    </p:spTree>
    <p:extLst>
      <p:ext uri="{BB962C8B-B14F-4D97-AF65-F5344CB8AC3E}">
        <p14:creationId xmlns:p14="http://schemas.microsoft.com/office/powerpoint/2010/main" val="1308962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053F9-E6C6-1B31-97B5-47E25FB0090B}"/>
              </a:ext>
            </a:extLst>
          </p:cNvPr>
          <p:cNvSpPr>
            <a:spLocks noGrp="1"/>
          </p:cNvSpPr>
          <p:nvPr>
            <p:ph type="title"/>
          </p:nvPr>
        </p:nvSpPr>
        <p:spPr/>
        <p:txBody>
          <a:bodyPr/>
          <a:lstStyle/>
          <a:p>
            <a:r>
              <a:rPr lang="en-US" dirty="0"/>
              <a:t>Introduction</a:t>
            </a:r>
            <a:endParaRPr lang="LID4096" dirty="0"/>
          </a:p>
        </p:txBody>
      </p:sp>
      <p:sp>
        <p:nvSpPr>
          <p:cNvPr id="3" name="Content Placeholder 2">
            <a:extLst>
              <a:ext uri="{FF2B5EF4-FFF2-40B4-BE49-F238E27FC236}">
                <a16:creationId xmlns:a16="http://schemas.microsoft.com/office/drawing/2014/main" id="{67F336E1-9DEE-B60F-2895-83CD3352D654}"/>
              </a:ext>
            </a:extLst>
          </p:cNvPr>
          <p:cNvSpPr>
            <a:spLocks noGrp="1"/>
          </p:cNvSpPr>
          <p:nvPr>
            <p:ph idx="1"/>
          </p:nvPr>
        </p:nvSpPr>
        <p:spPr/>
        <p:txBody>
          <a:bodyPr/>
          <a:lstStyle/>
          <a:p>
            <a:endParaRPr lang="LID4096"/>
          </a:p>
        </p:txBody>
      </p:sp>
    </p:spTree>
    <p:extLst>
      <p:ext uri="{BB962C8B-B14F-4D97-AF65-F5344CB8AC3E}">
        <p14:creationId xmlns:p14="http://schemas.microsoft.com/office/powerpoint/2010/main" val="2366149476"/>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B82D1-B35A-DB10-C89D-CEA8EBD4D53A}"/>
              </a:ext>
            </a:extLst>
          </p:cNvPr>
          <p:cNvSpPr>
            <a:spLocks noGrp="1"/>
          </p:cNvSpPr>
          <p:nvPr>
            <p:ph type="title"/>
          </p:nvPr>
        </p:nvSpPr>
        <p:spPr/>
        <p:txBody>
          <a:bodyPr/>
          <a:lstStyle/>
          <a:p>
            <a:r>
              <a:rPr lang="en-US" dirty="0"/>
              <a:t>Artificial Potential Fields Method</a:t>
            </a:r>
            <a:endParaRPr lang="LID4096" dirty="0"/>
          </a:p>
        </p:txBody>
      </p:sp>
      <p:sp>
        <p:nvSpPr>
          <p:cNvPr id="3" name="Content Placeholder 2">
            <a:extLst>
              <a:ext uri="{FF2B5EF4-FFF2-40B4-BE49-F238E27FC236}">
                <a16:creationId xmlns:a16="http://schemas.microsoft.com/office/drawing/2014/main" id="{D752A174-9B57-DDCF-F031-9B638FAEACD5}"/>
              </a:ext>
            </a:extLst>
          </p:cNvPr>
          <p:cNvSpPr>
            <a:spLocks noGrp="1"/>
          </p:cNvSpPr>
          <p:nvPr>
            <p:ph idx="1"/>
          </p:nvPr>
        </p:nvSpPr>
        <p:spPr>
          <a:xfrm>
            <a:off x="838199" y="1582433"/>
            <a:ext cx="6457545" cy="4351338"/>
          </a:xfrm>
        </p:spPr>
        <p:txBody>
          <a:bodyPr>
            <a:normAutofit/>
          </a:bodyPr>
          <a:lstStyle/>
          <a:p>
            <a:pPr marL="0" indent="0">
              <a:buNone/>
            </a:pPr>
            <a:r>
              <a:rPr lang="sl-SI" sz="2000" dirty="0">
                <a:effectLst/>
              </a:rPr>
              <a:t>O. </a:t>
            </a:r>
            <a:r>
              <a:rPr lang="sl-SI" sz="2000" dirty="0" err="1">
                <a:effectLst/>
              </a:rPr>
              <a:t>Khatib</a:t>
            </a:r>
            <a:r>
              <a:rPr lang="sl-SI" sz="2000" dirty="0">
                <a:effectLst/>
              </a:rPr>
              <a:t>, “Real-time </a:t>
            </a:r>
            <a:r>
              <a:rPr lang="sl-SI" sz="2000" dirty="0" err="1">
                <a:effectLst/>
              </a:rPr>
              <a:t>obstacle</a:t>
            </a:r>
            <a:r>
              <a:rPr lang="sl-SI" sz="2000" dirty="0">
                <a:effectLst/>
              </a:rPr>
              <a:t> </a:t>
            </a:r>
            <a:r>
              <a:rPr lang="sl-SI" sz="2000" dirty="0" err="1">
                <a:effectLst/>
              </a:rPr>
              <a:t>avoidance</a:t>
            </a:r>
            <a:r>
              <a:rPr lang="sl-SI" sz="2000" dirty="0">
                <a:effectLst/>
              </a:rPr>
              <a:t> </a:t>
            </a:r>
            <a:r>
              <a:rPr lang="sl-SI" sz="2000" dirty="0" err="1">
                <a:effectLst/>
              </a:rPr>
              <a:t>for</a:t>
            </a:r>
            <a:r>
              <a:rPr lang="sl-SI" sz="2000" dirty="0">
                <a:effectLst/>
              </a:rPr>
              <a:t> </a:t>
            </a:r>
            <a:r>
              <a:rPr lang="sl-SI" sz="2000" dirty="0" err="1">
                <a:effectLst/>
              </a:rPr>
              <a:t>manipulators</a:t>
            </a:r>
            <a:r>
              <a:rPr lang="sl-SI" sz="2000" dirty="0">
                <a:effectLst/>
              </a:rPr>
              <a:t> </a:t>
            </a:r>
            <a:r>
              <a:rPr lang="sl-SI" sz="2000" dirty="0" err="1">
                <a:effectLst/>
              </a:rPr>
              <a:t>and</a:t>
            </a:r>
            <a:r>
              <a:rPr lang="sl-SI" sz="2000" dirty="0">
                <a:effectLst/>
              </a:rPr>
              <a:t> </a:t>
            </a:r>
            <a:r>
              <a:rPr lang="sl-SI" sz="2000" dirty="0" err="1">
                <a:effectLst/>
              </a:rPr>
              <a:t>mobile</a:t>
            </a:r>
            <a:r>
              <a:rPr lang="sl-SI" sz="2000" dirty="0">
                <a:effectLst/>
              </a:rPr>
              <a:t> </a:t>
            </a:r>
            <a:r>
              <a:rPr lang="sl-SI" sz="2000" dirty="0" err="1">
                <a:effectLst/>
              </a:rPr>
              <a:t>robots</a:t>
            </a:r>
            <a:r>
              <a:rPr lang="sl-SI" sz="2000" dirty="0">
                <a:effectLst/>
              </a:rPr>
              <a:t>,”</a:t>
            </a:r>
            <a:endParaRPr lang="en-US" sz="2000" dirty="0">
              <a:effectLst/>
            </a:endParaRPr>
          </a:p>
          <a:p>
            <a:endParaRPr lang="en-US" sz="2000" dirty="0">
              <a:effectLst/>
            </a:endParaRPr>
          </a:p>
          <a:p>
            <a:endParaRPr lang="en-US" sz="2000" dirty="0">
              <a:effectLst/>
            </a:endParaRPr>
          </a:p>
          <a:p>
            <a:endParaRPr lang="LID4096" sz="2000" dirty="0"/>
          </a:p>
        </p:txBody>
      </p:sp>
      <p:sp>
        <p:nvSpPr>
          <p:cNvPr id="5" name="TextBox 4">
            <a:extLst>
              <a:ext uri="{FF2B5EF4-FFF2-40B4-BE49-F238E27FC236}">
                <a16:creationId xmlns:a16="http://schemas.microsoft.com/office/drawing/2014/main" id="{2E33FE8A-7A1C-0DC6-E1B5-846C3176D393}"/>
              </a:ext>
            </a:extLst>
          </p:cNvPr>
          <p:cNvSpPr txBox="1"/>
          <p:nvPr/>
        </p:nvSpPr>
        <p:spPr>
          <a:xfrm>
            <a:off x="220337" y="6287759"/>
            <a:ext cx="11811410" cy="1015663"/>
          </a:xfrm>
          <a:prstGeom prst="rect">
            <a:avLst/>
          </a:prstGeom>
          <a:noFill/>
        </p:spPr>
        <p:txBody>
          <a:bodyPr wrap="square">
            <a:spAutoFit/>
          </a:bodyPr>
          <a:lstStyle/>
          <a:p>
            <a:pPr>
              <a:spcBef>
                <a:spcPts val="0"/>
              </a:spcBef>
              <a:spcAft>
                <a:spcPts val="0"/>
              </a:spcAft>
            </a:pPr>
            <a:r>
              <a:rPr lang="sl-SI" sz="1200" dirty="0">
                <a:effectLst/>
              </a:rPr>
              <a:t>O. </a:t>
            </a:r>
            <a:r>
              <a:rPr lang="sl-SI" sz="1200" dirty="0" err="1">
                <a:effectLst/>
              </a:rPr>
              <a:t>Khatib</a:t>
            </a:r>
            <a:r>
              <a:rPr lang="sl-SI" sz="1200" dirty="0">
                <a:effectLst/>
              </a:rPr>
              <a:t>, “Real-time </a:t>
            </a:r>
            <a:r>
              <a:rPr lang="sl-SI" sz="1200" dirty="0" err="1">
                <a:effectLst/>
              </a:rPr>
              <a:t>obstacle</a:t>
            </a:r>
            <a:r>
              <a:rPr lang="sl-SI" sz="1200" dirty="0">
                <a:effectLst/>
              </a:rPr>
              <a:t> </a:t>
            </a:r>
            <a:r>
              <a:rPr lang="sl-SI" sz="1200" dirty="0" err="1">
                <a:effectLst/>
              </a:rPr>
              <a:t>avoidance</a:t>
            </a:r>
            <a:r>
              <a:rPr lang="sl-SI" sz="1200" dirty="0">
                <a:effectLst/>
              </a:rPr>
              <a:t> </a:t>
            </a:r>
            <a:r>
              <a:rPr lang="sl-SI" sz="1200" dirty="0" err="1">
                <a:effectLst/>
              </a:rPr>
              <a:t>for</a:t>
            </a:r>
            <a:r>
              <a:rPr lang="sl-SI" sz="1200" dirty="0">
                <a:effectLst/>
              </a:rPr>
              <a:t> </a:t>
            </a:r>
            <a:r>
              <a:rPr lang="sl-SI" sz="1200" dirty="0" err="1">
                <a:effectLst/>
              </a:rPr>
              <a:t>manipulators</a:t>
            </a:r>
            <a:r>
              <a:rPr lang="sl-SI" sz="1200" dirty="0">
                <a:effectLst/>
              </a:rPr>
              <a:t> </a:t>
            </a:r>
            <a:r>
              <a:rPr lang="sl-SI" sz="1200" dirty="0" err="1">
                <a:effectLst/>
              </a:rPr>
              <a:t>and</a:t>
            </a:r>
            <a:r>
              <a:rPr lang="sl-SI" sz="1200" dirty="0">
                <a:effectLst/>
              </a:rPr>
              <a:t> </a:t>
            </a:r>
            <a:r>
              <a:rPr lang="sl-SI" sz="1200" dirty="0" err="1">
                <a:effectLst/>
              </a:rPr>
              <a:t>mobile</a:t>
            </a:r>
            <a:r>
              <a:rPr lang="sl-SI" sz="1200" dirty="0">
                <a:effectLst/>
              </a:rPr>
              <a:t> </a:t>
            </a:r>
            <a:r>
              <a:rPr lang="sl-SI" sz="1200" dirty="0" err="1">
                <a:effectLst/>
              </a:rPr>
              <a:t>robots</a:t>
            </a:r>
            <a:r>
              <a:rPr lang="sl-SI" sz="1200" dirty="0">
                <a:effectLst/>
              </a:rPr>
              <a:t>,” in </a:t>
            </a:r>
            <a:r>
              <a:rPr lang="sl-SI" sz="1200" i="1" dirty="0">
                <a:effectLst/>
              </a:rPr>
              <a:t>1985 IEEE </a:t>
            </a:r>
            <a:r>
              <a:rPr lang="sl-SI" sz="1200" i="1" dirty="0" err="1">
                <a:effectLst/>
              </a:rPr>
              <a:t>International</a:t>
            </a:r>
            <a:r>
              <a:rPr lang="sl-SI" sz="1200" i="1" dirty="0">
                <a:effectLst/>
              </a:rPr>
              <a:t> </a:t>
            </a:r>
            <a:r>
              <a:rPr lang="sl-SI" sz="1200" i="1" dirty="0" err="1">
                <a:effectLst/>
              </a:rPr>
              <a:t>Conference</a:t>
            </a:r>
            <a:r>
              <a:rPr lang="sl-SI" sz="1200" i="1" dirty="0">
                <a:effectLst/>
              </a:rPr>
              <a:t> on </a:t>
            </a:r>
            <a:r>
              <a:rPr lang="sl-SI" sz="1200" i="1" dirty="0" err="1">
                <a:effectLst/>
              </a:rPr>
              <a:t>Robotics</a:t>
            </a:r>
            <a:r>
              <a:rPr lang="sl-SI" sz="1200" i="1" dirty="0">
                <a:effectLst/>
              </a:rPr>
              <a:t> </a:t>
            </a:r>
            <a:r>
              <a:rPr lang="sl-SI" sz="1200" i="1" dirty="0" err="1">
                <a:effectLst/>
              </a:rPr>
              <a:t>and</a:t>
            </a:r>
            <a:r>
              <a:rPr lang="sl-SI" sz="1200" i="1" dirty="0">
                <a:effectLst/>
              </a:rPr>
              <a:t> </a:t>
            </a:r>
            <a:r>
              <a:rPr lang="sl-SI" sz="1200" i="1" dirty="0" err="1">
                <a:effectLst/>
              </a:rPr>
              <a:t>Automation</a:t>
            </a:r>
            <a:r>
              <a:rPr lang="sl-SI" sz="1200" i="1" dirty="0">
                <a:effectLst/>
              </a:rPr>
              <a:t> </a:t>
            </a:r>
            <a:r>
              <a:rPr lang="sl-SI" sz="1200" i="1" dirty="0" err="1">
                <a:effectLst/>
              </a:rPr>
              <a:t>Proceedings</a:t>
            </a:r>
            <a:endParaRPr lang="en-US" sz="1200" i="1" dirty="0">
              <a:effectLst/>
            </a:endParaRPr>
          </a:p>
          <a:p>
            <a:r>
              <a:rPr lang="en-US" sz="1200" dirty="0">
                <a:effectLst/>
              </a:rPr>
              <a:t>Y. Chen, L. Chen, J. Ding, and Y. Liu, “Research on Real-Time Obstacle Avoidance Motion Planning of Industrial Robotic Arm Based on Artificial Potential Field Method in Joint Space,” (image)</a:t>
            </a:r>
            <a:endParaRPr lang="en-US" sz="1200" i="1" dirty="0">
              <a:effectLst/>
            </a:endParaRPr>
          </a:p>
          <a:p>
            <a:pPr>
              <a:spcBef>
                <a:spcPts val="0"/>
              </a:spcBef>
              <a:spcAft>
                <a:spcPts val="0"/>
              </a:spcAft>
            </a:pPr>
            <a:endParaRPr lang="en-US" sz="1200" i="1" dirty="0"/>
          </a:p>
          <a:p>
            <a:pPr algn="r"/>
            <a:r>
              <a:rPr lang="en-US" sz="1200" dirty="0">
                <a:effectLst/>
              </a:rPr>
              <a:t>[1]</a:t>
            </a:r>
          </a:p>
          <a:p>
            <a:pPr>
              <a:spcBef>
                <a:spcPts val="0"/>
              </a:spcBef>
              <a:spcAft>
                <a:spcPts val="0"/>
              </a:spcAft>
            </a:pPr>
            <a:endParaRPr lang="sl-SI" sz="1200" dirty="0">
              <a:effectLst/>
            </a:endParaRPr>
          </a:p>
        </p:txBody>
      </p:sp>
      <p:pic>
        <p:nvPicPr>
          <p:cNvPr id="8" name="Picture 7">
            <a:extLst>
              <a:ext uri="{FF2B5EF4-FFF2-40B4-BE49-F238E27FC236}">
                <a16:creationId xmlns:a16="http://schemas.microsoft.com/office/drawing/2014/main" id="{88EE9591-E0F7-53E1-1855-DB0BE127A9FC}"/>
              </a:ext>
            </a:extLst>
          </p:cNvPr>
          <p:cNvPicPr>
            <a:picLocks noChangeAspect="1"/>
          </p:cNvPicPr>
          <p:nvPr/>
        </p:nvPicPr>
        <p:blipFill>
          <a:blip r:embed="rId4"/>
          <a:stretch>
            <a:fillRect/>
          </a:stretch>
        </p:blipFill>
        <p:spPr>
          <a:xfrm>
            <a:off x="7566498" y="1690688"/>
            <a:ext cx="3787302" cy="3379763"/>
          </a:xfrm>
          <a:prstGeom prst="rect">
            <a:avLst/>
          </a:prstGeom>
        </p:spPr>
      </p:pic>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1B18B8B0-ADEE-6F36-C8BB-1873694845C9}"/>
                  </a:ext>
                </a:extLst>
              </p:cNvPr>
              <p:cNvSpPr txBox="1"/>
              <p:nvPr/>
            </p:nvSpPr>
            <p:spPr>
              <a:xfrm>
                <a:off x="1149484" y="2907996"/>
                <a:ext cx="3619324" cy="3978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𝑈</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𝑞</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𝑎𝑡𝑡</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𝑞</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𝑟𝑒𝑝</m:t>
                          </m:r>
                        </m:sub>
                      </m:sSub>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oMath>
                  </m:oMathPara>
                </a14:m>
                <a:endParaRPr lang="LID4096" sz="2400" dirty="0"/>
              </a:p>
            </p:txBody>
          </p:sp>
        </mc:Choice>
        <mc:Fallback>
          <p:sp>
            <p:nvSpPr>
              <p:cNvPr id="11" name="TextBox 10">
                <a:extLst>
                  <a:ext uri="{FF2B5EF4-FFF2-40B4-BE49-F238E27FC236}">
                    <a16:creationId xmlns:a16="http://schemas.microsoft.com/office/drawing/2014/main" id="{1B18B8B0-ADEE-6F36-C8BB-1873694845C9}"/>
                  </a:ext>
                </a:extLst>
              </p:cNvPr>
              <p:cNvSpPr txBox="1">
                <a:spLocks noRot="1" noChangeAspect="1" noMove="1" noResize="1" noEditPoints="1" noAdjustHandles="1" noChangeArrowheads="1" noChangeShapeType="1" noTextEdit="1"/>
              </p:cNvSpPr>
              <p:nvPr/>
            </p:nvSpPr>
            <p:spPr>
              <a:xfrm>
                <a:off x="1149484" y="2907996"/>
                <a:ext cx="3619324" cy="397866"/>
              </a:xfrm>
              <a:prstGeom prst="rect">
                <a:avLst/>
              </a:prstGeom>
              <a:blipFill>
                <a:blip r:embed="rId5"/>
                <a:stretch>
                  <a:fillRect l="-1686" r="-2530" b="-27692"/>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0E031531-F047-1112-B09D-3C6809A05D42}"/>
                  </a:ext>
                </a:extLst>
              </p:cNvPr>
              <p:cNvSpPr txBox="1"/>
              <p:nvPr/>
            </p:nvSpPr>
            <p:spPr>
              <a:xfrm>
                <a:off x="1149484" y="3459866"/>
                <a:ext cx="2161554" cy="77822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sl-SI" sz="240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𝑎𝑡𝑡</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𝑞</m:t>
                          </m:r>
                        </m:e>
                      </m:d>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𝑟</m:t>
                              </m:r>
                            </m:e>
                          </m:acc>
                        </m:num>
                        <m:den>
                          <m:sSup>
                            <m:sSupPr>
                              <m:ctrlPr>
                                <a:rPr lang="en-US" sz="2400" b="0" i="1" smtClean="0">
                                  <a:latin typeface="Cambria Math" panose="02040503050406030204" pitchFamily="18" charset="0"/>
                                </a:rPr>
                              </m:ctrlPr>
                            </m:sSupPr>
                            <m:e>
                              <m:d>
                                <m:dPr>
                                  <m:begChr m:val="‖"/>
                                  <m:endChr m:val="‖"/>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𝑟</m:t>
                                      </m:r>
                                    </m:e>
                                  </m:acc>
                                </m:e>
                              </m:d>
                            </m:e>
                            <m:sup>
                              <m:r>
                                <a:rPr lang="en-US" sz="2400" b="0" i="1" smtClean="0">
                                  <a:latin typeface="Cambria Math" panose="02040503050406030204" pitchFamily="18" charset="0"/>
                                </a:rPr>
                                <m:t>2</m:t>
                              </m:r>
                            </m:sup>
                          </m:sSup>
                        </m:den>
                      </m:f>
                    </m:oMath>
                  </m:oMathPara>
                </a14:m>
                <a:endParaRPr lang="LID4096" sz="2400" dirty="0"/>
              </a:p>
            </p:txBody>
          </p:sp>
        </mc:Choice>
        <mc:Fallback>
          <p:sp>
            <p:nvSpPr>
              <p:cNvPr id="12" name="TextBox 11">
                <a:extLst>
                  <a:ext uri="{FF2B5EF4-FFF2-40B4-BE49-F238E27FC236}">
                    <a16:creationId xmlns:a16="http://schemas.microsoft.com/office/drawing/2014/main" id="{0E031531-F047-1112-B09D-3C6809A05D42}"/>
                  </a:ext>
                </a:extLst>
              </p:cNvPr>
              <p:cNvSpPr txBox="1">
                <a:spLocks noRot="1" noChangeAspect="1" noMove="1" noResize="1" noEditPoints="1" noAdjustHandles="1" noChangeArrowheads="1" noChangeShapeType="1" noTextEdit="1"/>
              </p:cNvSpPr>
              <p:nvPr/>
            </p:nvSpPr>
            <p:spPr>
              <a:xfrm>
                <a:off x="1149484" y="3459866"/>
                <a:ext cx="2161554" cy="778226"/>
              </a:xfrm>
              <a:prstGeom prst="rect">
                <a:avLst/>
              </a:prstGeom>
              <a:blipFill>
                <a:blip r:embed="rId6"/>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4135BC1B-BD94-442F-8F87-65E54C96F8CB}"/>
                  </a:ext>
                </a:extLst>
              </p:cNvPr>
              <p:cNvSpPr txBox="1"/>
              <p:nvPr/>
            </p:nvSpPr>
            <p:spPr>
              <a:xfrm>
                <a:off x="1149484" y="4445785"/>
                <a:ext cx="3607334" cy="42582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sl-SI" sz="2400" i="1" smtClean="0">
                              <a:latin typeface="Cambria Math" panose="02040503050406030204" pitchFamily="18" charset="0"/>
                            </a:rPr>
                          </m:ctrlPr>
                        </m:accPr>
                        <m:e>
                          <m:r>
                            <a:rPr lang="en-US" sz="2400" b="0" i="1" smtClean="0">
                              <a:latin typeface="Cambria Math" panose="02040503050406030204" pitchFamily="18" charset="0"/>
                            </a:rPr>
                            <m:t>𝑣</m:t>
                          </m:r>
                        </m:e>
                      </m:acc>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𝑔</m:t>
                              </m:r>
                              <m:r>
                                <a:rPr lang="en-US" sz="2400" b="0" i="1" smtClean="0">
                                  <a:latin typeface="Cambria Math" panose="02040503050406030204" pitchFamily="18" charset="0"/>
                                </a:rPr>
                                <m:t> </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𝑔</m:t>
                              </m:r>
                              <m:r>
                                <a:rPr lang="en-US" sz="2400" b="0" i="1" smtClean="0">
                                  <a:latin typeface="Cambria Math" panose="02040503050406030204" pitchFamily="18" charset="0"/>
                                </a:rPr>
                                <m:t>  </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𝑔</m:t>
                              </m:r>
                            </m:sub>
                          </m:sSub>
                        </m:e>
                      </m:d>
                      <m:r>
                        <a:rPr lang="en-US" sz="2400" b="0" i="1" smtClean="0">
                          <a:latin typeface="Cambria Math" panose="02040503050406030204" pitchFamily="18" charset="0"/>
                        </a:rPr>
                        <m:t>−</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0  </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oMath>
                  </m:oMathPara>
                </a14:m>
                <a:endParaRPr lang="LID4096" sz="2400" dirty="0"/>
              </a:p>
            </p:txBody>
          </p:sp>
        </mc:Choice>
        <mc:Fallback>
          <p:sp>
            <p:nvSpPr>
              <p:cNvPr id="16" name="TextBox 15">
                <a:extLst>
                  <a:ext uri="{FF2B5EF4-FFF2-40B4-BE49-F238E27FC236}">
                    <a16:creationId xmlns:a16="http://schemas.microsoft.com/office/drawing/2014/main" id="{4135BC1B-BD94-442F-8F87-65E54C96F8CB}"/>
                  </a:ext>
                </a:extLst>
              </p:cNvPr>
              <p:cNvSpPr txBox="1">
                <a:spLocks noRot="1" noChangeAspect="1" noMove="1" noResize="1" noEditPoints="1" noAdjustHandles="1" noChangeArrowheads="1" noChangeShapeType="1" noTextEdit="1"/>
              </p:cNvSpPr>
              <p:nvPr/>
            </p:nvSpPr>
            <p:spPr>
              <a:xfrm>
                <a:off x="1149484" y="4445785"/>
                <a:ext cx="3607334" cy="425822"/>
              </a:xfrm>
              <a:prstGeom prst="rect">
                <a:avLst/>
              </a:prstGeom>
              <a:blipFill>
                <a:blip r:embed="rId7"/>
                <a:stretch>
                  <a:fillRect/>
                </a:stretch>
              </a:blipFill>
            </p:spPr>
            <p:txBody>
              <a:bodyPr/>
              <a:lstStyle/>
              <a:p>
                <a:r>
                  <a:rPr lang="LID4096">
                    <a:noFill/>
                  </a:rPr>
                  <a:t> </a:t>
                </a:r>
              </a:p>
            </p:txBody>
          </p:sp>
        </mc:Fallback>
      </mc:AlternateContent>
    </p:spTree>
    <p:extLst>
      <p:ext uri="{BB962C8B-B14F-4D97-AF65-F5344CB8AC3E}">
        <p14:creationId xmlns:p14="http://schemas.microsoft.com/office/powerpoint/2010/main" val="2088923355"/>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B82D1-B35A-DB10-C89D-CEA8EBD4D53A}"/>
              </a:ext>
            </a:extLst>
          </p:cNvPr>
          <p:cNvSpPr>
            <a:spLocks noGrp="1"/>
          </p:cNvSpPr>
          <p:nvPr>
            <p:ph type="title"/>
          </p:nvPr>
        </p:nvSpPr>
        <p:spPr/>
        <p:txBody>
          <a:bodyPr/>
          <a:lstStyle/>
          <a:p>
            <a:r>
              <a:rPr lang="en-US" dirty="0"/>
              <a:t>Repulsive field generation</a:t>
            </a:r>
            <a:endParaRPr lang="LID4096" dirty="0"/>
          </a:p>
        </p:txBody>
      </p:sp>
      <p:pic>
        <p:nvPicPr>
          <p:cNvPr id="5" name="Picture 4">
            <a:extLst>
              <a:ext uri="{FF2B5EF4-FFF2-40B4-BE49-F238E27FC236}">
                <a16:creationId xmlns:a16="http://schemas.microsoft.com/office/drawing/2014/main" id="{DE54DB0C-2B6C-7C69-7987-90B4C0C13B07}"/>
              </a:ext>
            </a:extLst>
          </p:cNvPr>
          <p:cNvPicPr>
            <a:picLocks noChangeAspect="1"/>
          </p:cNvPicPr>
          <p:nvPr/>
        </p:nvPicPr>
        <p:blipFill>
          <a:blip r:embed="rId4"/>
          <a:stretch>
            <a:fillRect/>
          </a:stretch>
        </p:blipFill>
        <p:spPr>
          <a:xfrm>
            <a:off x="970409" y="2168609"/>
            <a:ext cx="5668166" cy="3181794"/>
          </a:xfrm>
          <a:prstGeom prst="rect">
            <a:avLst/>
          </a:prstGeom>
        </p:spPr>
      </p:pic>
      <p:pic>
        <p:nvPicPr>
          <p:cNvPr id="7" name="Picture 6">
            <a:extLst>
              <a:ext uri="{FF2B5EF4-FFF2-40B4-BE49-F238E27FC236}">
                <a16:creationId xmlns:a16="http://schemas.microsoft.com/office/drawing/2014/main" id="{396B230C-16E4-4839-261B-1694C853DEE8}"/>
              </a:ext>
            </a:extLst>
          </p:cNvPr>
          <p:cNvPicPr>
            <a:picLocks noChangeAspect="1"/>
          </p:cNvPicPr>
          <p:nvPr/>
        </p:nvPicPr>
        <p:blipFill>
          <a:blip r:embed="rId5"/>
          <a:stretch>
            <a:fillRect/>
          </a:stretch>
        </p:blipFill>
        <p:spPr>
          <a:xfrm>
            <a:off x="6770784" y="1690688"/>
            <a:ext cx="4583669" cy="3776282"/>
          </a:xfrm>
          <a:prstGeom prst="rect">
            <a:avLst/>
          </a:prstGeom>
        </p:spPr>
      </p:pic>
      <p:sp>
        <p:nvSpPr>
          <p:cNvPr id="9" name="TextBox 8">
            <a:extLst>
              <a:ext uri="{FF2B5EF4-FFF2-40B4-BE49-F238E27FC236}">
                <a16:creationId xmlns:a16="http://schemas.microsoft.com/office/drawing/2014/main" id="{FA4156E5-94CC-8DB7-C46F-95CF4472EC9E}"/>
              </a:ext>
            </a:extLst>
          </p:cNvPr>
          <p:cNvSpPr txBox="1"/>
          <p:nvPr/>
        </p:nvSpPr>
        <p:spPr>
          <a:xfrm>
            <a:off x="338768" y="6354375"/>
            <a:ext cx="10611998" cy="276999"/>
          </a:xfrm>
          <a:prstGeom prst="rect">
            <a:avLst/>
          </a:prstGeom>
          <a:noFill/>
        </p:spPr>
        <p:txBody>
          <a:bodyPr wrap="square">
            <a:spAutoFit/>
          </a:bodyPr>
          <a:lstStyle/>
          <a:p>
            <a:pPr>
              <a:spcBef>
                <a:spcPts val="0"/>
              </a:spcBef>
              <a:spcAft>
                <a:spcPts val="0"/>
              </a:spcAft>
            </a:pPr>
            <a:r>
              <a:rPr lang="en-US" sz="1200" dirty="0">
                <a:effectLst/>
              </a:rPr>
              <a:t>L. </a:t>
            </a:r>
            <a:r>
              <a:rPr lang="en-US" sz="1200" dirty="0" err="1">
                <a:effectLst/>
              </a:rPr>
              <a:t>Klingbeil</a:t>
            </a:r>
            <a:r>
              <a:rPr lang="en-US" sz="1200" dirty="0">
                <a:effectLst/>
              </a:rPr>
              <a:t> </a:t>
            </a:r>
            <a:r>
              <a:rPr lang="en-US" sz="1200" i="1" dirty="0">
                <a:effectLst/>
              </a:rPr>
              <a:t>et al.</a:t>
            </a:r>
            <a:r>
              <a:rPr lang="en-US" sz="1200" dirty="0">
                <a:effectLst/>
              </a:rPr>
              <a:t>, “Towards Autonomous Navigation of an UAV-based Mobile Mapping System</a:t>
            </a:r>
            <a:r>
              <a:rPr lang="en-US" sz="1200" dirty="0"/>
              <a:t>” (images)</a:t>
            </a:r>
            <a:endParaRPr lang="en-US" sz="1200" dirty="0">
              <a:effectLst/>
            </a:endParaRPr>
          </a:p>
        </p:txBody>
      </p:sp>
    </p:spTree>
    <p:extLst>
      <p:ext uri="{BB962C8B-B14F-4D97-AF65-F5344CB8AC3E}">
        <p14:creationId xmlns:p14="http://schemas.microsoft.com/office/powerpoint/2010/main" val="1919173523"/>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4A64C-E6AD-5627-D52D-8A417466362F}"/>
              </a:ext>
            </a:extLst>
          </p:cNvPr>
          <p:cNvSpPr>
            <a:spLocks noGrp="1"/>
          </p:cNvSpPr>
          <p:nvPr>
            <p:ph type="title"/>
          </p:nvPr>
        </p:nvSpPr>
        <p:spPr/>
        <p:txBody>
          <a:bodyPr/>
          <a:lstStyle/>
          <a:p>
            <a:r>
              <a:rPr lang="en-US" dirty="0"/>
              <a:t>Kernel Convolution</a:t>
            </a:r>
            <a:endParaRPr lang="LID4096" dirty="0"/>
          </a:p>
        </p:txBody>
      </p:sp>
      <p:sp>
        <p:nvSpPr>
          <p:cNvPr id="3" name="Content Placeholder 2">
            <a:extLst>
              <a:ext uri="{FF2B5EF4-FFF2-40B4-BE49-F238E27FC236}">
                <a16:creationId xmlns:a16="http://schemas.microsoft.com/office/drawing/2014/main" id="{D4390D65-9B0D-A771-2F98-C4818FDAA66F}"/>
              </a:ext>
            </a:extLst>
          </p:cNvPr>
          <p:cNvSpPr>
            <a:spLocks noGrp="1"/>
          </p:cNvSpPr>
          <p:nvPr>
            <p:ph idx="1"/>
          </p:nvPr>
        </p:nvSpPr>
        <p:spPr/>
        <p:txBody>
          <a:bodyPr/>
          <a:lstStyle/>
          <a:p>
            <a:endParaRPr lang="LID4096"/>
          </a:p>
        </p:txBody>
      </p:sp>
    </p:spTree>
    <p:extLst>
      <p:ext uri="{BB962C8B-B14F-4D97-AF65-F5344CB8AC3E}">
        <p14:creationId xmlns:p14="http://schemas.microsoft.com/office/powerpoint/2010/main" val="2040409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B82D1-B35A-DB10-C89D-CEA8EBD4D53A}"/>
              </a:ext>
            </a:extLst>
          </p:cNvPr>
          <p:cNvSpPr>
            <a:spLocks noGrp="1"/>
          </p:cNvSpPr>
          <p:nvPr>
            <p:ph type="title"/>
          </p:nvPr>
        </p:nvSpPr>
        <p:spPr/>
        <p:txBody>
          <a:bodyPr/>
          <a:lstStyle/>
          <a:p>
            <a:r>
              <a:rPr lang="en-US" dirty="0"/>
              <a:t>Kernel selection</a:t>
            </a:r>
            <a:endParaRPr lang="LID4096" dirty="0"/>
          </a:p>
        </p:txBody>
      </p:sp>
      <p:sp>
        <p:nvSpPr>
          <p:cNvPr id="3" name="Content Placeholder 2">
            <a:extLst>
              <a:ext uri="{FF2B5EF4-FFF2-40B4-BE49-F238E27FC236}">
                <a16:creationId xmlns:a16="http://schemas.microsoft.com/office/drawing/2014/main" id="{D752A174-9B57-DDCF-F031-9B638FAEACD5}"/>
              </a:ext>
            </a:extLst>
          </p:cNvPr>
          <p:cNvSpPr>
            <a:spLocks noGrp="1"/>
          </p:cNvSpPr>
          <p:nvPr>
            <p:ph idx="1"/>
          </p:nvPr>
        </p:nvSpPr>
        <p:spPr/>
        <p:txBody>
          <a:bodyPr/>
          <a:lstStyle/>
          <a:p>
            <a:endParaRPr lang="LID4096"/>
          </a:p>
        </p:txBody>
      </p:sp>
    </p:spTree>
    <p:extLst>
      <p:ext uri="{BB962C8B-B14F-4D97-AF65-F5344CB8AC3E}">
        <p14:creationId xmlns:p14="http://schemas.microsoft.com/office/powerpoint/2010/main" val="700569371"/>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2CB1C-30AB-4084-8DF2-2F0FCCF4178A}"/>
              </a:ext>
            </a:extLst>
          </p:cNvPr>
          <p:cNvSpPr>
            <a:spLocks noGrp="1"/>
          </p:cNvSpPr>
          <p:nvPr>
            <p:ph type="title"/>
          </p:nvPr>
        </p:nvSpPr>
        <p:spPr/>
        <p:txBody>
          <a:bodyPr/>
          <a:lstStyle/>
          <a:p>
            <a:r>
              <a:rPr lang="en-US" dirty="0"/>
              <a:t>Repulsive field visualization</a:t>
            </a:r>
            <a:endParaRPr lang="LID4096" dirty="0"/>
          </a:p>
        </p:txBody>
      </p:sp>
      <p:sp>
        <p:nvSpPr>
          <p:cNvPr id="3" name="Content Placeholder 2">
            <a:extLst>
              <a:ext uri="{FF2B5EF4-FFF2-40B4-BE49-F238E27FC236}">
                <a16:creationId xmlns:a16="http://schemas.microsoft.com/office/drawing/2014/main" id="{431F9BCE-D82C-F43E-6420-167567298F0E}"/>
              </a:ext>
            </a:extLst>
          </p:cNvPr>
          <p:cNvSpPr>
            <a:spLocks noGrp="1"/>
          </p:cNvSpPr>
          <p:nvPr>
            <p:ph idx="1"/>
          </p:nvPr>
        </p:nvSpPr>
        <p:spPr/>
        <p:txBody>
          <a:bodyPr/>
          <a:lstStyle/>
          <a:p>
            <a:endParaRPr lang="LID4096"/>
          </a:p>
        </p:txBody>
      </p:sp>
    </p:spTree>
    <p:extLst>
      <p:ext uri="{BB962C8B-B14F-4D97-AF65-F5344CB8AC3E}">
        <p14:creationId xmlns:p14="http://schemas.microsoft.com/office/powerpoint/2010/main" val="1337198517"/>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60A1C-5DBC-9D94-D63A-9842E1F678E6}"/>
              </a:ext>
            </a:extLst>
          </p:cNvPr>
          <p:cNvSpPr>
            <a:spLocks noGrp="1"/>
          </p:cNvSpPr>
          <p:nvPr>
            <p:ph type="title"/>
          </p:nvPr>
        </p:nvSpPr>
        <p:spPr/>
        <p:txBody>
          <a:bodyPr/>
          <a:lstStyle/>
          <a:p>
            <a:r>
              <a:rPr lang="en-US" dirty="0"/>
              <a:t>Simulation Experiments</a:t>
            </a:r>
            <a:endParaRPr lang="LID4096" dirty="0"/>
          </a:p>
        </p:txBody>
      </p:sp>
      <p:sp>
        <p:nvSpPr>
          <p:cNvPr id="3" name="Content Placeholder 2">
            <a:extLst>
              <a:ext uri="{FF2B5EF4-FFF2-40B4-BE49-F238E27FC236}">
                <a16:creationId xmlns:a16="http://schemas.microsoft.com/office/drawing/2014/main" id="{9D116A5C-6128-3DAF-2370-AB637B8C2299}"/>
              </a:ext>
            </a:extLst>
          </p:cNvPr>
          <p:cNvSpPr>
            <a:spLocks noGrp="1"/>
          </p:cNvSpPr>
          <p:nvPr>
            <p:ph idx="1"/>
          </p:nvPr>
        </p:nvSpPr>
        <p:spPr/>
        <p:txBody>
          <a:bodyPr/>
          <a:lstStyle/>
          <a:p>
            <a:endParaRPr lang="LID4096"/>
          </a:p>
        </p:txBody>
      </p:sp>
    </p:spTree>
    <p:extLst>
      <p:ext uri="{BB962C8B-B14F-4D97-AF65-F5344CB8AC3E}">
        <p14:creationId xmlns:p14="http://schemas.microsoft.com/office/powerpoint/2010/main" val="808681399"/>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32EB4-D2C2-A3E2-E6DE-A9D63E11D806}"/>
              </a:ext>
            </a:extLst>
          </p:cNvPr>
          <p:cNvSpPr>
            <a:spLocks noGrp="1"/>
          </p:cNvSpPr>
          <p:nvPr>
            <p:ph type="title"/>
          </p:nvPr>
        </p:nvSpPr>
        <p:spPr/>
        <p:txBody>
          <a:bodyPr/>
          <a:lstStyle/>
          <a:p>
            <a:r>
              <a:rPr lang="en-US" dirty="0"/>
              <a:t>Robot Kinematics</a:t>
            </a:r>
            <a:endParaRPr lang="LID4096" dirty="0"/>
          </a:p>
        </p:txBody>
      </p:sp>
      <p:sp>
        <p:nvSpPr>
          <p:cNvPr id="3" name="Content Placeholder 2">
            <a:extLst>
              <a:ext uri="{FF2B5EF4-FFF2-40B4-BE49-F238E27FC236}">
                <a16:creationId xmlns:a16="http://schemas.microsoft.com/office/drawing/2014/main" id="{6112CBA7-68B3-04E6-DD41-EB6ABF5AF43A}"/>
              </a:ext>
            </a:extLst>
          </p:cNvPr>
          <p:cNvSpPr>
            <a:spLocks noGrp="1"/>
          </p:cNvSpPr>
          <p:nvPr>
            <p:ph idx="1"/>
          </p:nvPr>
        </p:nvSpPr>
        <p:spPr/>
        <p:txBody>
          <a:bodyPr/>
          <a:lstStyle/>
          <a:p>
            <a:endParaRPr lang="LID4096"/>
          </a:p>
        </p:txBody>
      </p:sp>
    </p:spTree>
    <p:extLst>
      <p:ext uri="{BB962C8B-B14F-4D97-AF65-F5344CB8AC3E}">
        <p14:creationId xmlns:p14="http://schemas.microsoft.com/office/powerpoint/2010/main" val="503609058"/>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1076</TotalTime>
  <Words>631</Words>
  <Application>Microsoft Office PowerPoint</Application>
  <PresentationFormat>Widescreen</PresentationFormat>
  <Paragraphs>38</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Utilizing Convolution for Obstacle Avoidance during Robotic Manipulator Movement</vt:lpstr>
      <vt:lpstr>Introduction</vt:lpstr>
      <vt:lpstr>Artificial Potential Fields Method</vt:lpstr>
      <vt:lpstr>Repulsive field generation</vt:lpstr>
      <vt:lpstr>Kernel Convolution</vt:lpstr>
      <vt:lpstr>Kernel selection</vt:lpstr>
      <vt:lpstr>Repulsive field visualization</vt:lpstr>
      <vt:lpstr>Simulation Experiments</vt:lpstr>
      <vt:lpstr>Robot Kinematics</vt:lpstr>
      <vt:lpstr>Wall</vt:lpstr>
      <vt:lpstr>Column</vt:lpstr>
      <vt:lpstr>Local Minima Problem</vt:lpstr>
      <vt:lpstr>Oscillation</vt:lpstr>
      <vt:lpstr>Future Work</vt:lpstr>
      <vt:lpstr>Summary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Utilizing Convolution for Obstacle Avoidance during Robotic Manipulator Movement</dc:title>
  <dc:creator>Jakob Baumgartner</dc:creator>
  <cp:lastModifiedBy>Jakob Baumgartner</cp:lastModifiedBy>
  <cp:revision>12</cp:revision>
  <dcterms:created xsi:type="dcterms:W3CDTF">2023-09-26T17:36:01Z</dcterms:created>
  <dcterms:modified xsi:type="dcterms:W3CDTF">2023-09-27T11:32:05Z</dcterms:modified>
</cp:coreProperties>
</file>