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12.xml" ContentType="application/vnd.openxmlformats-officedocument.presentationml.notesSlide+xml"/>
  <Override PartName="/ppt/notesSlides/_rels/notesSlide17.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5.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notesSlide17.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3.png" ContentType="image/png"/>
  <Override PartName="/ppt/media/image22.png" ContentType="image/png"/>
  <Override PartName="/ppt/media/image21.jpeg" ContentType="image/jpeg"/>
  <Override PartName="/ppt/media/image16.png" ContentType="image/png"/>
  <Override PartName="/ppt/media/image19.png" ContentType="image/png"/>
  <Override PartName="/ppt/media/image20.png" ContentType="image/png"/>
  <Override PartName="/ppt/media/image18.png" ContentType="image/png"/>
  <Override PartName="/ppt/media/image17.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sl-SI" sz="1800" spc="-1" strike="noStrike">
                <a:solidFill>
                  <a:srgbClr val="000000"/>
                </a:solidFill>
                <a:latin typeface="Arial"/>
              </a:rPr>
              <a:t>Click to move the slide</a:t>
            </a:r>
            <a:endParaRPr b="0" lang="sl-SI" sz="1800" spc="-1" strike="noStrike">
              <a:solidFill>
                <a:srgbClr val="000000"/>
              </a:solidFill>
              <a:latin typeface="Arial"/>
            </a:endParaRPr>
          </a:p>
        </p:txBody>
      </p:sp>
      <p:sp>
        <p:nvSpPr>
          <p:cNvPr id="16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6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67"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68"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69"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379CE83E-D1BD-4351-BCF4-A8C772AB70D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685800" y="1143000"/>
            <a:ext cx="5486040" cy="3085920"/>
          </a:xfrm>
          <a:prstGeom prst="rect">
            <a:avLst/>
          </a:prstGeom>
          <a:ln w="0">
            <a:noFill/>
          </a:ln>
        </p:spPr>
      </p:sp>
      <p:sp>
        <p:nvSpPr>
          <p:cNvPr id="225"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226" name="PlaceHolder 3"/>
          <p:cNvSpPr>
            <a:spLocks noGrp="1"/>
          </p:cNvSpPr>
          <p:nvPr>
            <p:ph type="sldNum" idx="16"/>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sl-SI" sz="1200" spc="-1" strike="noStrike">
                <a:solidFill>
                  <a:srgbClr val="000000"/>
                </a:solidFill>
                <a:latin typeface="Times New Roman"/>
                <a:ea typeface="+mn-ea"/>
              </a:defRPr>
            </a:lvl1pPr>
          </a:lstStyle>
          <a:p>
            <a:pPr algn="r">
              <a:lnSpc>
                <a:spcPct val="100000"/>
              </a:lnSpc>
              <a:buNone/>
            </a:pPr>
            <a:fld id="{A2D44F23-9919-4DEF-9BE8-44B2066BF364}" type="slidenum">
              <a:rPr b="0" lang="sl-SI"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217440" y="812880"/>
            <a:ext cx="7124400" cy="4008240"/>
          </a:xfrm>
          <a:prstGeom prst="rect">
            <a:avLst/>
          </a:prstGeom>
          <a:ln w="0">
            <a:noFill/>
          </a:ln>
        </p:spPr>
      </p:sp>
      <p:sp>
        <p:nvSpPr>
          <p:cNvPr id="243"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US" sz="2000" spc="-1" strike="noStrike">
                <a:latin typeface="Calibri"/>
              </a:rPr>
              <a:t>Cilj naše aplikacije je izvajanje na realnen robotu in v realnem času. </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en-US" sz="2000" spc="-1" strike="noStrike">
                <a:latin typeface="Calibri"/>
              </a:rPr>
              <a:t>GPUs from Google Colab tool for testing, using</a:t>
            </a:r>
            <a:endParaRPr b="0" lang="en-US" sz="2000" spc="-1" strike="noStrike">
              <a:latin typeface="Arial"/>
            </a:endParaRPr>
          </a:p>
          <a:p>
            <a:pPr marL="216000" indent="-216000">
              <a:lnSpc>
                <a:spcPct val="100000"/>
              </a:lnSpc>
              <a:buNone/>
            </a:pPr>
            <a:r>
              <a:rPr b="0" lang="en-US" sz="2000" spc="-1" strike="noStrike">
                <a:latin typeface="Calibri"/>
              </a:rPr>
              <a:t>the Tesla T4 with 16GB of memory and 13GB of system</a:t>
            </a:r>
            <a:endParaRPr b="0" lang="en-US" sz="2000" spc="-1" strike="noStrike">
              <a:latin typeface="Arial"/>
            </a:endParaRPr>
          </a:p>
          <a:p>
            <a:pPr marL="216000" indent="-216000">
              <a:lnSpc>
                <a:spcPct val="100000"/>
              </a:lnSpc>
              <a:buNone/>
            </a:pPr>
            <a:r>
              <a:rPr b="0" lang="en-US" sz="2000" spc="-1" strike="noStrike">
                <a:latin typeface="Calibri"/>
              </a:rPr>
              <a:t>RAM.</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en-US" sz="2000" spc="-1" strike="noStrike">
                <a:latin typeface="Calibri"/>
              </a:rPr>
              <a:t>Idealno bi se naš algoritem izvajal večkrat na sekundo, v najslabšem primeru pa bi potreboval do 2 sekundi za celtoen pregled. </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en-US" sz="2000" spc="-1" strike="noStrike">
                <a:latin typeface="Calibri"/>
              </a:rPr>
              <a:t>Vidimo, da se čas izvajanja skalira linearno v odvisnosti od števila objekotv. Na mizi v restavraciji, kjer imamo lahko tudi deset objekotv torej takšen algoritem ni priemrren.</a:t>
            </a:r>
            <a:endParaRPr b="0" lang="en-US" sz="2000" spc="-1" strike="noStrike">
              <a:latin typeface="Arial"/>
            </a:endParaRPr>
          </a:p>
        </p:txBody>
      </p:sp>
      <p:sp>
        <p:nvSpPr>
          <p:cNvPr id="244" name="PlaceHolder 3"/>
          <p:cNvSpPr>
            <a:spLocks noGrp="1"/>
          </p:cNvSpPr>
          <p:nvPr>
            <p:ph type="sldNum" idx="22"/>
          </p:nvPr>
        </p:nvSpPr>
        <p:spPr>
          <a:xfrm>
            <a:off x="4278960" y="10157400"/>
            <a:ext cx="3280320" cy="53388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B17DED12-F480-40F4-8201-52A598801AA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Img"/>
          </p:nvPr>
        </p:nvSpPr>
        <p:spPr>
          <a:xfrm>
            <a:off x="217440" y="812880"/>
            <a:ext cx="7124400" cy="4008240"/>
          </a:xfrm>
          <a:prstGeom prst="rect">
            <a:avLst/>
          </a:prstGeom>
          <a:ln w="0">
            <a:noFill/>
          </a:ln>
        </p:spPr>
      </p:sp>
      <p:sp>
        <p:nvSpPr>
          <p:cNvPr id="246"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US" sz="2000" spc="-1" strike="noStrike">
                <a:latin typeface="Arial"/>
              </a:rPr>
              <a:t>Zaradi pomanjkanja boljšega podatkovnega seta za učenje mreže je bila metoda uporabljena z prednaučenimi utežmi (checkpoint).</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en-US" sz="2000" spc="-1" strike="noStrike">
                <a:latin typeface="Arial"/>
              </a:rPr>
              <a:t>To si lahko privoščimo, ker je sama struktura problema nastavljena tako, da naj bi mreža zaznala poznane in nepoznane objekte.</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en-US" sz="2000" spc="-1" strike="noStrike">
                <a:latin typeface="Arial"/>
              </a:rPr>
              <a:t>Vidimo primerjavo z Mask R-CNN in PointGroup mrežama, ki sta state-of-the-art primerjavi. Mera je prekrivanje segmentacijskih mask z pravilnimi segmentacijskimi maskami. Izbrana mreža vrne najboljše rezultate.</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en-US" sz="2000" spc="-1" strike="noStrike">
                <a:latin typeface="Arial"/>
              </a:rPr>
              <a:t>Nimam svojih rezultatov, ker nimam segmentacijskih mask objekotv - mogoče lahko dodam, če je potrebno.</a:t>
            </a:r>
            <a:endParaRPr b="0" lang="en-US" sz="2000" spc="-1" strike="noStrike">
              <a:latin typeface="Arial"/>
            </a:endParaRPr>
          </a:p>
        </p:txBody>
      </p:sp>
      <p:sp>
        <p:nvSpPr>
          <p:cNvPr id="247" name="PlaceHolder 3"/>
          <p:cNvSpPr>
            <a:spLocks noGrp="1"/>
          </p:cNvSpPr>
          <p:nvPr>
            <p:ph type="sldNum" idx="23"/>
          </p:nvPr>
        </p:nvSpPr>
        <p:spPr>
          <a:xfrm>
            <a:off x="4278960" y="10157400"/>
            <a:ext cx="3280320" cy="53388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A00E13B3-7F27-46DB-8986-919544C30C1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217440" y="812880"/>
            <a:ext cx="7124400" cy="4008240"/>
          </a:xfrm>
          <a:prstGeom prst="rect">
            <a:avLst/>
          </a:prstGeom>
          <a:ln w="0">
            <a:noFill/>
          </a:ln>
        </p:spPr>
      </p:sp>
      <p:sp>
        <p:nvSpPr>
          <p:cNvPr id="249"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US" sz="2000" spc="-1" strike="noStrike">
                <a:latin typeface="Calibri"/>
              </a:rPr>
              <a:t>Test smo pognali na anotiranih slikah iz naše podakovne zbirke. Vidimo lahko skoraj popolne rezultate, največjo napako dobimo pri skodelici in skledi, ki jih je včasih težko ločiti. V primeru, da je ročaj skodelice skrit, sliki pa nimata informacije o velikosti objektov in sta raztegnjeni na fiksno dimenzijo, se informacija izgubi.</a:t>
            </a:r>
            <a:endParaRPr b="0" lang="en-US" sz="2000" spc="-1" strike="noStrike">
              <a:latin typeface="Arial"/>
            </a:endParaRPr>
          </a:p>
        </p:txBody>
      </p:sp>
      <p:sp>
        <p:nvSpPr>
          <p:cNvPr id="250" name="PlaceHolder 3"/>
          <p:cNvSpPr>
            <a:spLocks noGrp="1"/>
          </p:cNvSpPr>
          <p:nvPr>
            <p:ph type="sldNum" idx="24"/>
          </p:nvPr>
        </p:nvSpPr>
        <p:spPr>
          <a:xfrm>
            <a:off x="4278960" y="10157400"/>
            <a:ext cx="3280320" cy="53388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29391834-8B11-4FCD-9EC1-7F3CCD01550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217440" y="812880"/>
            <a:ext cx="7124400" cy="4008240"/>
          </a:xfrm>
          <a:prstGeom prst="rect">
            <a:avLst/>
          </a:prstGeom>
          <a:ln w="0">
            <a:noFill/>
          </a:ln>
        </p:spPr>
      </p:sp>
      <p:sp>
        <p:nvSpPr>
          <p:cNvPr id="252"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endParaRPr b="0" lang="en-US" sz="1800" spc="-1" strike="noStrike">
              <a:latin typeface="Arial"/>
            </a:endParaRPr>
          </a:p>
          <a:p>
            <a:pPr marL="216000" indent="-216000">
              <a:lnSpc>
                <a:spcPct val="100000"/>
              </a:lnSpc>
              <a:buNone/>
            </a:pPr>
            <a:endParaRPr b="0" lang="en-US" sz="1800" spc="-1" strike="noStrike">
              <a:latin typeface="Arial"/>
            </a:endParaRPr>
          </a:p>
        </p:txBody>
      </p:sp>
      <p:sp>
        <p:nvSpPr>
          <p:cNvPr id="253" name="PlaceHolder 3"/>
          <p:cNvSpPr>
            <a:spLocks noGrp="1"/>
          </p:cNvSpPr>
          <p:nvPr>
            <p:ph type="sldNum" idx="25"/>
          </p:nvPr>
        </p:nvSpPr>
        <p:spPr>
          <a:xfrm>
            <a:off x="4278960" y="10157400"/>
            <a:ext cx="3280320" cy="53388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1EF857E6-E2C4-449D-ADFF-34732A47431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685800" y="1143000"/>
            <a:ext cx="5486040" cy="3085920"/>
          </a:xfrm>
          <a:prstGeom prst="rect">
            <a:avLst/>
          </a:prstGeom>
          <a:ln w="0">
            <a:noFill/>
          </a:ln>
        </p:spPr>
      </p:sp>
      <p:sp>
        <p:nvSpPr>
          <p:cNvPr id="22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sl-SI" sz="2000" spc="-1" strike="noStrike">
                <a:latin typeface="Arial"/>
              </a:rPr>
              <a:t>Naš vhod je RGB-D, ki ga dobimo iz RealSense kamere. To je paket RGB barvne slike in globinske slike.</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sl-SI" sz="2000" spc="-1" strike="noStrike">
                <a:latin typeface="Arial"/>
              </a:rPr>
              <a:t>Naš pipeline je sestavljen iz dveh nevronskih mrež,</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sl-SI" sz="2000" spc="-1" strike="noStrike">
                <a:latin typeface="Arial"/>
              </a:rPr>
              <a:t>Prvo imamo UOIS – Net – 3D, ki nam izvaja segmentacijo vseh predmetov na posneti površini s pomočjo globinske in barvne informacije.</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sl-SI" sz="2000" spc="-1" strike="noStrike">
                <a:latin typeface="Arial"/>
              </a:rPr>
              <a:t>Drugo imamo ResNet 152 konvolucijsko nevronsko mrežo, ki nam iz vseh znanih in neznanih objektov išče peščico poznanih objektov.</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sl-SI" sz="2000" spc="-1" strike="noStrike">
                <a:latin typeface="Arial"/>
              </a:rPr>
              <a:t>Izhod iz našega sistema je segmentacijska mreža objektov in  klasifikacija objektov.</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229" name="PlaceHolder 3"/>
          <p:cNvSpPr>
            <a:spLocks noGrp="1"/>
          </p:cNvSpPr>
          <p:nvPr>
            <p:ph type="sldNum" idx="17"/>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de-DE" sz="1200" spc="-1" strike="noStrike">
                <a:solidFill>
                  <a:srgbClr val="000000"/>
                </a:solidFill>
                <a:latin typeface="Times New Roman"/>
                <a:ea typeface="+mn-ea"/>
              </a:defRPr>
            </a:lvl1pPr>
          </a:lstStyle>
          <a:p>
            <a:pPr algn="r">
              <a:lnSpc>
                <a:spcPct val="100000"/>
              </a:lnSpc>
              <a:buNone/>
            </a:pPr>
            <a:fld id="{5C103884-D857-40E5-84E9-FF9BA2A0537F}" type="slidenum">
              <a:rPr b="0" lang="de-DE"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685800" y="1143000"/>
            <a:ext cx="5486040" cy="3085920"/>
          </a:xfrm>
          <a:prstGeom prst="rect">
            <a:avLst/>
          </a:prstGeom>
          <a:ln w="0">
            <a:noFill/>
          </a:ln>
        </p:spPr>
      </p:sp>
      <p:sp>
        <p:nvSpPr>
          <p:cNvPr id="23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sl-SI" sz="2000" spc="-1" strike="noStrike">
                <a:latin typeface="Arial"/>
              </a:rPr>
              <a:t>Cilj je razpoznava poznanih in neznanih objektov. </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sl-SI" sz="2000" spc="-1" strike="noStrike">
                <a:latin typeface="Arial"/>
              </a:rPr>
              <a:t>Za segmentacijo se močno naslanjamo na globinsko informacijo. To informacijo moramo pred podajanju nevronski mreži predelati v ordered point cloud. </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sl-SI" sz="2000" spc="-1" strike="noStrike">
                <a:latin typeface="Arial"/>
              </a:rPr>
              <a:t>PRednosti:</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343080" indent="-343080">
              <a:lnSpc>
                <a:spcPct val="100000"/>
              </a:lnSpc>
              <a:buClr>
                <a:srgbClr val="000000"/>
              </a:buClr>
              <a:buFont typeface="Calibri"/>
              <a:buChar char="-"/>
              <a:tabLst>
                <a:tab algn="l" pos="0"/>
              </a:tabLst>
            </a:pPr>
            <a:r>
              <a:rPr b="0" lang="sl-SI" sz="2000" spc="-1" strike="noStrike">
                <a:latin typeface="Arial"/>
              </a:rPr>
              <a:t>Odprava problema raznolikega ozadja</a:t>
            </a:r>
            <a:endParaRPr b="0" lang="en-US" sz="2000" spc="-1" strike="noStrike">
              <a:latin typeface="Arial"/>
            </a:endParaRPr>
          </a:p>
          <a:p>
            <a:pPr marL="343080" indent="-343080">
              <a:lnSpc>
                <a:spcPct val="100000"/>
              </a:lnSpc>
              <a:buClr>
                <a:srgbClr val="000000"/>
              </a:buClr>
              <a:buFont typeface="Calibri"/>
              <a:buChar char="-"/>
              <a:tabLst>
                <a:tab algn="l" pos="0"/>
              </a:tabLst>
            </a:pPr>
            <a:r>
              <a:rPr b="0" lang="sl-SI" sz="2000" spc="-1" strike="noStrike">
                <a:latin typeface="Arial"/>
              </a:rPr>
              <a:t>V primeru cluttered okolja boljša segmentacija objektov zradi dodatne modalnosti</a:t>
            </a:r>
            <a:endParaRPr b="0" lang="en-US" sz="2000" spc="-1" strike="noStrike">
              <a:latin typeface="Arial"/>
            </a:endParaRPr>
          </a:p>
          <a:p>
            <a:pPr>
              <a:lnSpc>
                <a:spcPct val="100000"/>
              </a:lnSpc>
              <a:buNone/>
              <a:tabLst>
                <a:tab algn="l" pos="0"/>
              </a:tabLst>
            </a:pPr>
            <a:endParaRPr b="0" lang="en-US" sz="2000" spc="-1" strike="noStrike">
              <a:latin typeface="Arial"/>
            </a:endParaRPr>
          </a:p>
          <a:p>
            <a:pPr>
              <a:lnSpc>
                <a:spcPct val="100000"/>
              </a:lnSpc>
              <a:buNone/>
              <a:tabLst>
                <a:tab algn="l" pos="0"/>
              </a:tabLst>
            </a:pPr>
            <a:r>
              <a:rPr b="0" lang="sl-SI" sz="2000" spc="-1" strike="noStrike">
                <a:latin typeface="Arial"/>
              </a:rPr>
              <a:t>Slabosti:</a:t>
            </a:r>
            <a:endParaRPr b="0" lang="en-US" sz="2000" spc="-1" strike="noStrike">
              <a:latin typeface="Arial"/>
            </a:endParaRPr>
          </a:p>
          <a:p>
            <a:pPr marL="343080" indent="-343080">
              <a:lnSpc>
                <a:spcPct val="100000"/>
              </a:lnSpc>
              <a:buClr>
                <a:srgbClr val="000000"/>
              </a:buClr>
              <a:buFont typeface="Calibri"/>
              <a:buChar char="-"/>
              <a:tabLst>
                <a:tab algn="l" pos="0"/>
              </a:tabLst>
            </a:pPr>
            <a:r>
              <a:rPr b="0" lang="sl-SI" sz="2000" spc="-1" strike="noStrike">
                <a:latin typeface="Arial"/>
              </a:rPr>
              <a:t>Večja občutljivost na spremembo svetlobe</a:t>
            </a:r>
            <a:endParaRPr b="0" lang="en-US" sz="2000" spc="-1" strike="noStrike">
              <a:latin typeface="Arial"/>
            </a:endParaRPr>
          </a:p>
          <a:p>
            <a:pPr marL="343080" indent="-343080">
              <a:lnSpc>
                <a:spcPct val="100000"/>
              </a:lnSpc>
              <a:buClr>
                <a:srgbClr val="000000"/>
              </a:buClr>
              <a:buFont typeface="Calibri"/>
              <a:buChar char="-"/>
              <a:tabLst>
                <a:tab algn="l" pos="0"/>
              </a:tabLst>
            </a:pPr>
            <a:r>
              <a:rPr b="0" lang="sl-SI" sz="2000" spc="-1" strike="noStrike">
                <a:latin typeface="Arial"/>
              </a:rPr>
              <a:t>odpoved zaznave pri nastopu prozornih ali odbojnih površin</a:t>
            </a:r>
            <a:endParaRPr b="0" lang="en-US" sz="2000" spc="-1" strike="noStrike">
              <a:latin typeface="Arial"/>
            </a:endParaRPr>
          </a:p>
          <a:p>
            <a:pPr marL="343080" indent="-343080">
              <a:lnSpc>
                <a:spcPct val="100000"/>
              </a:lnSpc>
              <a:buClr>
                <a:srgbClr val="000000"/>
              </a:buClr>
              <a:buFont typeface="Calibri"/>
              <a:buChar char="-"/>
              <a:tabLst>
                <a:tab algn="l" pos="0"/>
              </a:tabLst>
            </a:pPr>
            <a:r>
              <a:rPr b="0" lang="sl-SI" sz="2000" spc="-1" strike="noStrike">
                <a:latin typeface="Arial"/>
              </a:rPr>
              <a:t>Dodatna dimeznija informacije, kar pomeni računsko zahtevnost</a:t>
            </a:r>
            <a:endParaRPr b="0" lang="en-US" sz="2000" spc="-1" strike="noStrike">
              <a:latin typeface="Arial"/>
            </a:endParaRPr>
          </a:p>
          <a:p>
            <a:pPr marL="343080" indent="-343080">
              <a:lnSpc>
                <a:spcPct val="100000"/>
              </a:lnSpc>
              <a:buClr>
                <a:srgbClr val="000000"/>
              </a:buClr>
              <a:buFont typeface="Calibri"/>
              <a:buChar char="-"/>
              <a:tabLst>
                <a:tab algn="l" pos="0"/>
              </a:tabLst>
            </a:pPr>
            <a:r>
              <a:rPr b="0" lang="sl-SI" sz="2000" spc="-1" strike="noStrike">
                <a:latin typeface="Arial"/>
              </a:rPr>
              <a:t>Zaradi nižje resolucije globinske informacije ne zaznava manjših objekotv</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sl-SI" sz="2000" spc="-1" strike="noStrike">
                <a:latin typeface="Arial"/>
              </a:rPr>
              <a:t>DSN – Depth Seeding Network</a:t>
            </a:r>
            <a:endParaRPr b="0" lang="en-US" sz="2000" spc="-1" strike="noStrike">
              <a:latin typeface="Arial"/>
            </a:endParaRPr>
          </a:p>
          <a:p>
            <a:pPr marL="216000" indent="-216000">
              <a:lnSpc>
                <a:spcPct val="100000"/>
              </a:lnSpc>
              <a:buNone/>
              <a:tabLst>
                <a:tab algn="l" pos="0"/>
              </a:tabLst>
            </a:pPr>
            <a:r>
              <a:rPr b="0" lang="sl-SI" sz="2000" spc="-1" strike="noStrike">
                <a:latin typeface="Arial"/>
              </a:rPr>
              <a:t>	</a:t>
            </a:r>
            <a:r>
              <a:rPr b="0" lang="sl-SI" sz="2000" spc="-1" strike="noStrike">
                <a:latin typeface="Arial"/>
              </a:rPr>
              <a:t>Prva stopnja kot vhod vzame organiziran oblak točk XYZ. Globinska informacija je namreč bolje ponazorjena v sintetičnih podatkovnih zbirkah, v primerjavi z RGB informacijo. </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sl-SI" sz="2000" spc="-1" strike="noStrike">
                <a:latin typeface="Arial"/>
              </a:rPr>
              <a:t>IMP – Initial Mask Processing Module</a:t>
            </a:r>
            <a:endParaRPr b="0" lang="en-US" sz="2000" spc="-1" strike="noStrike">
              <a:latin typeface="Arial"/>
            </a:endParaRPr>
          </a:p>
          <a:p>
            <a:pPr marL="216000" indent="-216000">
              <a:lnSpc>
                <a:spcPct val="100000"/>
              </a:lnSpc>
              <a:buNone/>
              <a:tabLst>
                <a:tab algn="l" pos="0"/>
              </a:tabLst>
            </a:pPr>
            <a:r>
              <a:rPr b="0" lang="sl-SI" sz="2000" spc="-1" strike="noStrike">
                <a:latin typeface="Arial"/>
              </a:rPr>
              <a:t>	</a:t>
            </a:r>
            <a:r>
              <a:rPr b="0" lang="sl-SI" sz="2000" spc="-1" strike="noStrike">
                <a:latin typeface="Arial"/>
              </a:rPr>
              <a:t>Augmentacija pridobljene segmentacijske maske z operacijama zapiranja in odopranja. </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sl-SI" sz="2000" spc="-1" strike="noStrike">
                <a:latin typeface="Arial"/>
              </a:rPr>
              <a:t>RRN – Region Refinement network</a:t>
            </a:r>
            <a:endParaRPr b="0" lang="en-US" sz="2000" spc="-1" strike="noStrike">
              <a:latin typeface="Arial"/>
            </a:endParaRPr>
          </a:p>
          <a:p>
            <a:pPr marL="216000" indent="-216000">
              <a:lnSpc>
                <a:spcPct val="100000"/>
              </a:lnSpc>
              <a:buNone/>
              <a:tabLst>
                <a:tab algn="l" pos="0"/>
              </a:tabLst>
            </a:pPr>
            <a:r>
              <a:rPr b="0" lang="sl-SI" sz="2000" spc="-1" strike="noStrike">
                <a:latin typeface="Arial"/>
              </a:rPr>
              <a:t>	</a:t>
            </a:r>
            <a:r>
              <a:rPr b="0" lang="sl-SI" sz="2000" spc="-1" strike="noStrike">
                <a:latin typeface="Arial"/>
              </a:rPr>
              <a:t>Segmentacijsko masko, ki smo jo pridobili iz globinske slike na tej točki augmentiramo z tipičnimi operacijam, kot so rotacija, translacija, razteg, šum … </a:t>
            </a:r>
            <a:endParaRPr b="0" lang="en-US" sz="2000" spc="-1" strike="noStrike">
              <a:latin typeface="Arial"/>
            </a:endParaRPr>
          </a:p>
          <a:p>
            <a:pPr marL="216000" indent="-216000">
              <a:lnSpc>
                <a:spcPct val="100000"/>
              </a:lnSpc>
              <a:buNone/>
              <a:tabLst>
                <a:tab algn="l" pos="0"/>
              </a:tabLst>
            </a:pPr>
            <a:r>
              <a:rPr b="0" lang="sl-SI" sz="2000" spc="-1" strike="noStrike">
                <a:latin typeface="Arial"/>
              </a:rPr>
              <a:t>	</a:t>
            </a:r>
            <a:r>
              <a:rPr b="0" lang="sl-SI" sz="2000" spc="-1" strike="noStrike">
                <a:latin typeface="Arial"/>
              </a:rPr>
              <a:t>(Popačene) segmentacije nato poravimo, dodelamo z uporabo RGB informacije.</a:t>
            </a:r>
            <a:endParaRPr b="0" lang="en-US" sz="2000" spc="-1" strike="noStrike">
              <a:latin typeface="Arial"/>
            </a:endParaRPr>
          </a:p>
        </p:txBody>
      </p:sp>
      <p:sp>
        <p:nvSpPr>
          <p:cNvPr id="232" name="PlaceHolder 3"/>
          <p:cNvSpPr>
            <a:spLocks noGrp="1"/>
          </p:cNvSpPr>
          <p:nvPr>
            <p:ph type="sldNum" idx="18"/>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de-DE" sz="1200" spc="-1" strike="noStrike">
                <a:solidFill>
                  <a:srgbClr val="000000"/>
                </a:solidFill>
                <a:latin typeface="Times New Roman"/>
                <a:ea typeface="+mn-ea"/>
              </a:defRPr>
            </a:lvl1pPr>
          </a:lstStyle>
          <a:p>
            <a:pPr algn="r">
              <a:lnSpc>
                <a:spcPct val="100000"/>
              </a:lnSpc>
              <a:buNone/>
            </a:pPr>
            <a:fld id="{A6889B57-E8A4-4396-A40F-819821D1184A}" type="slidenum">
              <a:rPr b="0" lang="de-DE"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685800" y="1143000"/>
            <a:ext cx="5486040" cy="3085920"/>
          </a:xfrm>
          <a:prstGeom prst="rect">
            <a:avLst/>
          </a:prstGeom>
          <a:ln w="0">
            <a:noFill/>
          </a:ln>
        </p:spPr>
      </p:sp>
      <p:sp>
        <p:nvSpPr>
          <p:cNvPr id="234"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sl-SI" sz="2000" spc="-1" strike="noStrike">
                <a:latin typeface="Arial"/>
              </a:rPr>
              <a:t>ResNet – 2015</a:t>
            </a:r>
            <a:endParaRPr b="0" lang="en-US" sz="2000" spc="-1" strike="noStrike">
              <a:latin typeface="Arial"/>
            </a:endParaRPr>
          </a:p>
          <a:p>
            <a:pPr marL="216000" indent="-216000">
              <a:lnSpc>
                <a:spcPct val="100000"/>
              </a:lnSpc>
              <a:buNone/>
              <a:tabLst>
                <a:tab algn="l" pos="0"/>
              </a:tabLst>
            </a:pPr>
            <a:r>
              <a:rPr b="0" lang="sl-SI" sz="2000" spc="-1" strike="noStrike">
                <a:latin typeface="Arial"/>
              </a:rPr>
              <a:t>Globoko konvolucijsko nevronsko omrežje, uporablja preskočne povazave za odpravo problema izginjajočih gradientov. To nam omogoča učenje večjih modelov kot recimo z VGG. </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sl-SI" sz="2000" spc="-1" strike="noStrike">
                <a:latin typeface="Arial"/>
              </a:rPr>
              <a:t>Različne različice, z različnimi količinami parametrov.</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sl-SI" sz="2000" spc="-1" strike="noStrike">
                <a:latin typeface="Arial"/>
              </a:rPr>
              <a:t>V našem primeru smo uporabili različico z 152 plastmi, ki je bila prednaučena na COCO podatkovnem setu. </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235" name="PlaceHolder 3"/>
          <p:cNvSpPr>
            <a:spLocks noGrp="1"/>
          </p:cNvSpPr>
          <p:nvPr>
            <p:ph type="sldNum" idx="19"/>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de-DE" sz="1200" spc="-1" strike="noStrike">
                <a:solidFill>
                  <a:srgbClr val="000000"/>
                </a:solidFill>
                <a:latin typeface="Times New Roman"/>
                <a:ea typeface="+mn-ea"/>
              </a:defRPr>
            </a:lvl1pPr>
          </a:lstStyle>
          <a:p>
            <a:pPr algn="r">
              <a:lnSpc>
                <a:spcPct val="100000"/>
              </a:lnSpc>
              <a:buNone/>
            </a:pPr>
            <a:fld id="{D1586E0A-A362-460D-91EF-800E365FD0DF}" type="slidenum">
              <a:rPr b="0" lang="de-DE"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217440" y="812880"/>
            <a:ext cx="7124400" cy="4008240"/>
          </a:xfrm>
          <a:prstGeom prst="rect">
            <a:avLst/>
          </a:prstGeom>
          <a:ln w="0">
            <a:noFill/>
          </a:ln>
        </p:spPr>
      </p:sp>
      <p:sp>
        <p:nvSpPr>
          <p:cNvPr id="237"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US" sz="2000" spc="-1" strike="noStrike">
                <a:latin typeface="Arial"/>
              </a:rPr>
              <a:t>Algoritem je naučen na tabletop Object Dataset (TOD)</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sl-SI" sz="2000" spc="-1" strike="noStrike">
                <a:latin typeface="Arial"/>
              </a:rPr>
              <a:t>40 000 sintetičnih prizorov</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sl-SI" sz="2000" spc="-1" strike="noStrike">
                <a:latin typeface="Arial"/>
              </a:rPr>
              <a:t>Simulirano domače okolje</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sl-SI" sz="2000" spc="-1" strike="noStrike">
                <a:latin typeface="Arial"/>
              </a:rPr>
              <a:t>Na mizo postavljenih 5 do 25 simuliranih ShapeNet objekotv</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sl-SI" sz="2000" spc="-1" strike="noStrike">
                <a:latin typeface="Arial"/>
              </a:rPr>
              <a:t>Globinska informacija je reprezentativna</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sl-SI" sz="2000" spc="-1" strike="noStrike">
                <a:latin typeface="Arial"/>
              </a:rPr>
              <a:t>Zaradi omejitev pybullet pa je RGB informacija zelo osnovna, posledično se UOIS močno naslanja na globinsko informacijo</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sl-SI" sz="2000" spc="-1" strike="noStrike">
                <a:latin typeface="Arial"/>
              </a:rPr>
              <a:t>To je značilno za glboinske datasete, ker jih je ročno težko anotirati so neobstoječi ali simulirani, ampak je RGB infromacija nereprezentativna. </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endParaRPr b="0" lang="en-US" sz="2000" spc="-1" strike="noStrike">
              <a:latin typeface="Arial"/>
            </a:endParaRPr>
          </a:p>
        </p:txBody>
      </p:sp>
      <p:sp>
        <p:nvSpPr>
          <p:cNvPr id="238" name="PlaceHolder 3"/>
          <p:cNvSpPr>
            <a:spLocks noGrp="1"/>
          </p:cNvSpPr>
          <p:nvPr>
            <p:ph type="sldNum" idx="20"/>
          </p:nvPr>
        </p:nvSpPr>
        <p:spPr>
          <a:xfrm>
            <a:off x="4278960" y="10157400"/>
            <a:ext cx="3280320" cy="53388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7BD2FB34-30C7-4CB2-A407-066EFF4FF57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217440" y="812880"/>
            <a:ext cx="7124400" cy="4008240"/>
          </a:xfrm>
          <a:prstGeom prst="rect">
            <a:avLst/>
          </a:prstGeom>
          <a:ln w="0">
            <a:noFill/>
          </a:ln>
        </p:spPr>
      </p:sp>
      <p:sp>
        <p:nvSpPr>
          <p:cNvPr id="240"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US" sz="2000" spc="-1" strike="noStrike">
                <a:latin typeface="Calibri"/>
              </a:rPr>
              <a:t>ImageNet je 200GB velika podatkovna zbirka slik različnih kategorij. ResNet nevronsko mrežo lahko dobimo že prednaučeno na zbriki, naš cilj pa je bil doseči kategorizacijo le določenih kateogirj. </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en-US" sz="2000" spc="-1" strike="noStrike">
                <a:latin typeface="Calibri"/>
              </a:rPr>
              <a:t>Iz celotne zbirke smo vzeli slike, ki ustrezajo sedmim kategorijam. In pa nabor različnih slik, ki je dovolj raznolik, da mrežo nauči klasificirati vse druge objekte v to kategorijo. </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en-US" sz="2000" spc="-1" strike="noStrike">
                <a:latin typeface="Calibri"/>
              </a:rPr>
              <a:t>Prvo smo mrežo poizkusili naučiti na CIFAR podatkovni zbirki. Vsbovane slikice so nekoliko premajhne resoluije za dobre rezultate 32x32. </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en-US" sz="2000" spc="-1" strike="noStrike">
                <a:latin typeface="Calibri"/>
              </a:rPr>
              <a:t>Problem ImageNet je, da so nekatere slike narobe anotirane, poleg tega pa niso vse slike anotirane. </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en-US" sz="2000" spc="-1" strike="noStrike">
                <a:latin typeface="Calibri"/>
              </a:rPr>
              <a:t>Naredili smo python skripto, da je izrezala iz slik samo tiste dele, na katerih so bili označeni bouning boxi z objekti. To nam je pustilo le del slik za učenje. Z drugo python skripto sem nato deloma avtomatizirano iz interneta pridobil še več sto drugih slik, ki sem jih ročno pregledal za ustreznost. Slike so bile tudi normalizirane na srednje vrednosti. Podatkovna zbirka je bila dovolj raznolika, da nismo izvedli dodatnih augmentacij.  </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en-US" sz="2000" spc="-1" strike="noStrike">
                <a:latin typeface="Calibri"/>
              </a:rPr>
              <a:t>Pred učenjem so bile slike spremenjene (pomanjšane ali razširjene) na dimenzijo 200x200, da smo iz njih lahko izdelali batche slik. </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en-US" sz="2000" spc="-1" strike="noStrike">
                <a:latin typeface="Calibri"/>
              </a:rPr>
              <a:t>Vzeli prednaučene uteži na COCO podaktovni zbirki. </a:t>
            </a:r>
            <a:endParaRPr b="0" lang="en-US" sz="2000" spc="-1" strike="noStrike">
              <a:latin typeface="Arial"/>
            </a:endParaRPr>
          </a:p>
        </p:txBody>
      </p:sp>
      <p:sp>
        <p:nvSpPr>
          <p:cNvPr id="241" name="PlaceHolder 3"/>
          <p:cNvSpPr>
            <a:spLocks noGrp="1"/>
          </p:cNvSpPr>
          <p:nvPr>
            <p:ph type="sldNum" idx="21"/>
          </p:nvPr>
        </p:nvSpPr>
        <p:spPr>
          <a:xfrm>
            <a:off x="4278960" y="10157400"/>
            <a:ext cx="3280320" cy="53388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DFACB7E1-7B43-4FCD-BF22-7FD71B7A2D27}" type="slidenum">
              <a:rPr b="0" lang="en-US" sz="1400" spc="-1" strike="noStrike">
                <a:latin typeface="Times New Roman"/>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1672D1D-C9FC-48D5-88C3-47600004B76C}"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FB533F6-AA51-49C7-8D2F-17F8329A963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C9CCCFC-E140-4C56-8AE6-06922A6AEB8B}"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263888F-E900-4E12-8B93-8E37D1D2A9C8}"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EF96AE2-2B7B-4221-B1B5-ABE7D247AB4B}"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B21AA2C-655A-4470-B292-95EBCA86A92A}"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3C8A56D-A32E-46C2-AB8B-97202C2CA790}"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00FCD46-1F77-4D5D-9409-C57FA86AE269}"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30D97C3-E58F-403E-9523-E754A0CB7B64}"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25CC296-E49D-409F-AFFA-D1B53D5D92A0}"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4DFF85F-DBD6-4362-B115-7A75C0CD82E2}"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25BB02C-4488-461F-8CF8-794338FD4B1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7BA8D56-F143-4FD5-A65B-530C54996EB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39E0D92-A90A-4084-BA03-8B5939D7649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6EF5214-23A6-4055-9A66-E7BCF2F1E3E9}"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B4617AC-3648-44A5-AA72-5BF50CEAA42B}"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2079C630-6EDD-431B-9FDE-E1E157295F21}"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3461DC07-93FE-46EC-96E2-72C1D893714A}"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4027CA52-166C-4629-84B4-9BD12C293773}"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B965E13-BF9B-4C27-8065-CA072421F101}"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93E18A52-4B83-4117-ABB6-C89A2AF42417}"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3BAF97CE-A60F-4771-AD79-FB0EB537C529}"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8A9EDBE-8065-4CFC-BBB0-E719C5A52AC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45247C2E-58CF-4787-B348-DEF41BB22B2F}"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989885C-2ABB-4C64-AA05-D66251988AAF}"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EBF6E48-3CD0-40B0-94D1-BCA2400B3FE0}"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A77883C-2C10-4B51-AF28-E43BDCDAF49A}"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AD2C6E7-FB75-46AB-984A-57A6F2F74F55}"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9D8F84F5-7F66-4882-81EC-5138A6313B70}"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E2F78A98-B58F-4CF5-90D8-FD6188C439B1}"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DF798AF5-51FA-46DF-9B01-67B0057B5565}"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12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F23E6F45-65ED-4787-8EF5-32FB274386A5}"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1B7B7608-DE4C-4FAC-B742-A9F9FAB6A4E2}"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31948A9-4EB1-4E9C-83BF-896E27BEA8A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3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DD187BB9-F26E-4D6F-B131-0E0DFB1C0E0C}"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C0AFA05-129A-41DC-8CB6-A62885B1F9F0}"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9821129C-6D2B-46DC-8F1A-590FFF60225E}"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B96571E7-6BDF-4AFB-A57F-ACC37DA99AC5}"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4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C3BC4E4D-5C2F-469F-8C1C-77D39A7E3234}"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4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B0002BE7-4E15-42F3-97B9-EE4B341960D7}"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15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5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F7C71B79-1985-4911-9886-A00031CE7A3C}"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5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03F63FEB-9034-470A-8D39-339C08BC67D6}"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15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5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6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6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6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6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14BA0507-5988-46A2-902A-B3985E39F241}"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6DADFF3-C5C1-484C-84C9-343BB02D3430}"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926B15F-ABA3-4C91-BB22-94AC4D49C260}"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2936AAB-676E-4089-ACA0-8EF257F970F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5F103AE-CEB8-4616-BEC9-5A69BCDC729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sl-SI"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FC55D44-BDC3-4BF8-9B54-36A59575319C}"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r>
              <a:rPr b="0" lang="sl-SI" sz="4400" spc="-1" strike="noStrike">
                <a:solidFill>
                  <a:srgbClr val="000000"/>
                </a:solidFill>
                <a:latin typeface="Arial"/>
              </a:rPr>
              <a:t>Click to edit the title text format</a:t>
            </a:r>
            <a:endParaRPr b="0" lang="sl-SI" sz="4400" spc="-1" strike="noStrike">
              <a:solidFill>
                <a:srgbClr val="000000"/>
              </a:solidFill>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 </a:t>
            </a:r>
            <a:endParaRPr b="0" lang="en-US" sz="1400" spc="-1" strike="noStrike">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de-DE" sz="1200" spc="-1" strike="noStrike">
                <a:solidFill>
                  <a:srgbClr val="8b8b8b"/>
                </a:solidFill>
                <a:latin typeface="Calibri"/>
                <a:ea typeface="DejaVu Sans"/>
              </a:defRPr>
            </a:lvl1pPr>
          </a:lstStyle>
          <a:p>
            <a:pPr algn="r">
              <a:lnSpc>
                <a:spcPct val="100000"/>
              </a:lnSpc>
              <a:buNone/>
            </a:pPr>
            <a:fld id="{A79AB5BD-C777-4914-939C-D62C8EADCD86}" type="slidenum">
              <a:rPr b="0" lang="de-DE" sz="1200" spc="-1" strike="noStrike">
                <a:solidFill>
                  <a:srgbClr val="8b8b8b"/>
                </a:solidFill>
                <a:latin typeface="Calibri"/>
                <a:ea typeface="DejaVu Sans"/>
              </a:rPr>
              <a:t>17</a:t>
            </a:fld>
            <a:endParaRPr b="0" lang="en-US" sz="1200" spc="-1" strike="noStrike">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 </a:t>
            </a:r>
            <a:endParaRPr b="0" lang="en-US" sz="14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sl-SI" sz="2800" spc="-1" strike="noStrike">
                <a:solidFill>
                  <a:srgbClr val="000000"/>
                </a:solidFill>
                <a:latin typeface="Arial"/>
              </a:rPr>
              <a:t>Click to edit the outline text format</a:t>
            </a:r>
            <a:endParaRPr b="0" lang="sl-SI"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sl-SI" sz="2000" spc="-1" strike="noStrike">
                <a:solidFill>
                  <a:srgbClr val="000000"/>
                </a:solidFill>
                <a:latin typeface="Arial"/>
              </a:rPr>
              <a:t>Second Outline Level</a:t>
            </a:r>
            <a:endParaRPr b="0" lang="sl-SI"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sl-SI" sz="1800" spc="-1" strike="noStrike">
                <a:solidFill>
                  <a:srgbClr val="000000"/>
                </a:solidFill>
                <a:latin typeface="Arial"/>
              </a:rPr>
              <a:t>Third Outline Level</a:t>
            </a:r>
            <a:endParaRPr b="0" lang="sl-SI"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sl-SI" sz="1800" spc="-1" strike="noStrike">
                <a:solidFill>
                  <a:srgbClr val="000000"/>
                </a:solidFill>
                <a:latin typeface="Arial"/>
              </a:rPr>
              <a:t>Fourth Outline Level</a:t>
            </a:r>
            <a:endParaRPr b="0" lang="sl-SI"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sl-SI" sz="2000" spc="-1" strike="noStrike">
                <a:solidFill>
                  <a:srgbClr val="000000"/>
                </a:solidFill>
                <a:latin typeface="Arial"/>
              </a:rPr>
              <a:t>Fifth Outline Level</a:t>
            </a:r>
            <a:endParaRPr b="0" lang="sl-SI"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sl-SI" sz="2000" spc="-1" strike="noStrike">
                <a:solidFill>
                  <a:srgbClr val="000000"/>
                </a:solidFill>
                <a:latin typeface="Arial"/>
              </a:rPr>
              <a:t>Sixth Outline Level</a:t>
            </a:r>
            <a:endParaRPr b="0" lang="sl-SI"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sl-SI" sz="2000" spc="-1" strike="noStrike">
                <a:solidFill>
                  <a:srgbClr val="000000"/>
                </a:solidFill>
                <a:latin typeface="Arial"/>
              </a:rPr>
              <a:t>Seventh Outline Level</a:t>
            </a:r>
            <a:endParaRPr b="0" lang="sl-SI"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de-DE" sz="1200" spc="-1" strike="noStrike">
                <a:solidFill>
                  <a:srgbClr val="8b8b8b"/>
                </a:solidFill>
                <a:latin typeface="Calibri"/>
                <a:ea typeface="DejaVu Sans"/>
              </a:defRPr>
            </a:lvl1pPr>
          </a:lstStyle>
          <a:p>
            <a:pPr algn="r">
              <a:lnSpc>
                <a:spcPct val="100000"/>
              </a:lnSpc>
              <a:buNone/>
            </a:pPr>
            <a:fld id="{133DB9CA-DC31-49B8-A939-E6827ED5E1C1}" type="slidenum">
              <a:rPr b="0" lang="de-DE" sz="1200" spc="-1" strike="noStrike">
                <a:solidFill>
                  <a:srgbClr val="8b8b8b"/>
                </a:solidFill>
                <a:latin typeface="Calibri"/>
                <a:ea typeface="DejaVu Sans"/>
              </a:rPr>
              <a:t>&lt;number&gt;</a:t>
            </a:fld>
            <a:endParaRPr b="0" lang="en-US" sz="1200" spc="-1" strike="noStrike">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sl-SI" sz="1800" spc="-1" strike="noStrike">
                <a:solidFill>
                  <a:srgbClr val="000000"/>
                </a:solidFill>
                <a:latin typeface="Arial"/>
              </a:rPr>
              <a:t>Click to edit the title text format</a:t>
            </a:r>
            <a:endParaRPr b="0" lang="sl-SI" sz="1800" spc="-1" strike="noStrike">
              <a:solidFill>
                <a:srgbClr val="000000"/>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sl-SI" sz="2800" spc="-1" strike="noStrike">
                <a:solidFill>
                  <a:srgbClr val="000000"/>
                </a:solidFill>
                <a:latin typeface="Arial"/>
              </a:rPr>
              <a:t>Click to edit the outline text format</a:t>
            </a:r>
            <a:endParaRPr b="0" lang="sl-SI"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sl-SI" sz="2000" spc="-1" strike="noStrike">
                <a:solidFill>
                  <a:srgbClr val="000000"/>
                </a:solidFill>
                <a:latin typeface="Arial"/>
              </a:rPr>
              <a:t>Second Outline Level</a:t>
            </a:r>
            <a:endParaRPr b="0" lang="sl-SI"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sl-SI" sz="1800" spc="-1" strike="noStrike">
                <a:solidFill>
                  <a:srgbClr val="000000"/>
                </a:solidFill>
                <a:latin typeface="Arial"/>
              </a:rPr>
              <a:t>Third Outline Level</a:t>
            </a:r>
            <a:endParaRPr b="0" lang="sl-SI"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sl-SI" sz="1800" spc="-1" strike="noStrike">
                <a:solidFill>
                  <a:srgbClr val="000000"/>
                </a:solidFill>
                <a:latin typeface="Arial"/>
              </a:rPr>
              <a:t>Fourth Outline Level</a:t>
            </a:r>
            <a:endParaRPr b="0" lang="sl-SI"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sl-SI" sz="2000" spc="-1" strike="noStrike">
                <a:solidFill>
                  <a:srgbClr val="000000"/>
                </a:solidFill>
                <a:latin typeface="Arial"/>
              </a:rPr>
              <a:t>Fifth Outline Level</a:t>
            </a:r>
            <a:endParaRPr b="0" lang="sl-SI"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sl-SI" sz="2000" spc="-1" strike="noStrike">
                <a:solidFill>
                  <a:srgbClr val="000000"/>
                </a:solidFill>
                <a:latin typeface="Arial"/>
              </a:rPr>
              <a:t>Sixth Outline Level</a:t>
            </a:r>
            <a:endParaRPr b="0" lang="sl-SI"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sl-SI" sz="2000" spc="-1" strike="noStrike">
                <a:solidFill>
                  <a:srgbClr val="000000"/>
                </a:solidFill>
                <a:latin typeface="Arial"/>
              </a:rPr>
              <a:t>Seventh Outline Level</a:t>
            </a:r>
            <a:endParaRPr b="0" lang="sl-SI"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r>
              <a:rPr b="0" lang="sl-SI" sz="4400" spc="-1" strike="noStrike">
                <a:solidFill>
                  <a:srgbClr val="000000"/>
                </a:solidFill>
                <a:latin typeface="Arial"/>
              </a:rPr>
              <a:t>Click to edit the title text format</a:t>
            </a:r>
            <a:endParaRPr b="0" lang="sl-SI" sz="4400" spc="-1" strike="noStrike">
              <a:solidFill>
                <a:srgbClr val="000000"/>
              </a:solidFill>
              <a:latin typeface="Arial"/>
            </a:endParaRPr>
          </a:p>
        </p:txBody>
      </p:sp>
      <p:sp>
        <p:nvSpPr>
          <p:cNvPr id="83" name="PlaceHolder 2"/>
          <p:cNvSpPr>
            <a:spLocks noGrp="1"/>
          </p:cNvSpPr>
          <p:nvPr>
            <p:ph type="ftr" idx="7"/>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84" name="PlaceHolder 3"/>
          <p:cNvSpPr>
            <a:spLocks noGrp="1"/>
          </p:cNvSpPr>
          <p:nvPr>
            <p:ph type="sldNum" idx="8"/>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de-DE" sz="1200" spc="-1" strike="noStrike">
                <a:solidFill>
                  <a:srgbClr val="8b8b8b"/>
                </a:solidFill>
                <a:latin typeface="Calibri"/>
                <a:ea typeface="DejaVu Sans"/>
              </a:defRPr>
            </a:lvl1pPr>
          </a:lstStyle>
          <a:p>
            <a:pPr algn="r">
              <a:lnSpc>
                <a:spcPct val="100000"/>
              </a:lnSpc>
              <a:buNone/>
            </a:pPr>
            <a:fld id="{2815941A-3C0A-45BA-9380-32AE8DFB0AE1}" type="slidenum">
              <a:rPr b="0" lang="de-DE" sz="1200" spc="-1" strike="noStrike">
                <a:solidFill>
                  <a:srgbClr val="8b8b8b"/>
                </a:solidFill>
                <a:latin typeface="Calibri"/>
                <a:ea typeface="DejaVu Sans"/>
              </a:rPr>
              <a:t>&lt;number&gt;</a:t>
            </a:fld>
            <a:endParaRPr b="0" lang="en-US" sz="1200" spc="-1" strike="noStrike">
              <a:latin typeface="Times New Roman"/>
            </a:endParaRPr>
          </a:p>
        </p:txBody>
      </p:sp>
      <p:sp>
        <p:nvSpPr>
          <p:cNvPr id="85" name="PlaceHolder 4"/>
          <p:cNvSpPr>
            <a:spLocks noGrp="1"/>
          </p:cNvSpPr>
          <p:nvPr>
            <p:ph type="dt" idx="9"/>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sl-SI" sz="2800" spc="-1" strike="noStrike">
                <a:solidFill>
                  <a:srgbClr val="000000"/>
                </a:solidFill>
                <a:latin typeface="Arial"/>
              </a:rPr>
              <a:t>Click to edit the outline text format</a:t>
            </a:r>
            <a:endParaRPr b="0" lang="sl-SI"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sl-SI" sz="2000" spc="-1" strike="noStrike">
                <a:solidFill>
                  <a:srgbClr val="000000"/>
                </a:solidFill>
                <a:latin typeface="Arial"/>
              </a:rPr>
              <a:t>Second Outline Level</a:t>
            </a:r>
            <a:endParaRPr b="0" lang="sl-SI"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sl-SI" sz="1800" spc="-1" strike="noStrike">
                <a:solidFill>
                  <a:srgbClr val="000000"/>
                </a:solidFill>
                <a:latin typeface="Arial"/>
              </a:rPr>
              <a:t>Third Outline Level</a:t>
            </a:r>
            <a:endParaRPr b="0" lang="sl-SI"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sl-SI" sz="1800" spc="-1" strike="noStrike">
                <a:solidFill>
                  <a:srgbClr val="000000"/>
                </a:solidFill>
                <a:latin typeface="Arial"/>
              </a:rPr>
              <a:t>Fourth Outline Level</a:t>
            </a:r>
            <a:endParaRPr b="0" lang="sl-SI"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sl-SI" sz="2000" spc="-1" strike="noStrike">
                <a:solidFill>
                  <a:srgbClr val="000000"/>
                </a:solidFill>
                <a:latin typeface="Arial"/>
              </a:rPr>
              <a:t>Fifth Outline Level</a:t>
            </a:r>
            <a:endParaRPr b="0" lang="sl-SI"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sl-SI" sz="2000" spc="-1" strike="noStrike">
                <a:solidFill>
                  <a:srgbClr val="000000"/>
                </a:solidFill>
                <a:latin typeface="Arial"/>
              </a:rPr>
              <a:t>Sixth Outline Level</a:t>
            </a:r>
            <a:endParaRPr b="0" lang="sl-SI"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sl-SI" sz="2000" spc="-1" strike="noStrike">
                <a:solidFill>
                  <a:srgbClr val="000000"/>
                </a:solidFill>
                <a:latin typeface="Arial"/>
              </a:rPr>
              <a:t>Seventh Outline Level</a:t>
            </a:r>
            <a:endParaRPr b="0" lang="sl-SI"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r>
              <a:rPr b="0" lang="sl-SI" sz="4400" spc="-1" strike="noStrike">
                <a:solidFill>
                  <a:srgbClr val="000000"/>
                </a:solidFill>
                <a:latin typeface="Arial"/>
              </a:rPr>
              <a:t>Click to edit the title text format</a:t>
            </a:r>
            <a:endParaRPr b="0" lang="sl-SI" sz="4400" spc="-1" strike="noStrike">
              <a:solidFill>
                <a:srgbClr val="000000"/>
              </a:solidFill>
              <a:latin typeface="Arial"/>
            </a:endParaRPr>
          </a:p>
        </p:txBody>
      </p:sp>
      <p:sp>
        <p:nvSpPr>
          <p:cNvPr id="124"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sl-SI" sz="2800" spc="-1" strike="noStrike">
                <a:solidFill>
                  <a:srgbClr val="000000"/>
                </a:solidFill>
                <a:latin typeface="Arial"/>
              </a:rPr>
              <a:t>Click to edit the outline text format</a:t>
            </a:r>
            <a:endParaRPr b="0" lang="sl-SI"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sl-SI" sz="2800" spc="-1" strike="noStrike">
                <a:solidFill>
                  <a:srgbClr val="000000"/>
                </a:solidFill>
                <a:latin typeface="Arial"/>
              </a:rPr>
              <a:t>Second Outline Level</a:t>
            </a:r>
            <a:endParaRPr b="0" lang="sl-SI"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sl-SI" sz="2800" spc="-1" strike="noStrike">
                <a:solidFill>
                  <a:srgbClr val="000000"/>
                </a:solidFill>
                <a:latin typeface="Arial"/>
              </a:rPr>
              <a:t>Third Outline Level</a:t>
            </a:r>
            <a:endParaRPr b="0" lang="sl-SI"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sl-SI" sz="2800" spc="-1" strike="noStrike">
                <a:solidFill>
                  <a:srgbClr val="000000"/>
                </a:solidFill>
                <a:latin typeface="Arial"/>
              </a:rPr>
              <a:t>Fourth Outline Level</a:t>
            </a:r>
            <a:endParaRPr b="0" lang="sl-SI"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sl-SI" sz="2800" spc="-1" strike="noStrike">
                <a:solidFill>
                  <a:srgbClr val="000000"/>
                </a:solidFill>
                <a:latin typeface="Arial"/>
              </a:rPr>
              <a:t>Fifth Outline Level</a:t>
            </a:r>
            <a:endParaRPr b="0" lang="sl-SI"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sl-SI" sz="2800" spc="-1" strike="noStrike">
                <a:solidFill>
                  <a:srgbClr val="000000"/>
                </a:solidFill>
                <a:latin typeface="Arial"/>
              </a:rPr>
              <a:t>Sixth Outline Level</a:t>
            </a:r>
            <a:endParaRPr b="0" lang="sl-SI"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sl-SI" sz="2800" spc="-1" strike="noStrike">
                <a:solidFill>
                  <a:srgbClr val="000000"/>
                </a:solidFill>
                <a:latin typeface="Arial"/>
              </a:rPr>
              <a:t>Seventh Outline Level</a:t>
            </a:r>
            <a:endParaRPr b="0" lang="sl-SI" sz="2800" spc="-1" strike="noStrike">
              <a:solidFill>
                <a:srgbClr val="000000"/>
              </a:solidFill>
              <a:latin typeface="Arial"/>
            </a:endParaRPr>
          </a:p>
        </p:txBody>
      </p:sp>
      <p:sp>
        <p:nvSpPr>
          <p:cNvPr id="125" name="PlaceHolder 3"/>
          <p:cNvSpPr>
            <a:spLocks noGrp="1"/>
          </p:cNvSpPr>
          <p:nvPr>
            <p:ph type="ftr" idx="10"/>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126" name="PlaceHolder 4"/>
          <p:cNvSpPr>
            <a:spLocks noGrp="1"/>
          </p:cNvSpPr>
          <p:nvPr>
            <p:ph type="sldNum" idx="11"/>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de-DE" sz="1200" spc="-1" strike="noStrike">
                <a:solidFill>
                  <a:srgbClr val="8b8b8b"/>
                </a:solidFill>
                <a:latin typeface="Calibri"/>
                <a:ea typeface="DejaVu Sans"/>
              </a:defRPr>
            </a:lvl1pPr>
          </a:lstStyle>
          <a:p>
            <a:pPr algn="r">
              <a:lnSpc>
                <a:spcPct val="100000"/>
              </a:lnSpc>
              <a:buNone/>
            </a:pPr>
            <a:fld id="{513646ED-06F7-431A-8473-DB40CA6B1427}" type="slidenum">
              <a:rPr b="0" lang="de-DE" sz="1200" spc="-1" strike="noStrike">
                <a:solidFill>
                  <a:srgbClr val="8b8b8b"/>
                </a:solidFill>
                <a:latin typeface="Calibri"/>
                <a:ea typeface="DejaVu Sans"/>
              </a:rPr>
              <a:t>&lt;number&gt;</a:t>
            </a:fld>
            <a:endParaRPr b="0" lang="en-US" sz="1200" spc="-1" strike="noStrike">
              <a:latin typeface="Times New Roman"/>
            </a:endParaRPr>
          </a:p>
        </p:txBody>
      </p:sp>
      <p:sp>
        <p:nvSpPr>
          <p:cNvPr id="127" name="PlaceHolder 5"/>
          <p:cNvSpPr>
            <a:spLocks noGrp="1"/>
          </p:cNvSpPr>
          <p:nvPr>
            <p:ph type="dt" idx="12"/>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7.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37.xml"/><Relationship Id="rId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eg"/><Relationship Id="rId3"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37.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7.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7.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1802160" y="3256560"/>
            <a:ext cx="8587080" cy="1514880"/>
          </a:xfrm>
          <a:prstGeom prst="rect">
            <a:avLst/>
          </a:prstGeom>
          <a:noFill/>
          <a:ln w="0">
            <a:noFill/>
          </a:ln>
        </p:spPr>
        <p:txBody>
          <a:bodyPr lIns="0" rIns="0" tIns="0" bIns="0" anchor="b">
            <a:normAutofit fontScale="70000"/>
          </a:bodyPr>
          <a:p>
            <a:pPr algn="ctr">
              <a:lnSpc>
                <a:spcPct val="90000"/>
              </a:lnSpc>
              <a:buNone/>
            </a:pPr>
            <a:r>
              <a:rPr b="0" lang="en-GB" sz="4800" spc="-1" strike="noStrike">
                <a:solidFill>
                  <a:srgbClr val="c00000"/>
                </a:solidFill>
                <a:latin typeface="Calibri Light"/>
                <a:ea typeface="DejaVu Sans"/>
              </a:rPr>
              <a:t>Detection and Recognition of Dinning Table Objects Using RGB-D Camera for</a:t>
            </a:r>
            <a:br>
              <a:rPr sz="4800"/>
            </a:br>
            <a:r>
              <a:rPr b="0" lang="en-GB" sz="4800" spc="-1" strike="noStrike">
                <a:solidFill>
                  <a:srgbClr val="c00000"/>
                </a:solidFill>
                <a:latin typeface="Calibri Light"/>
                <a:ea typeface="DejaVu Sans"/>
              </a:rPr>
              <a:t>Robotic Applications</a:t>
            </a:r>
            <a:endParaRPr b="0" lang="sl-SI" sz="4800" spc="-1" strike="noStrike">
              <a:solidFill>
                <a:srgbClr val="000000"/>
              </a:solidFill>
              <a:latin typeface="Arial"/>
            </a:endParaRPr>
          </a:p>
        </p:txBody>
      </p:sp>
      <p:sp>
        <p:nvSpPr>
          <p:cNvPr id="171" name="PlaceHolder 2"/>
          <p:cNvSpPr>
            <a:spLocks noGrp="1"/>
          </p:cNvSpPr>
          <p:nvPr>
            <p:ph type="subTitle"/>
          </p:nvPr>
        </p:nvSpPr>
        <p:spPr>
          <a:xfrm>
            <a:off x="2895480" y="4856400"/>
            <a:ext cx="6400080" cy="918360"/>
          </a:xfrm>
          <a:prstGeom prst="rect">
            <a:avLst/>
          </a:prstGeom>
          <a:noFill/>
          <a:ln w="0">
            <a:noFill/>
          </a:ln>
        </p:spPr>
        <p:txBody>
          <a:bodyPr lIns="0" rIns="0" tIns="0" bIns="0" anchor="t">
            <a:normAutofit/>
          </a:bodyPr>
          <a:p>
            <a:pPr marL="228600" indent="-228600" algn="ctr">
              <a:lnSpc>
                <a:spcPct val="90000"/>
              </a:lnSpc>
              <a:spcBef>
                <a:spcPts val="1001"/>
              </a:spcBef>
              <a:buClr>
                <a:srgbClr val="000000"/>
              </a:buClr>
              <a:buFont typeface="Arial"/>
              <a:buChar char="•"/>
              <a:tabLst>
                <a:tab algn="l" pos="0"/>
              </a:tabLst>
            </a:pPr>
            <a:r>
              <a:rPr b="0" lang="sl-SI" sz="2000" spc="-1" strike="noStrike">
                <a:solidFill>
                  <a:srgbClr val="000000"/>
                </a:solidFill>
                <a:latin typeface="CMR12"/>
                <a:ea typeface="DejaVu Sans"/>
              </a:rPr>
              <a:t>Tretja predstavitev seminarske naloge</a:t>
            </a:r>
            <a:endParaRPr b="0" lang="en-US" sz="2000" spc="-1" strike="noStrike">
              <a:latin typeface="Arial"/>
            </a:endParaRPr>
          </a:p>
        </p:txBody>
      </p:sp>
      <p:sp>
        <p:nvSpPr>
          <p:cNvPr id="172" name="PoljeZBesedilom 5"/>
          <p:cNvSpPr/>
          <p:nvPr/>
        </p:nvSpPr>
        <p:spPr>
          <a:xfrm>
            <a:off x="741600" y="5412240"/>
            <a:ext cx="477216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sl-SI" sz="2000" spc="-1" strike="noStrike">
                <a:solidFill>
                  <a:srgbClr val="000000"/>
                </a:solidFill>
                <a:latin typeface="CMR17"/>
                <a:ea typeface="DejaVu Sans"/>
              </a:rPr>
              <a:t>Avtor: </a:t>
            </a:r>
            <a:r>
              <a:rPr b="0" lang="en-GB" sz="2000" spc="-1" strike="noStrike">
                <a:solidFill>
                  <a:srgbClr val="000000"/>
                </a:solidFill>
                <a:latin typeface="CMR17"/>
                <a:ea typeface="DejaVu Sans"/>
              </a:rPr>
              <a:t>Jakob Baumgartner</a:t>
            </a:r>
            <a:endParaRPr b="0" lang="en-US" sz="2000" spc="-1" strike="noStrike">
              <a:latin typeface="Arial"/>
            </a:endParaRPr>
          </a:p>
        </p:txBody>
      </p:sp>
      <p:sp>
        <p:nvSpPr>
          <p:cNvPr id="173" name="PoljeZBesedilom 6"/>
          <p:cNvSpPr/>
          <p:nvPr/>
        </p:nvSpPr>
        <p:spPr>
          <a:xfrm>
            <a:off x="741600" y="5943960"/>
            <a:ext cx="56473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sl-SI" sz="2000" spc="-1" strike="noStrike">
                <a:solidFill>
                  <a:srgbClr val="000000"/>
                </a:solidFill>
                <a:latin typeface="CMR12"/>
                <a:ea typeface="DejaVu Sans"/>
              </a:rPr>
              <a:t>Mentor: doc. dr. Janez Perš</a:t>
            </a:r>
            <a:endParaRPr b="0" lang="en-US" sz="2000" spc="-1" strike="noStrike">
              <a:latin typeface="Arial"/>
            </a:endParaRPr>
          </a:p>
        </p:txBody>
      </p:sp>
      <p:pic>
        <p:nvPicPr>
          <p:cNvPr id="174" name="Slika 7" descr=""/>
          <p:cNvPicPr/>
          <p:nvPr/>
        </p:nvPicPr>
        <p:blipFill>
          <a:blip r:embed="rId1"/>
          <a:stretch/>
        </p:blipFill>
        <p:spPr>
          <a:xfrm>
            <a:off x="5019840" y="449640"/>
            <a:ext cx="2151720" cy="1853280"/>
          </a:xfrm>
          <a:prstGeom prst="rect">
            <a:avLst/>
          </a:prstGeom>
          <a:ln w="0">
            <a:noFill/>
          </a:ln>
        </p:spPr>
      </p:pic>
      <p:sp>
        <p:nvSpPr>
          <p:cNvPr id="175" name="PoljeZBesedilom 8"/>
          <p:cNvSpPr/>
          <p:nvPr/>
        </p:nvSpPr>
        <p:spPr>
          <a:xfrm>
            <a:off x="9187560" y="5943960"/>
            <a:ext cx="30038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MR12"/>
                <a:ea typeface="DejaVu Sans"/>
              </a:rPr>
              <a:t>Ljubljana,</a:t>
            </a:r>
            <a:r>
              <a:rPr b="0" lang="sl-SI" sz="2000" spc="-1" strike="noStrike">
                <a:solidFill>
                  <a:srgbClr val="000000"/>
                </a:solidFill>
                <a:latin typeface="CMR12"/>
                <a:ea typeface="DejaVu Sans"/>
              </a:rPr>
              <a:t> </a:t>
            </a:r>
            <a:r>
              <a:rPr b="0" lang="en-GB" sz="2000" spc="-1" strike="noStrike">
                <a:solidFill>
                  <a:srgbClr val="000000"/>
                </a:solidFill>
                <a:latin typeface="CMR12"/>
                <a:ea typeface="DejaVu Sans"/>
              </a:rPr>
              <a:t>29.3.</a:t>
            </a:r>
            <a:r>
              <a:rPr b="0" lang="en-US" sz="2000" spc="-1" strike="noStrike">
                <a:solidFill>
                  <a:srgbClr val="000000"/>
                </a:solidFill>
                <a:latin typeface="CMR12"/>
                <a:ea typeface="DejaVu Sans"/>
              </a:rPr>
              <a:t>2023</a:t>
            </a:r>
            <a:endParaRPr b="0" lang="en-US" sz="2000" spc="-1" strike="noStrike">
              <a:latin typeface="Arial"/>
            </a:endParaRPr>
          </a:p>
        </p:txBody>
      </p:sp>
      <p:sp>
        <p:nvSpPr>
          <p:cNvPr id="176" name="PoljeZBesedilom 10"/>
          <p:cNvSpPr/>
          <p:nvPr/>
        </p:nvSpPr>
        <p:spPr>
          <a:xfrm>
            <a:off x="5450040" y="2486160"/>
            <a:ext cx="1597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sl-SI" sz="1800" spc="-1" strike="noStrike">
                <a:solidFill>
                  <a:srgbClr val="000000"/>
                </a:solidFill>
                <a:latin typeface="CMR12"/>
                <a:ea typeface="DejaVu Sans"/>
              </a:rPr>
              <a:t>Strojni vid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de-DE" sz="4400" spc="-1" strike="noStrike">
                <a:solidFill>
                  <a:srgbClr val="000000"/>
                </a:solidFill>
                <a:latin typeface="Calibri Light"/>
                <a:ea typeface="DejaVu Sans"/>
              </a:rPr>
              <a:t>Intel RealSense D435</a:t>
            </a:r>
            <a:endParaRPr b="0" lang="sl-SI" sz="4400" spc="-1" strike="noStrike">
              <a:solidFill>
                <a:srgbClr val="000000"/>
              </a:solidFill>
              <a:latin typeface="Arial"/>
            </a:endParaRPr>
          </a:p>
        </p:txBody>
      </p:sp>
      <p:sp>
        <p:nvSpPr>
          <p:cNvPr id="198"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ea typeface="DejaVu Sans"/>
              </a:rPr>
              <a:t>Test zaznave demo prizora zajetega na kameri,</a:t>
            </a:r>
            <a:endParaRPr b="0" lang="sl-SI"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ea typeface="DejaVu Sans"/>
              </a:rPr>
              <a:t>Test zaznave prozornih objektov (niso vsebovani v OSD),</a:t>
            </a:r>
            <a:endParaRPr b="0" lang="sl-SI"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ea typeface="DejaVu Sans"/>
              </a:rPr>
              <a:t>Test zaznave pribora, majhnih objektov.</a:t>
            </a:r>
            <a:endParaRPr b="0" lang="sl-SI"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a:lnSpc>
                <a:spcPct val="90000"/>
              </a:lnSpc>
              <a:buNone/>
            </a:pPr>
            <a:r>
              <a:rPr b="0" lang="sl-SI" sz="4400" spc="-1" strike="noStrike">
                <a:solidFill>
                  <a:srgbClr val="000000"/>
                </a:solidFill>
                <a:latin typeface="Arial"/>
                <a:ea typeface="DejaVu Sans"/>
              </a:rPr>
              <a:t>Test hitrosti</a:t>
            </a:r>
            <a:endParaRPr b="0" lang="sl-SI" sz="4400" spc="-1" strike="noStrike">
              <a:solidFill>
                <a:srgbClr val="000000"/>
              </a:solidFill>
              <a:latin typeface="Arial"/>
            </a:endParaRPr>
          </a:p>
        </p:txBody>
      </p:sp>
      <p:pic>
        <p:nvPicPr>
          <p:cNvPr id="200" name="Slika 4" descr="Slika, ki vsebuje besede miza&#10;&#10;Opis je samodejno ustvarjen"/>
          <p:cNvPicPr/>
          <p:nvPr/>
        </p:nvPicPr>
        <p:blipFill>
          <a:blip r:embed="rId1"/>
          <a:stretch/>
        </p:blipFill>
        <p:spPr>
          <a:xfrm>
            <a:off x="6929640" y="2537280"/>
            <a:ext cx="4520880" cy="2013840"/>
          </a:xfrm>
          <a:prstGeom prst="rect">
            <a:avLst/>
          </a:prstGeom>
          <a:ln w="0">
            <a:noFill/>
          </a:ln>
        </p:spPr>
      </p:pic>
      <p:pic>
        <p:nvPicPr>
          <p:cNvPr id="201" name="Slika 5" descr="Slika, ki vsebuje besede diagram&#10;&#10;Opis je samodejno ustvarjen"/>
          <p:cNvPicPr/>
          <p:nvPr/>
        </p:nvPicPr>
        <p:blipFill>
          <a:blip r:embed="rId2"/>
          <a:stretch/>
        </p:blipFill>
        <p:spPr>
          <a:xfrm>
            <a:off x="948960" y="1757160"/>
            <a:ext cx="5698440" cy="41630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a:lnSpc>
                <a:spcPct val="90000"/>
              </a:lnSpc>
              <a:buNone/>
            </a:pPr>
            <a:r>
              <a:rPr b="0" lang="sl-SI" sz="4400" spc="-1" strike="noStrike">
                <a:solidFill>
                  <a:srgbClr val="000000"/>
                </a:solidFill>
                <a:latin typeface="Arial"/>
                <a:ea typeface="DejaVu Sans"/>
              </a:rPr>
              <a:t>Segmentacija</a:t>
            </a:r>
            <a:endParaRPr b="0" lang="sl-SI" sz="4400" spc="-1" strike="noStrike">
              <a:solidFill>
                <a:srgbClr val="000000"/>
              </a:solidFill>
              <a:latin typeface="Arial"/>
            </a:endParaRPr>
          </a:p>
        </p:txBody>
      </p:sp>
      <p:pic>
        <p:nvPicPr>
          <p:cNvPr id="203" name="Slika 3" descr="Slika, ki vsebuje besede miza&#10;&#10;Opis je samodejno ustvarjen"/>
          <p:cNvPicPr/>
          <p:nvPr/>
        </p:nvPicPr>
        <p:blipFill>
          <a:blip r:embed="rId1"/>
          <a:stretch/>
        </p:blipFill>
        <p:spPr>
          <a:xfrm>
            <a:off x="273600" y="1528200"/>
            <a:ext cx="5828040" cy="2418480"/>
          </a:xfrm>
          <a:prstGeom prst="rect">
            <a:avLst/>
          </a:prstGeom>
          <a:ln w="0">
            <a:noFill/>
          </a:ln>
        </p:spPr>
      </p:pic>
      <p:pic>
        <p:nvPicPr>
          <p:cNvPr id="204" name="Slika 4" descr="Slika, ki vsebuje besede miza&#10;&#10;Opis je samodejno ustvarjen"/>
          <p:cNvPicPr/>
          <p:nvPr/>
        </p:nvPicPr>
        <p:blipFill>
          <a:blip r:embed="rId2"/>
          <a:stretch/>
        </p:blipFill>
        <p:spPr>
          <a:xfrm>
            <a:off x="6194160" y="1610640"/>
            <a:ext cx="5828040" cy="2345400"/>
          </a:xfrm>
          <a:prstGeom prst="rect">
            <a:avLst/>
          </a:prstGeom>
          <a:ln w="0">
            <a:noFill/>
          </a:ln>
        </p:spPr>
      </p:pic>
      <p:sp>
        <p:nvSpPr>
          <p:cNvPr id="205" name="PoljeZBesedilom 3"/>
          <p:cNvSpPr/>
          <p:nvPr/>
        </p:nvSpPr>
        <p:spPr>
          <a:xfrm>
            <a:off x="279360" y="5832720"/>
            <a:ext cx="10593720" cy="639720"/>
          </a:xfrm>
          <a:prstGeom prst="rect">
            <a:avLst/>
          </a:prstGeom>
          <a:noFill/>
          <a:ln w="0">
            <a:noFill/>
          </a:ln>
        </p:spPr>
        <p:style>
          <a:lnRef idx="0"/>
          <a:fillRef idx="0"/>
          <a:effectRef idx="0"/>
          <a:fontRef idx="minor"/>
        </p:style>
        <p:txBody>
          <a:bodyPr numCol="1" spcCol="0" anchor="t">
            <a:spAutoFit/>
          </a:bodyPr>
          <a:p>
            <a:pPr>
              <a:lnSpc>
                <a:spcPct val="100000"/>
              </a:lnSpc>
              <a:buNone/>
            </a:pPr>
            <a:r>
              <a:rPr b="0" lang="en-US" sz="1800" spc="-1" strike="noStrike">
                <a:solidFill>
                  <a:srgbClr val="000000"/>
                </a:solidFill>
                <a:latin typeface="Arial"/>
                <a:ea typeface="DejaVu Sans"/>
              </a:rPr>
              <a:t>Xie, Christopher, Yu Xiang, Arsalan Mousavian, and Dieter Fox. Unseen Object Instance Segmentation for Robotic Environments</a:t>
            </a:r>
            <a:endParaRPr b="0" lang="en-US" sz="1800" spc="-1" strike="noStrike">
              <a:latin typeface="Arial"/>
            </a:endParaRPr>
          </a:p>
        </p:txBody>
      </p:sp>
      <p:sp>
        <p:nvSpPr>
          <p:cNvPr id="206" name="PoljeZBesedilom 4"/>
          <p:cNvSpPr/>
          <p:nvPr/>
        </p:nvSpPr>
        <p:spPr>
          <a:xfrm>
            <a:off x="279360" y="5359320"/>
            <a:ext cx="10305000" cy="365400"/>
          </a:xfrm>
          <a:prstGeom prst="rect">
            <a:avLst/>
          </a:prstGeom>
          <a:noFill/>
          <a:ln w="0">
            <a:noFill/>
          </a:ln>
        </p:spPr>
        <p:style>
          <a:lnRef idx="0"/>
          <a:fillRef idx="0"/>
          <a:effectRef idx="0"/>
          <a:fontRef idx="minor"/>
        </p:style>
        <p:txBody>
          <a:bodyPr numCol="1" spcCol="0" anchor="t">
            <a:spAutoFit/>
          </a:bodyPr>
          <a:p>
            <a:pPr>
              <a:lnSpc>
                <a:spcPct val="100000"/>
              </a:lnSpc>
              <a:buNone/>
            </a:pPr>
            <a:r>
              <a:rPr b="0" lang="en-US" sz="1800" spc="-1" strike="noStrike">
                <a:solidFill>
                  <a:srgbClr val="000000"/>
                </a:solidFill>
                <a:latin typeface="Arial"/>
                <a:ea typeface="DejaVu Sans"/>
              </a:rPr>
              <a:t>Achal Dave, Pavel Tokmakov, Deva Ramanan. Towards Segmenting Anything That Moves</a:t>
            </a:r>
            <a:endParaRPr b="0" lang="en-US" sz="1800" spc="-1" strike="noStrike">
              <a:latin typeface="Arial"/>
            </a:endParaRPr>
          </a:p>
        </p:txBody>
      </p:sp>
      <p:pic>
        <p:nvPicPr>
          <p:cNvPr id="207" name="Slika 7" descr="Slika, ki vsebuje besede besedilo&#10;&#10;Opis je samodejno ustvarjen"/>
          <p:cNvPicPr/>
          <p:nvPr/>
        </p:nvPicPr>
        <p:blipFill>
          <a:blip r:embed="rId3"/>
          <a:stretch/>
        </p:blipFill>
        <p:spPr>
          <a:xfrm>
            <a:off x="325440" y="4348440"/>
            <a:ext cx="4439880" cy="7585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8" name="Rectangle 9"/>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209" name="Slika 4" descr=""/>
          <p:cNvPicPr/>
          <p:nvPr/>
        </p:nvPicPr>
        <p:blipFill>
          <a:blip r:embed="rId1"/>
          <a:stretch/>
        </p:blipFill>
        <p:spPr>
          <a:xfrm>
            <a:off x="1720800" y="1844640"/>
            <a:ext cx="2758680" cy="4449240"/>
          </a:xfrm>
          <a:prstGeom prst="rect">
            <a:avLst/>
          </a:prstGeom>
          <a:ln w="0">
            <a:noFill/>
          </a:ln>
        </p:spPr>
      </p:pic>
      <p:pic>
        <p:nvPicPr>
          <p:cNvPr id="210" name="Slika 5" descr="Slika, ki vsebuje besede diagram&#10;&#10;Opis je samodejno ustvarjen"/>
          <p:cNvPicPr/>
          <p:nvPr/>
        </p:nvPicPr>
        <p:blipFill>
          <a:blip r:embed="rId2"/>
          <a:stretch/>
        </p:blipFill>
        <p:spPr>
          <a:xfrm>
            <a:off x="4538520" y="1844640"/>
            <a:ext cx="5927400" cy="4449240"/>
          </a:xfrm>
          <a:prstGeom prst="rect">
            <a:avLst/>
          </a:prstGeom>
          <a:ln w="0">
            <a:noFill/>
          </a:ln>
        </p:spPr>
      </p:pic>
      <p:sp>
        <p:nvSpPr>
          <p:cNvPr id="211" name="PlaceHolder 1"/>
          <p:cNvSpPr>
            <a:spLocks noGrp="1"/>
          </p:cNvSpPr>
          <p:nvPr>
            <p:ph type="title"/>
          </p:nvPr>
        </p:nvSpPr>
        <p:spPr>
          <a:xfrm>
            <a:off x="838080" y="184680"/>
            <a:ext cx="10515240" cy="1505520"/>
          </a:xfrm>
          <a:prstGeom prst="rect">
            <a:avLst/>
          </a:prstGeom>
          <a:noFill/>
          <a:ln w="0">
            <a:noFill/>
          </a:ln>
        </p:spPr>
        <p:txBody>
          <a:bodyPr anchor="ctr">
            <a:normAutofit/>
          </a:bodyPr>
          <a:p>
            <a:pPr>
              <a:lnSpc>
                <a:spcPct val="90000"/>
              </a:lnSpc>
              <a:buNone/>
            </a:pPr>
            <a:r>
              <a:rPr b="0" lang="en-US" sz="5200" spc="-1" strike="noStrike">
                <a:solidFill>
                  <a:srgbClr val="000000"/>
                </a:solidFill>
                <a:latin typeface="Arial"/>
                <a:ea typeface="DejaVu Sans"/>
              </a:rPr>
              <a:t>Primer</a:t>
            </a:r>
            <a:endParaRPr b="0" lang="sl-SI" sz="5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Arial"/>
                <a:ea typeface="DejaVu Sans"/>
              </a:rPr>
              <a:t>Primer</a:t>
            </a:r>
            <a:endParaRPr b="0" lang="sl-SI" sz="4400" spc="-1" strike="noStrike">
              <a:solidFill>
                <a:srgbClr val="000000"/>
              </a:solidFill>
              <a:latin typeface="Arial"/>
            </a:endParaRPr>
          </a:p>
        </p:txBody>
      </p:sp>
      <p:pic>
        <p:nvPicPr>
          <p:cNvPr id="213" name="Slika 5" descr="Slika, ki vsebuje besede kvadrat&#10;&#10;Opis je samodejno ustvarjen"/>
          <p:cNvPicPr/>
          <p:nvPr/>
        </p:nvPicPr>
        <p:blipFill>
          <a:blip r:embed="rId1"/>
          <a:stretch/>
        </p:blipFill>
        <p:spPr>
          <a:xfrm>
            <a:off x="5590440" y="2049480"/>
            <a:ext cx="5132880" cy="3774240"/>
          </a:xfrm>
          <a:prstGeom prst="rect">
            <a:avLst/>
          </a:prstGeom>
          <a:ln w="0">
            <a:noFill/>
          </a:ln>
        </p:spPr>
      </p:pic>
      <p:pic>
        <p:nvPicPr>
          <p:cNvPr id="214" name="Slika 6" descr=""/>
          <p:cNvPicPr/>
          <p:nvPr/>
        </p:nvPicPr>
        <p:blipFill>
          <a:blip r:embed="rId2"/>
          <a:stretch/>
        </p:blipFill>
        <p:spPr>
          <a:xfrm>
            <a:off x="1225440" y="1521720"/>
            <a:ext cx="3102120" cy="47610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a:lnSpc>
                <a:spcPct val="90000"/>
              </a:lnSpc>
              <a:buNone/>
            </a:pPr>
            <a:r>
              <a:rPr b="0" lang="sl-SI" sz="4400" spc="-1" strike="noStrike">
                <a:solidFill>
                  <a:srgbClr val="000000"/>
                </a:solidFill>
                <a:latin typeface="Arial"/>
                <a:ea typeface="DejaVu Sans"/>
              </a:rPr>
              <a:t>Klasifikacija</a:t>
            </a:r>
            <a:endParaRPr b="0" lang="sl-SI" sz="4400" spc="-1" strike="noStrike">
              <a:solidFill>
                <a:srgbClr val="000000"/>
              </a:solidFill>
              <a:latin typeface="Arial"/>
            </a:endParaRPr>
          </a:p>
        </p:txBody>
      </p:sp>
      <p:pic>
        <p:nvPicPr>
          <p:cNvPr id="216" name="Slika 4" descr="Slika, ki vsebuje besede miza&#10;&#10;Opis je samodejno ustvarjen"/>
          <p:cNvPicPr/>
          <p:nvPr/>
        </p:nvPicPr>
        <p:blipFill>
          <a:blip r:embed="rId1"/>
          <a:stretch/>
        </p:blipFill>
        <p:spPr>
          <a:xfrm>
            <a:off x="797400" y="2067480"/>
            <a:ext cx="4084560" cy="3208680"/>
          </a:xfrm>
          <a:prstGeom prst="rect">
            <a:avLst/>
          </a:prstGeom>
          <a:ln w="0">
            <a:noFill/>
          </a:ln>
        </p:spPr>
      </p:pic>
      <p:pic>
        <p:nvPicPr>
          <p:cNvPr id="217" name="Slika 6" descr="Slika, ki vsebuje besede miza&#10;&#10;Opis je samodejno ustvarjen"/>
          <p:cNvPicPr/>
          <p:nvPr/>
        </p:nvPicPr>
        <p:blipFill>
          <a:blip r:embed="rId2"/>
          <a:stretch/>
        </p:blipFill>
        <p:spPr>
          <a:xfrm>
            <a:off x="5752080" y="1814400"/>
            <a:ext cx="5802480" cy="38980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8" name="Slika 4" descr=""/>
          <p:cNvPicPr/>
          <p:nvPr/>
        </p:nvPicPr>
        <p:blipFill>
          <a:blip r:embed="rId1"/>
          <a:stretch/>
        </p:blipFill>
        <p:spPr>
          <a:xfrm>
            <a:off x="3231720" y="643320"/>
            <a:ext cx="5728320" cy="55706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9" name="Rectangle 21"/>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sp>
      <p:pic>
        <p:nvPicPr>
          <p:cNvPr id="220" name="Slika 4" descr=""/>
          <p:cNvPicPr/>
          <p:nvPr/>
        </p:nvPicPr>
        <p:blipFill>
          <a:blip r:embed="rId1"/>
          <a:srcRect l="0" t="10718" r="0" b="14293"/>
          <a:stretch/>
        </p:blipFill>
        <p:spPr>
          <a:xfrm>
            <a:off x="944640" y="854280"/>
            <a:ext cx="9942480" cy="5589360"/>
          </a:xfrm>
          <a:prstGeom prst="rect">
            <a:avLst/>
          </a:prstGeom>
          <a:ln w="0">
            <a:noFill/>
          </a:ln>
        </p:spPr>
      </p:pic>
      <p:sp>
        <p:nvSpPr>
          <p:cNvPr id="221" name="PoljeZBesedilom 1"/>
          <p:cNvSpPr/>
          <p:nvPr/>
        </p:nvSpPr>
        <p:spPr>
          <a:xfrm>
            <a:off x="1260720" y="290880"/>
            <a:ext cx="2742840" cy="7689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sl-SI" sz="4400" spc="-1" strike="noStrike">
                <a:solidFill>
                  <a:srgbClr val="000000"/>
                </a:solidFill>
                <a:latin typeface="Calibri Light"/>
                <a:ea typeface="DejaVu Sans"/>
              </a:rPr>
              <a:t>Zaključek</a:t>
            </a:r>
            <a:endParaRPr b="0" lang="sl-SI" sz="4400" spc="-1" strike="noStrike">
              <a:solidFill>
                <a:srgbClr val="000000"/>
              </a:solidFill>
              <a:latin typeface="Arial"/>
            </a:endParaRPr>
          </a:p>
        </p:txBody>
      </p:sp>
      <p:sp>
        <p:nvSpPr>
          <p:cNvPr id="223"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ea typeface="DejaVu Sans"/>
              </a:rPr>
              <a:t>Možnost segmentacije na podlagi značilk UOIS,</a:t>
            </a:r>
            <a:endParaRPr b="0" lang="sl-SI"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ea typeface="DejaVu Sans"/>
              </a:rPr>
              <a:t>Možnost združitve segmentacije in klasifikacije,</a:t>
            </a:r>
            <a:endParaRPr b="0" lang="sl-SI"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ea typeface="DejaVu Sans"/>
              </a:rPr>
              <a:t>Potreba po modifikaciji strukture modela, za boljšo detekcijo majhnih objektov.</a:t>
            </a:r>
            <a:endParaRPr b="0" lang="sl-SI" sz="2800" spc="-1" strike="noStrike">
              <a:solidFill>
                <a:srgbClr val="000000"/>
              </a:solidFill>
              <a:latin typeface="Arial"/>
            </a:endParaRPr>
          </a:p>
          <a:p>
            <a:pPr marL="228600" indent="-228600">
              <a:lnSpc>
                <a:spcPct val="90000"/>
              </a:lnSpc>
              <a:spcBef>
                <a:spcPts val="1001"/>
              </a:spcBef>
              <a:buNone/>
              <a:tabLst>
                <a:tab algn="l" pos="0"/>
              </a:tabLst>
            </a:pPr>
            <a:endParaRPr b="0" lang="sl-SI"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7" name="Slika 97" descr=""/>
          <p:cNvPicPr/>
          <p:nvPr/>
        </p:nvPicPr>
        <p:blipFill>
          <a:blip r:embed="rId1"/>
          <a:stretch/>
        </p:blipFill>
        <p:spPr>
          <a:xfrm>
            <a:off x="747720" y="2278080"/>
            <a:ext cx="10807920" cy="22935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8" name="Content Placeholder 4" descr="Graphical user interface, diagram&#10;&#10;Description automatically generated"/>
          <p:cNvPicPr/>
          <p:nvPr/>
        </p:nvPicPr>
        <p:blipFill>
          <a:blip r:embed="rId1"/>
          <a:stretch/>
        </p:blipFill>
        <p:spPr>
          <a:xfrm>
            <a:off x="643320" y="1493280"/>
            <a:ext cx="10904400" cy="3870720"/>
          </a:xfrm>
          <a:prstGeom prst="rect">
            <a:avLst/>
          </a:prstGeom>
          <a:ln w="0">
            <a:noFill/>
          </a:ln>
        </p:spPr>
      </p:pic>
      <p:sp>
        <p:nvSpPr>
          <p:cNvPr id="179"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sl-SI" sz="4400" spc="-1" strike="noStrike">
                <a:solidFill>
                  <a:srgbClr val="000000"/>
                </a:solidFill>
                <a:latin typeface="Calibri Light"/>
                <a:ea typeface="DejaVu Sans"/>
              </a:rPr>
              <a:t>UOIS-Net-3D</a:t>
            </a:r>
            <a:endParaRPr b="0" lang="sl-SI" sz="4400" spc="-1" strike="noStrike">
              <a:solidFill>
                <a:srgbClr val="000000"/>
              </a:solidFill>
              <a:latin typeface="Arial"/>
            </a:endParaRPr>
          </a:p>
        </p:txBody>
      </p:sp>
      <p:sp>
        <p:nvSpPr>
          <p:cNvPr id="180" name="TextBox 12"/>
          <p:cNvSpPr/>
          <p:nvPr/>
        </p:nvSpPr>
        <p:spPr>
          <a:xfrm>
            <a:off x="547920" y="6266520"/>
            <a:ext cx="10574280" cy="576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600" spc="-1" strike="noStrike">
                <a:solidFill>
                  <a:srgbClr val="000000"/>
                </a:solidFill>
                <a:latin typeface="Calibri"/>
                <a:ea typeface="DejaVu Sans"/>
              </a:rPr>
              <a:t>Unseen Object Instance Segmentation for Robotic Environments</a:t>
            </a:r>
            <a:r>
              <a:rPr b="0" lang="sl-SI" sz="1600" spc="-1" strike="noStrike">
                <a:solidFill>
                  <a:srgbClr val="000000"/>
                </a:solidFill>
                <a:latin typeface="Calibri"/>
                <a:ea typeface="DejaVu Sans"/>
              </a:rPr>
              <a:t>, Christopher Xie, Yu Xiang, Arsalan Mousavian, Dieter Fox</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Slika 4" descr="Slika, ki vsebuje besede kvadrat&#10;&#10;Opis je samodejno ustvarjen"/>
          <p:cNvPicPr/>
          <p:nvPr/>
        </p:nvPicPr>
        <p:blipFill>
          <a:blip r:embed="rId1"/>
          <a:stretch/>
        </p:blipFill>
        <p:spPr>
          <a:xfrm>
            <a:off x="2909880" y="1178640"/>
            <a:ext cx="6360480" cy="48470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2" name="PlaceHolder 1"/>
          <p:cNvSpPr>
            <a:spLocks noGrp="1"/>
          </p:cNvSpPr>
          <p:nvPr>
            <p:ph type="title"/>
          </p:nvPr>
        </p:nvSpPr>
        <p:spPr>
          <a:xfrm>
            <a:off x="838080" y="291240"/>
            <a:ext cx="10514880" cy="932040"/>
          </a:xfrm>
          <a:prstGeom prst="rect">
            <a:avLst/>
          </a:prstGeom>
          <a:noFill/>
          <a:ln w="0">
            <a:noFill/>
          </a:ln>
        </p:spPr>
        <p:txBody>
          <a:bodyPr lIns="90000" rIns="90000" tIns="45000" bIns="45000" anchor="b">
            <a:normAutofit/>
          </a:bodyPr>
          <a:p>
            <a:pPr>
              <a:lnSpc>
                <a:spcPct val="90000"/>
              </a:lnSpc>
              <a:buNone/>
            </a:pPr>
            <a:r>
              <a:rPr b="0" lang="en-US" sz="5400" spc="-1" strike="noStrike">
                <a:solidFill>
                  <a:srgbClr val="000000"/>
                </a:solidFill>
                <a:latin typeface="Calibri Light"/>
                <a:ea typeface="DejaVu Sans"/>
              </a:rPr>
              <a:t>ResNet</a:t>
            </a:r>
            <a:endParaRPr b="0" lang="sl-SI" sz="5400" spc="-1" strike="noStrike">
              <a:solidFill>
                <a:srgbClr val="000000"/>
              </a:solidFill>
              <a:latin typeface="Arial"/>
            </a:endParaRPr>
          </a:p>
        </p:txBody>
      </p:sp>
      <p:sp>
        <p:nvSpPr>
          <p:cNvPr id="183" name="TextBox 8"/>
          <p:cNvSpPr/>
          <p:nvPr/>
        </p:nvSpPr>
        <p:spPr>
          <a:xfrm>
            <a:off x="721800" y="6096600"/>
            <a:ext cx="9042480" cy="576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600" spc="-1" strike="noStrike">
                <a:solidFill>
                  <a:srgbClr val="000000"/>
                </a:solidFill>
                <a:latin typeface="Calibri"/>
                <a:ea typeface="DejaVu Sans"/>
              </a:rPr>
              <a:t>Deep Residual Learning for Image Recognition</a:t>
            </a:r>
            <a:r>
              <a:rPr b="0" lang="sl-SI" sz="1600" spc="-1" strike="noStrike">
                <a:solidFill>
                  <a:srgbClr val="000000"/>
                </a:solidFill>
                <a:latin typeface="Calibri"/>
                <a:ea typeface="DejaVu Sans"/>
              </a:rPr>
              <a:t>; </a:t>
            </a:r>
            <a:r>
              <a:rPr b="0" lang="de-DE" sz="1600" spc="-1" strike="noStrike">
                <a:solidFill>
                  <a:srgbClr val="000000"/>
                </a:solidFill>
                <a:latin typeface="Calibri"/>
                <a:ea typeface="DejaVu Sans"/>
              </a:rPr>
              <a:t>Kaiming</a:t>
            </a:r>
            <a:r>
              <a:rPr b="0" lang="sl-SI" sz="1600" spc="-1" strike="noStrike">
                <a:solidFill>
                  <a:srgbClr val="000000"/>
                </a:solidFill>
                <a:latin typeface="Calibri"/>
                <a:ea typeface="DejaVu Sans"/>
              </a:rPr>
              <a:t> </a:t>
            </a:r>
            <a:r>
              <a:rPr b="0" lang="de-DE" sz="1600" spc="-1" strike="noStrike">
                <a:solidFill>
                  <a:srgbClr val="000000"/>
                </a:solidFill>
                <a:latin typeface="Calibri"/>
                <a:ea typeface="DejaVu Sans"/>
              </a:rPr>
              <a:t>He, Xiangyu</a:t>
            </a:r>
            <a:r>
              <a:rPr b="0" lang="sl-SI" sz="1600" spc="-1" strike="noStrike">
                <a:solidFill>
                  <a:srgbClr val="000000"/>
                </a:solidFill>
                <a:latin typeface="Calibri"/>
                <a:ea typeface="DejaVu Sans"/>
              </a:rPr>
              <a:t> </a:t>
            </a:r>
            <a:r>
              <a:rPr b="0" lang="de-DE" sz="1600" spc="-1" strike="noStrike">
                <a:solidFill>
                  <a:srgbClr val="000000"/>
                </a:solidFill>
                <a:latin typeface="Calibri"/>
                <a:ea typeface="DejaVu Sans"/>
              </a:rPr>
              <a:t>Zhang, Shaoqing</a:t>
            </a:r>
            <a:r>
              <a:rPr b="0" lang="sl-SI" sz="1600" spc="-1" strike="noStrike">
                <a:solidFill>
                  <a:srgbClr val="000000"/>
                </a:solidFill>
                <a:latin typeface="Calibri"/>
                <a:ea typeface="DejaVu Sans"/>
              </a:rPr>
              <a:t> </a:t>
            </a:r>
            <a:r>
              <a:rPr b="0" lang="de-DE" sz="1600" spc="-1" strike="noStrike">
                <a:solidFill>
                  <a:srgbClr val="000000"/>
                </a:solidFill>
                <a:latin typeface="Calibri"/>
                <a:ea typeface="DejaVu Sans"/>
              </a:rPr>
              <a:t>Ren, Jian Sun</a:t>
            </a:r>
            <a:endParaRPr b="0" lang="en-US" sz="1600" spc="-1" strike="noStrike">
              <a:latin typeface="Arial"/>
            </a:endParaRPr>
          </a:p>
        </p:txBody>
      </p:sp>
      <p:pic>
        <p:nvPicPr>
          <p:cNvPr id="184" name="Slika 4" descr="Slika, ki vsebuje besede besedilo, antena&#10;&#10;Opis je samodejno ustvarjen"/>
          <p:cNvPicPr/>
          <p:nvPr/>
        </p:nvPicPr>
        <p:blipFill>
          <a:blip r:embed="rId1"/>
          <a:stretch/>
        </p:blipFill>
        <p:spPr>
          <a:xfrm>
            <a:off x="960480" y="1812960"/>
            <a:ext cx="10593720" cy="39132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85" name="Slika 7" descr="Slika, ki vsebuje besede diagram&#10;&#10;Opis je samodejno ustvarjen"/>
          <p:cNvPicPr/>
          <p:nvPr/>
        </p:nvPicPr>
        <p:blipFill>
          <a:blip r:embed="rId1"/>
          <a:stretch/>
        </p:blipFill>
        <p:spPr>
          <a:xfrm>
            <a:off x="2149920" y="643320"/>
            <a:ext cx="2682720" cy="2542680"/>
          </a:xfrm>
          <a:prstGeom prst="rect">
            <a:avLst/>
          </a:prstGeom>
          <a:ln w="0">
            <a:noFill/>
          </a:ln>
        </p:spPr>
      </p:pic>
      <p:sp>
        <p:nvSpPr>
          <p:cNvPr id="186" name="Straight Connector 11"/>
          <p:cNvSpPr/>
          <p:nvPr/>
        </p:nvSpPr>
        <p:spPr>
          <a:xfrm>
            <a:off x="6091200" y="1110960"/>
            <a:ext cx="10800" cy="4645080"/>
          </a:xfrm>
          <a:prstGeom prst="line">
            <a:avLst/>
          </a:prstGeom>
          <a:ln w="19050">
            <a:solidFill>
              <a:srgbClr val="7f7f7f"/>
            </a:solidFill>
          </a:ln>
        </p:spPr>
        <p:style>
          <a:lnRef idx="1">
            <a:schemeClr val="accent1"/>
          </a:lnRef>
          <a:fillRef idx="0">
            <a:schemeClr val="accent1"/>
          </a:fillRef>
          <a:effectRef idx="0">
            <a:schemeClr val="accent1"/>
          </a:effectRef>
          <a:fontRef idx="minor"/>
        </p:style>
      </p:sp>
      <p:pic>
        <p:nvPicPr>
          <p:cNvPr id="187" name="Slika 5" descr="Slika, ki vsebuje besede jedilni pribor, skodelica, posoda, kavna skodelica&#10;&#10;Opis je samodejno ustvarjen"/>
          <p:cNvPicPr/>
          <p:nvPr/>
        </p:nvPicPr>
        <p:blipFill>
          <a:blip r:embed="rId2"/>
          <a:stretch/>
        </p:blipFill>
        <p:spPr>
          <a:xfrm>
            <a:off x="7339680" y="643320"/>
            <a:ext cx="2729520" cy="2542680"/>
          </a:xfrm>
          <a:prstGeom prst="rect">
            <a:avLst/>
          </a:prstGeom>
          <a:ln w="0">
            <a:noFill/>
          </a:ln>
        </p:spPr>
      </p:pic>
      <p:sp>
        <p:nvSpPr>
          <p:cNvPr id="188" name="Straight Connector 13"/>
          <p:cNvSpPr/>
          <p:nvPr/>
        </p:nvSpPr>
        <p:spPr>
          <a:xfrm>
            <a:off x="1402920" y="3428640"/>
            <a:ext cx="4188960" cy="0"/>
          </a:xfrm>
          <a:prstGeom prst="line">
            <a:avLst/>
          </a:prstGeom>
          <a:ln w="19050">
            <a:solidFill>
              <a:srgbClr val="7f7f7f"/>
            </a:solidFill>
          </a:ln>
        </p:spPr>
        <p:style>
          <a:lnRef idx="1">
            <a:schemeClr val="accent1"/>
          </a:lnRef>
          <a:fillRef idx="0">
            <a:schemeClr val="accent1"/>
          </a:fillRef>
          <a:effectRef idx="0">
            <a:schemeClr val="accent1"/>
          </a:effectRef>
          <a:fontRef idx="minor"/>
        </p:style>
      </p:sp>
      <p:sp>
        <p:nvSpPr>
          <p:cNvPr id="189" name="Straight Connector 15"/>
          <p:cNvSpPr/>
          <p:nvPr/>
        </p:nvSpPr>
        <p:spPr>
          <a:xfrm>
            <a:off x="6610320" y="3428640"/>
            <a:ext cx="4188600" cy="0"/>
          </a:xfrm>
          <a:prstGeom prst="line">
            <a:avLst/>
          </a:prstGeom>
          <a:ln w="19050">
            <a:solidFill>
              <a:srgbClr val="7f7f7f"/>
            </a:solidFill>
          </a:ln>
        </p:spPr>
        <p:style>
          <a:lnRef idx="1">
            <a:schemeClr val="accent1"/>
          </a:lnRef>
          <a:fillRef idx="0">
            <a:schemeClr val="accent1"/>
          </a:fillRef>
          <a:effectRef idx="0">
            <a:schemeClr val="accent1"/>
          </a:effectRef>
          <a:fontRef idx="minor"/>
        </p:style>
      </p:sp>
      <p:pic>
        <p:nvPicPr>
          <p:cNvPr id="190" name="Slika 6" descr="Slika, ki vsebuje besede besedilo, skodelica, kava, zaprt prostor&#10;&#10;Opis je samodejno ustvarjen"/>
          <p:cNvPicPr/>
          <p:nvPr/>
        </p:nvPicPr>
        <p:blipFill>
          <a:blip r:embed="rId3"/>
          <a:stretch/>
        </p:blipFill>
        <p:spPr>
          <a:xfrm>
            <a:off x="2157120" y="3671280"/>
            <a:ext cx="2668320" cy="2545560"/>
          </a:xfrm>
          <a:prstGeom prst="rect">
            <a:avLst/>
          </a:prstGeom>
          <a:ln w="0">
            <a:noFill/>
          </a:ln>
        </p:spPr>
      </p:pic>
      <p:pic>
        <p:nvPicPr>
          <p:cNvPr id="191" name="Slika 4" descr="Slika, ki vsebuje besede diagram&#10;&#10;Opis je samodejno ustvarjen"/>
          <p:cNvPicPr/>
          <p:nvPr/>
        </p:nvPicPr>
        <p:blipFill>
          <a:blip r:embed="rId4"/>
          <a:stretch/>
        </p:blipFill>
        <p:spPr>
          <a:xfrm>
            <a:off x="7474320" y="3671280"/>
            <a:ext cx="2460600" cy="25531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endParaRPr b="0" lang="sl-SI" sz="1800" spc="-1" strike="noStrike">
              <a:solidFill>
                <a:srgbClr val="000000"/>
              </a:solidFill>
              <a:latin typeface="Arial"/>
            </a:endParaRPr>
          </a:p>
        </p:txBody>
      </p:sp>
      <p:pic>
        <p:nvPicPr>
          <p:cNvPr id="193" name="Slika 4" descr="Slika, ki vsebuje besede besedilo, vizitka&#10;&#10;Opis je samodejno ustvarjen"/>
          <p:cNvPicPr/>
          <p:nvPr/>
        </p:nvPicPr>
        <p:blipFill>
          <a:blip r:embed="rId1"/>
          <a:stretch/>
        </p:blipFill>
        <p:spPr>
          <a:xfrm>
            <a:off x="2200680" y="1074600"/>
            <a:ext cx="6635520" cy="50547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a:lnSpc>
                <a:spcPct val="90000"/>
              </a:lnSpc>
              <a:buNone/>
            </a:pPr>
            <a:r>
              <a:rPr b="0" lang="sl-SI" sz="4400" spc="-1" strike="noStrike">
                <a:solidFill>
                  <a:srgbClr val="000000"/>
                </a:solidFill>
                <a:latin typeface="Arial"/>
                <a:ea typeface="Arial"/>
              </a:rPr>
              <a:t>Tabletop Object Dataset (TOD)</a:t>
            </a:r>
            <a:endParaRPr b="0" lang="sl-SI" sz="4400" spc="-1" strike="noStrike">
              <a:solidFill>
                <a:srgbClr val="000000"/>
              </a:solidFill>
              <a:latin typeface="Arial"/>
            </a:endParaRPr>
          </a:p>
        </p:txBody>
      </p:sp>
      <p:pic>
        <p:nvPicPr>
          <p:cNvPr id="195" name="Slika 4" descr=""/>
          <p:cNvPicPr/>
          <p:nvPr/>
        </p:nvPicPr>
        <p:blipFill>
          <a:blip r:embed="rId1"/>
          <a:stretch/>
        </p:blipFill>
        <p:spPr>
          <a:xfrm>
            <a:off x="625680" y="2337840"/>
            <a:ext cx="10928520" cy="2932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6" name="Slika 6" descr="Slika, ki vsebuje besede miza&#10;&#10;Opis je samodejno ustvarjen"/>
          <p:cNvPicPr/>
          <p:nvPr/>
        </p:nvPicPr>
        <p:blipFill>
          <a:blip r:embed="rId1"/>
          <a:stretch/>
        </p:blipFill>
        <p:spPr>
          <a:xfrm>
            <a:off x="2415240" y="1369800"/>
            <a:ext cx="6806880" cy="41295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LibreOffice/7.3.7.2$Linux_X86_64 LibreOffice_project/30$Build-2</Application>
  <AppVersion>15.0000</AppVersion>
  <Words>581</Words>
  <Paragraphs>74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2023-02-01T01:00:39Z</dcterms:created>
  <dc:creator>Jakob Baumgartner</dc:creator>
  <dc:description/>
  <dc:language>en-US</dc:language>
  <cp:lastModifiedBy/>
  <dcterms:modified xsi:type="dcterms:W3CDTF">2023-03-29T16:14:31Z</dcterms:modified>
  <cp:revision>474</cp:revision>
  <dc:subject/>
  <dc:title>Detection and Recognition of Dinning Table Objects Using RGB-D Camera for Robotic Applications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Širokozaslonsko</vt:lpwstr>
  </property>
  <property fmtid="{D5CDD505-2E9C-101B-9397-08002B2CF9AE}" pid="4" name="Slides">
    <vt:i4>18</vt:i4>
  </property>
</Properties>
</file>