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308599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8"/>
            <a:ext cx="5334002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arallel algorithms for finding…"/>
          <p:cNvSpPr txBox="1"/>
          <p:nvPr>
            <p:ph type="ctrTitle"/>
          </p:nvPr>
        </p:nvSpPr>
        <p:spPr>
          <a:xfrm>
            <a:off x="498225" y="1539368"/>
            <a:ext cx="12008350" cy="6674864"/>
          </a:xfrm>
          <a:prstGeom prst="rect">
            <a:avLst/>
          </a:prstGeom>
        </p:spPr>
        <p:txBody>
          <a:bodyPr anchor="t"/>
          <a:lstStyle/>
          <a:p>
            <a:pPr defTabSz="443991">
              <a:lnSpc>
                <a:spcPct val="80000"/>
              </a:lnSpc>
              <a:defRPr cap="all" sz="1290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r>
              <a:t>Parallel algorithms for finding </a:t>
            </a:r>
          </a:p>
          <a:p>
            <a:pPr defTabSz="443991">
              <a:lnSpc>
                <a:spcPct val="80000"/>
              </a:lnSpc>
              <a:defRPr cap="all" sz="1290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r>
              <a:t>Convex hullS</a:t>
            </a:r>
          </a:p>
          <a:p>
            <a:pPr defTabSz="443991">
              <a:lnSpc>
                <a:spcPct val="80000"/>
              </a:lnSpc>
              <a:defRPr cap="all" sz="1290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r>
              <a:t>In 2d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arallel algorithms for finding…"/>
          <p:cNvSpPr txBox="1"/>
          <p:nvPr>
            <p:ph type="ctrTitle"/>
          </p:nvPr>
        </p:nvSpPr>
        <p:spPr>
          <a:xfrm>
            <a:off x="498225" y="1539368"/>
            <a:ext cx="12008350" cy="6674864"/>
          </a:xfrm>
          <a:prstGeom prst="rect">
            <a:avLst/>
          </a:prstGeom>
        </p:spPr>
        <p:txBody>
          <a:bodyPr anchor="ctr"/>
          <a:lstStyle>
            <a:lvl1pPr defTabSz="443991">
              <a:lnSpc>
                <a:spcPct val="80000"/>
              </a:lnSpc>
              <a:defRPr cap="all" sz="1290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n details"/>
          <p:cNvSpPr txBox="1"/>
          <p:nvPr>
            <p:ph type="ctrTitle"/>
          </p:nvPr>
        </p:nvSpPr>
        <p:spPr>
          <a:xfrm>
            <a:off x="-160835" y="117175"/>
            <a:ext cx="13887805" cy="1111850"/>
          </a:xfrm>
          <a:prstGeom prst="rect">
            <a:avLst/>
          </a:prstGeom>
        </p:spPr>
        <p:txBody>
          <a:bodyPr anchor="t"/>
          <a:lstStyle>
            <a:lvl1pPr defTabSz="268731">
              <a:lnSpc>
                <a:spcPct val="80000"/>
              </a:lnSpc>
              <a:defRPr cap="all" sz="780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Plan details</a:t>
            </a:r>
          </a:p>
        </p:txBody>
      </p:sp>
      <p:sp>
        <p:nvSpPr>
          <p:cNvPr id="232" name="Chan’s algorithm"/>
          <p:cNvSpPr txBox="1"/>
          <p:nvPr/>
        </p:nvSpPr>
        <p:spPr>
          <a:xfrm>
            <a:off x="2048237" y="1308580"/>
            <a:ext cx="7740527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Chan’s algorithm</a:t>
            </a:r>
          </a:p>
        </p:txBody>
      </p:sp>
      <p:sp>
        <p:nvSpPr>
          <p:cNvPr id="233" name="16.11"/>
          <p:cNvSpPr txBox="1"/>
          <p:nvPr/>
        </p:nvSpPr>
        <p:spPr>
          <a:xfrm>
            <a:off x="422842" y="1423896"/>
            <a:ext cx="1464113" cy="76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6">
              <a:lnSpc>
                <a:spcPct val="80000"/>
              </a:lnSpc>
              <a:spcBef>
                <a:spcPts val="1700"/>
              </a:spcBef>
              <a:defRPr cap="all" sz="51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16.11</a:t>
            </a:r>
          </a:p>
        </p:txBody>
      </p:sp>
      <p:sp>
        <p:nvSpPr>
          <p:cNvPr id="234" name="Implementing sequential version…"/>
          <p:cNvSpPr txBox="1"/>
          <p:nvPr/>
        </p:nvSpPr>
        <p:spPr>
          <a:xfrm>
            <a:off x="2543236" y="2086636"/>
            <a:ext cx="8479665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54000" indent="-254000" algn="l">
              <a:spcBef>
                <a:spcPts val="2400"/>
              </a:spcBef>
              <a:buSzPct val="110000"/>
              <a:buChar char="•"/>
              <a:defRPr sz="3200">
                <a:solidFill>
                  <a:srgbClr val="434343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Implementing sequential version</a:t>
            </a:r>
          </a:p>
          <a:p>
            <a:pPr marL="254000" indent="-254000" algn="l">
              <a:spcBef>
                <a:spcPts val="2400"/>
              </a:spcBef>
              <a:buSzPct val="110000"/>
              <a:buChar char="•"/>
              <a:defRPr sz="3200">
                <a:solidFill>
                  <a:srgbClr val="434343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Implementing parallel version</a:t>
            </a:r>
          </a:p>
          <a:p>
            <a:pPr marL="254000" indent="-254000" algn="l">
              <a:spcBef>
                <a:spcPts val="2400"/>
              </a:spcBef>
              <a:buSzPct val="110000"/>
              <a:buChar char="•"/>
              <a:defRPr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Implementing variations of the algorithm</a:t>
            </a:r>
          </a:p>
          <a:p>
            <a:pPr marL="254000" indent="-254000" algn="l">
              <a:spcBef>
                <a:spcPts val="2400"/>
              </a:spcBef>
              <a:buSzPct val="110000"/>
              <a:buChar char="•"/>
              <a:defRPr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Running implementation on Euler</a:t>
            </a:r>
          </a:p>
          <a:p>
            <a:pPr marL="254000" indent="-254000" algn="l">
              <a:spcBef>
                <a:spcPts val="2400"/>
              </a:spcBef>
              <a:buSzPct val="110000"/>
              <a:buChar char="•"/>
              <a:defRPr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Designing benchmarks</a:t>
            </a:r>
          </a:p>
        </p:txBody>
      </p:sp>
      <p:sp>
        <p:nvSpPr>
          <p:cNvPr id="235" name="Quickhull"/>
          <p:cNvSpPr txBox="1"/>
          <p:nvPr/>
        </p:nvSpPr>
        <p:spPr>
          <a:xfrm>
            <a:off x="2016235" y="6295843"/>
            <a:ext cx="774053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sz="4500">
                <a:solidFill>
                  <a:srgbClr val="353636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Quickhull</a:t>
            </a:r>
          </a:p>
        </p:txBody>
      </p:sp>
      <p:sp>
        <p:nvSpPr>
          <p:cNvPr id="236" name="26.11"/>
          <p:cNvSpPr txBox="1"/>
          <p:nvPr/>
        </p:nvSpPr>
        <p:spPr>
          <a:xfrm>
            <a:off x="390842" y="6411159"/>
            <a:ext cx="1464112" cy="76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6">
              <a:lnSpc>
                <a:spcPct val="80000"/>
              </a:lnSpc>
              <a:spcBef>
                <a:spcPts val="1700"/>
              </a:spcBef>
              <a:defRPr cap="all" sz="51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26.11</a:t>
            </a:r>
          </a:p>
        </p:txBody>
      </p:sp>
      <p:sp>
        <p:nvSpPr>
          <p:cNvPr id="237" name="Secret ;)"/>
          <p:cNvSpPr txBox="1"/>
          <p:nvPr/>
        </p:nvSpPr>
        <p:spPr>
          <a:xfrm>
            <a:off x="2016235" y="7222943"/>
            <a:ext cx="774053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sz="4500">
                <a:solidFill>
                  <a:srgbClr val="353636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Secret ;)</a:t>
            </a:r>
          </a:p>
        </p:txBody>
      </p:sp>
      <p:sp>
        <p:nvSpPr>
          <p:cNvPr id="238" name="03.12"/>
          <p:cNvSpPr txBox="1"/>
          <p:nvPr/>
        </p:nvSpPr>
        <p:spPr>
          <a:xfrm>
            <a:off x="390842" y="7338259"/>
            <a:ext cx="1464112" cy="76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6">
              <a:lnSpc>
                <a:spcPct val="80000"/>
              </a:lnSpc>
              <a:spcBef>
                <a:spcPts val="1700"/>
              </a:spcBef>
              <a:defRPr cap="all" sz="51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03.12</a:t>
            </a:r>
          </a:p>
        </p:txBody>
      </p:sp>
      <p:sp>
        <p:nvSpPr>
          <p:cNvPr id="239" name="Quickhull"/>
          <p:cNvSpPr txBox="1"/>
          <p:nvPr/>
        </p:nvSpPr>
        <p:spPr>
          <a:xfrm>
            <a:off x="2632135" y="6467293"/>
            <a:ext cx="7740530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sz="7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Variations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han’s algorithm in details"/>
          <p:cNvSpPr txBox="1"/>
          <p:nvPr>
            <p:ph type="ctrTitle"/>
          </p:nvPr>
        </p:nvSpPr>
        <p:spPr>
          <a:xfrm>
            <a:off x="-160835" y="117175"/>
            <a:ext cx="13887805" cy="1111850"/>
          </a:xfrm>
          <a:prstGeom prst="rect">
            <a:avLst/>
          </a:prstGeom>
        </p:spPr>
        <p:txBody>
          <a:bodyPr anchor="t"/>
          <a:lstStyle>
            <a:lvl1pPr defTabSz="268731">
              <a:lnSpc>
                <a:spcPct val="80000"/>
              </a:lnSpc>
              <a:defRPr cap="all" sz="780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Chan’s algorithm</a:t>
            </a:r>
          </a:p>
        </p:txBody>
      </p:sp>
      <p:grpSp>
        <p:nvGrpSpPr>
          <p:cNvPr id="244" name="GS"/>
          <p:cNvGrpSpPr/>
          <p:nvPr/>
        </p:nvGrpSpPr>
        <p:grpSpPr>
          <a:xfrm>
            <a:off x="1804667" y="2806700"/>
            <a:ext cx="1270002" cy="1270000"/>
            <a:chOff x="0" y="0"/>
            <a:chExt cx="1270001" cy="1270000"/>
          </a:xfrm>
        </p:grpSpPr>
        <p:sp>
          <p:nvSpPr>
            <p:cNvPr id="242" name="Square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" name="GS"/>
            <p:cNvSpPr txBox="1"/>
            <p:nvPr/>
          </p:nvSpPr>
          <p:spPr>
            <a:xfrm>
              <a:off x="-1" y="416802"/>
              <a:ext cx="1270003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GS</a:t>
              </a:r>
            </a:p>
          </p:txBody>
        </p:sp>
      </p:grpSp>
      <p:grpSp>
        <p:nvGrpSpPr>
          <p:cNvPr id="247" name="GS"/>
          <p:cNvGrpSpPr/>
          <p:nvPr/>
        </p:nvGrpSpPr>
        <p:grpSpPr>
          <a:xfrm>
            <a:off x="3976368" y="2806700"/>
            <a:ext cx="1270002" cy="1270000"/>
            <a:chOff x="0" y="0"/>
            <a:chExt cx="1270001" cy="1270000"/>
          </a:xfrm>
        </p:grpSpPr>
        <p:sp>
          <p:nvSpPr>
            <p:cNvPr id="245" name="Square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" name="GS"/>
            <p:cNvSpPr txBox="1"/>
            <p:nvPr/>
          </p:nvSpPr>
          <p:spPr>
            <a:xfrm>
              <a:off x="-1" y="416802"/>
              <a:ext cx="1270003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GS</a:t>
              </a:r>
            </a:p>
          </p:txBody>
        </p:sp>
      </p:grpSp>
      <p:grpSp>
        <p:nvGrpSpPr>
          <p:cNvPr id="250" name="GS"/>
          <p:cNvGrpSpPr/>
          <p:nvPr/>
        </p:nvGrpSpPr>
        <p:grpSpPr>
          <a:xfrm>
            <a:off x="8319768" y="2806700"/>
            <a:ext cx="1270002" cy="1270000"/>
            <a:chOff x="0" y="0"/>
            <a:chExt cx="1270001" cy="1270000"/>
          </a:xfrm>
        </p:grpSpPr>
        <p:sp>
          <p:nvSpPr>
            <p:cNvPr id="248" name="Square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GS"/>
            <p:cNvSpPr txBox="1"/>
            <p:nvPr/>
          </p:nvSpPr>
          <p:spPr>
            <a:xfrm>
              <a:off x="-1" y="416802"/>
              <a:ext cx="1270003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GS</a:t>
              </a:r>
            </a:p>
          </p:txBody>
        </p:sp>
      </p:grpSp>
      <p:grpSp>
        <p:nvGrpSpPr>
          <p:cNvPr id="253" name="GS"/>
          <p:cNvGrpSpPr/>
          <p:nvPr/>
        </p:nvGrpSpPr>
        <p:grpSpPr>
          <a:xfrm>
            <a:off x="10491468" y="2806700"/>
            <a:ext cx="1270002" cy="1270000"/>
            <a:chOff x="0" y="0"/>
            <a:chExt cx="1270001" cy="1270000"/>
          </a:xfrm>
        </p:grpSpPr>
        <p:sp>
          <p:nvSpPr>
            <p:cNvPr id="251" name="Square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" name="GS"/>
            <p:cNvSpPr txBox="1"/>
            <p:nvPr/>
          </p:nvSpPr>
          <p:spPr>
            <a:xfrm>
              <a:off x="-1" y="416802"/>
              <a:ext cx="1270003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GS</a:t>
              </a:r>
            </a:p>
          </p:txBody>
        </p:sp>
      </p:grpSp>
      <p:sp>
        <p:nvSpPr>
          <p:cNvPr id="254" name="INPUT POINTS"/>
          <p:cNvSpPr txBox="1"/>
          <p:nvPr/>
        </p:nvSpPr>
        <p:spPr>
          <a:xfrm>
            <a:off x="5647840" y="1419031"/>
            <a:ext cx="22704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INPUT POINTS</a:t>
            </a:r>
          </a:p>
        </p:txBody>
      </p:sp>
      <p:sp>
        <p:nvSpPr>
          <p:cNvPr id="255" name="Line"/>
          <p:cNvSpPr/>
          <p:nvPr/>
        </p:nvSpPr>
        <p:spPr>
          <a:xfrm flipH="1">
            <a:off x="4820394" y="1978424"/>
            <a:ext cx="1658890" cy="6921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Line"/>
          <p:cNvSpPr/>
          <p:nvPr/>
        </p:nvSpPr>
        <p:spPr>
          <a:xfrm>
            <a:off x="7348835" y="1901486"/>
            <a:ext cx="3617170" cy="82217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Line"/>
          <p:cNvSpPr/>
          <p:nvPr/>
        </p:nvSpPr>
        <p:spPr>
          <a:xfrm flipH="1">
            <a:off x="4130756" y="4191513"/>
            <a:ext cx="706531" cy="110901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8" name="OUTPUT POINTS"/>
          <p:cNvSpPr txBox="1"/>
          <p:nvPr/>
        </p:nvSpPr>
        <p:spPr>
          <a:xfrm>
            <a:off x="5388069" y="8607232"/>
            <a:ext cx="260390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OUTPUT POINTS</a:t>
            </a:r>
          </a:p>
        </p:txBody>
      </p:sp>
      <p:sp>
        <p:nvSpPr>
          <p:cNvPr id="259" name="Line"/>
          <p:cNvSpPr/>
          <p:nvPr/>
        </p:nvSpPr>
        <p:spPr>
          <a:xfrm flipH="1">
            <a:off x="2414041" y="1902194"/>
            <a:ext cx="3617169" cy="82217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0" name="Line"/>
          <p:cNvSpPr/>
          <p:nvPr/>
        </p:nvSpPr>
        <p:spPr>
          <a:xfrm>
            <a:off x="6900763" y="1994646"/>
            <a:ext cx="1658890" cy="6921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63" name="JM"/>
          <p:cNvGrpSpPr/>
          <p:nvPr/>
        </p:nvGrpSpPr>
        <p:grpSpPr>
          <a:xfrm>
            <a:off x="6179989" y="6673154"/>
            <a:ext cx="1166418" cy="852291"/>
            <a:chOff x="0" y="0"/>
            <a:chExt cx="1166416" cy="852289"/>
          </a:xfrm>
        </p:grpSpPr>
        <p:sp>
          <p:nvSpPr>
            <p:cNvPr id="261" name="Rectangle"/>
            <p:cNvSpPr/>
            <p:nvPr/>
          </p:nvSpPr>
          <p:spPr>
            <a:xfrm>
              <a:off x="0" y="0"/>
              <a:ext cx="1166417" cy="852290"/>
            </a:xfrm>
            <a:prstGeom prst="rect">
              <a:avLst/>
            </a:prstGeom>
            <a:solidFill>
              <a:srgbClr val="00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2" name="JM"/>
            <p:cNvSpPr txBox="1"/>
            <p:nvPr/>
          </p:nvSpPr>
          <p:spPr>
            <a:xfrm>
              <a:off x="0" y="207947"/>
              <a:ext cx="1166417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JM</a:t>
              </a:r>
            </a:p>
          </p:txBody>
        </p:sp>
      </p:grpSp>
      <p:sp>
        <p:nvSpPr>
          <p:cNvPr id="264" name="Line"/>
          <p:cNvSpPr/>
          <p:nvPr/>
        </p:nvSpPr>
        <p:spPr>
          <a:xfrm>
            <a:off x="6763197" y="7682318"/>
            <a:ext cx="2" cy="81883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5" name="Line"/>
          <p:cNvSpPr/>
          <p:nvPr/>
        </p:nvSpPr>
        <p:spPr>
          <a:xfrm>
            <a:off x="2413644" y="4194889"/>
            <a:ext cx="823688" cy="110302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68" name="JM"/>
          <p:cNvGrpSpPr/>
          <p:nvPr/>
        </p:nvGrpSpPr>
        <p:grpSpPr>
          <a:xfrm>
            <a:off x="3106589" y="5408516"/>
            <a:ext cx="1166418" cy="852291"/>
            <a:chOff x="0" y="0"/>
            <a:chExt cx="1166416" cy="852289"/>
          </a:xfrm>
        </p:grpSpPr>
        <p:sp>
          <p:nvSpPr>
            <p:cNvPr id="266" name="Rectangle"/>
            <p:cNvSpPr/>
            <p:nvPr/>
          </p:nvSpPr>
          <p:spPr>
            <a:xfrm>
              <a:off x="0" y="0"/>
              <a:ext cx="1166417" cy="852290"/>
            </a:xfrm>
            <a:prstGeom prst="rect">
              <a:avLst/>
            </a:prstGeom>
            <a:solidFill>
              <a:srgbClr val="00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7" name="JM"/>
            <p:cNvSpPr txBox="1"/>
            <p:nvPr/>
          </p:nvSpPr>
          <p:spPr>
            <a:xfrm>
              <a:off x="0" y="207947"/>
              <a:ext cx="1166417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JM</a:t>
              </a:r>
            </a:p>
          </p:txBody>
        </p:sp>
      </p:grpSp>
      <p:sp>
        <p:nvSpPr>
          <p:cNvPr id="269" name="Line"/>
          <p:cNvSpPr/>
          <p:nvPr/>
        </p:nvSpPr>
        <p:spPr>
          <a:xfrm>
            <a:off x="3842432" y="6383653"/>
            <a:ext cx="2267151" cy="65654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0" name="Line"/>
          <p:cNvSpPr/>
          <p:nvPr/>
        </p:nvSpPr>
        <p:spPr>
          <a:xfrm flipH="1">
            <a:off x="10465343" y="4143325"/>
            <a:ext cx="706531" cy="110901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1" name="Line"/>
          <p:cNvSpPr/>
          <p:nvPr/>
        </p:nvSpPr>
        <p:spPr>
          <a:xfrm>
            <a:off x="8748231" y="4146700"/>
            <a:ext cx="823687" cy="110302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74" name="JM"/>
          <p:cNvGrpSpPr/>
          <p:nvPr/>
        </p:nvGrpSpPr>
        <p:grpSpPr>
          <a:xfrm>
            <a:off x="9415775" y="5428896"/>
            <a:ext cx="1166418" cy="852291"/>
            <a:chOff x="0" y="0"/>
            <a:chExt cx="1166416" cy="852289"/>
          </a:xfrm>
        </p:grpSpPr>
        <p:sp>
          <p:nvSpPr>
            <p:cNvPr id="272" name="Rectangle"/>
            <p:cNvSpPr/>
            <p:nvPr/>
          </p:nvSpPr>
          <p:spPr>
            <a:xfrm>
              <a:off x="0" y="0"/>
              <a:ext cx="1166417" cy="852290"/>
            </a:xfrm>
            <a:prstGeom prst="rect">
              <a:avLst/>
            </a:prstGeom>
            <a:solidFill>
              <a:srgbClr val="00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3" name="JM"/>
            <p:cNvSpPr txBox="1"/>
            <p:nvPr/>
          </p:nvSpPr>
          <p:spPr>
            <a:xfrm>
              <a:off x="0" y="207947"/>
              <a:ext cx="1166417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JM</a:t>
              </a:r>
            </a:p>
          </p:txBody>
        </p:sp>
      </p:grpSp>
      <p:sp>
        <p:nvSpPr>
          <p:cNvPr id="275" name="Line"/>
          <p:cNvSpPr/>
          <p:nvPr/>
        </p:nvSpPr>
        <p:spPr>
          <a:xfrm flipH="1">
            <a:off x="7416813" y="6472553"/>
            <a:ext cx="2267151" cy="65654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arallel algorithms for finding…"/>
          <p:cNvSpPr txBox="1"/>
          <p:nvPr>
            <p:ph type="ctrTitle"/>
          </p:nvPr>
        </p:nvSpPr>
        <p:spPr>
          <a:xfrm>
            <a:off x="498225" y="1539368"/>
            <a:ext cx="12008350" cy="6674864"/>
          </a:xfrm>
          <a:prstGeom prst="rect">
            <a:avLst/>
          </a:prstGeom>
        </p:spPr>
        <p:txBody>
          <a:bodyPr anchor="ctr"/>
          <a:lstStyle>
            <a:lvl1pPr defTabSz="443991">
              <a:lnSpc>
                <a:spcPct val="80000"/>
              </a:lnSpc>
              <a:defRPr cap="all" sz="1290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efinition"/>
          <p:cNvSpPr txBox="1"/>
          <p:nvPr>
            <p:ph type="ctrTitle"/>
          </p:nvPr>
        </p:nvSpPr>
        <p:spPr>
          <a:xfrm>
            <a:off x="-160835" y="117175"/>
            <a:ext cx="13887805" cy="1111850"/>
          </a:xfrm>
          <a:prstGeom prst="rect">
            <a:avLst/>
          </a:prstGeom>
        </p:spPr>
        <p:txBody>
          <a:bodyPr anchor="t"/>
          <a:lstStyle>
            <a:lvl1pPr defTabSz="268731">
              <a:lnSpc>
                <a:spcPct val="80000"/>
              </a:lnSpc>
              <a:defRPr cap="all" sz="780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Definition</a:t>
            </a:r>
          </a:p>
        </p:txBody>
      </p:sp>
      <p:grpSp>
        <p:nvGrpSpPr>
          <p:cNvPr id="124" name="Group"/>
          <p:cNvGrpSpPr/>
          <p:nvPr/>
        </p:nvGrpSpPr>
        <p:grpSpPr>
          <a:xfrm>
            <a:off x="1404264" y="1537361"/>
            <a:ext cx="10196274" cy="6678879"/>
            <a:chOff x="0" y="0"/>
            <a:chExt cx="10196272" cy="6678877"/>
          </a:xfrm>
        </p:grpSpPr>
        <p:sp>
          <p:nvSpPr>
            <p:cNvPr id="122" name="Rectangle"/>
            <p:cNvSpPr/>
            <p:nvPr/>
          </p:nvSpPr>
          <p:spPr>
            <a:xfrm>
              <a:off x="0" y="3089"/>
              <a:ext cx="10196274" cy="6672697"/>
            </a:xfrm>
            <a:prstGeom prst="rect">
              <a:avLst/>
            </a:prstGeom>
            <a:solidFill>
              <a:srgbClr val="77B36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80000"/>
                </a:lnSpc>
                <a:defRPr cap="all" sz="2800">
                  <a:solidFill>
                    <a:srgbClr val="FFFFFF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pPr>
            </a:p>
          </p:txBody>
        </p:sp>
        <p:pic>
          <p:nvPicPr>
            <p:cNvPr id="12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5669" y="-1"/>
              <a:ext cx="8364934" cy="66788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PPLICATIONS"/>
          <p:cNvSpPr txBox="1"/>
          <p:nvPr>
            <p:ph type="ctrTitle"/>
          </p:nvPr>
        </p:nvSpPr>
        <p:spPr>
          <a:xfrm>
            <a:off x="-160835" y="117175"/>
            <a:ext cx="13887805" cy="1111850"/>
          </a:xfrm>
          <a:prstGeom prst="rect">
            <a:avLst/>
          </a:prstGeom>
        </p:spPr>
        <p:txBody>
          <a:bodyPr anchor="t"/>
          <a:lstStyle>
            <a:lvl1pPr defTabSz="268731">
              <a:lnSpc>
                <a:spcPct val="80000"/>
              </a:lnSpc>
              <a:defRPr cap="all" sz="780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APPLICATIONS</a:t>
            </a:r>
          </a:p>
        </p:txBody>
      </p:sp>
      <p:pic>
        <p:nvPicPr>
          <p:cNvPr id="1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881" y="1400094"/>
            <a:ext cx="3627863" cy="272089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COLLISION AVOIDANCE"/>
          <p:cNvSpPr txBox="1"/>
          <p:nvPr/>
        </p:nvSpPr>
        <p:spPr>
          <a:xfrm>
            <a:off x="1262832" y="4292060"/>
            <a:ext cx="4023961" cy="503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89279">
              <a:lnSpc>
                <a:spcPct val="80000"/>
              </a:lnSpc>
              <a:spcBef>
                <a:spcPts val="800"/>
              </a:spcBef>
              <a:defRPr cap="all" sz="324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COLLISION AVOIDANCE</a:t>
            </a:r>
          </a:p>
        </p:txBody>
      </p:sp>
      <p:sp>
        <p:nvSpPr>
          <p:cNvPr id="129" name="SMALLEST BOX"/>
          <p:cNvSpPr txBox="1"/>
          <p:nvPr/>
        </p:nvSpPr>
        <p:spPr>
          <a:xfrm>
            <a:off x="7732089" y="4292060"/>
            <a:ext cx="4023960" cy="503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89279">
              <a:lnSpc>
                <a:spcPct val="80000"/>
              </a:lnSpc>
              <a:spcBef>
                <a:spcPts val="800"/>
              </a:spcBef>
              <a:defRPr cap="all" sz="324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SMALLEST BOX</a:t>
            </a:r>
          </a:p>
        </p:txBody>
      </p:sp>
      <p:sp>
        <p:nvSpPr>
          <p:cNvPr id="130" name="Shape analysis"/>
          <p:cNvSpPr txBox="1"/>
          <p:nvPr/>
        </p:nvSpPr>
        <p:spPr>
          <a:xfrm>
            <a:off x="4771089" y="8426988"/>
            <a:ext cx="4023960" cy="503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89279">
              <a:lnSpc>
                <a:spcPct val="80000"/>
              </a:lnSpc>
              <a:spcBef>
                <a:spcPts val="800"/>
              </a:spcBef>
              <a:defRPr cap="all" sz="324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Shape analysis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8484" y="5257750"/>
            <a:ext cx="6809167" cy="3009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39735" y="1400094"/>
            <a:ext cx="2808667" cy="2720896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ource: https://brilliant.org/wiki/convex-hull/"/>
          <p:cNvSpPr txBox="1"/>
          <p:nvPr/>
        </p:nvSpPr>
        <p:spPr>
          <a:xfrm>
            <a:off x="8948079" y="9403919"/>
            <a:ext cx="401059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A7A7A7"/>
                </a:solidFill>
              </a:defRPr>
            </a:lvl1pPr>
          </a:lstStyle>
          <a:p>
            <a:pPr/>
            <a:r>
              <a:t>source: https://brilliant.org/wiki/convex-hull/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N OVERVIEW"/>
          <p:cNvSpPr txBox="1"/>
          <p:nvPr>
            <p:ph type="ctrTitle"/>
          </p:nvPr>
        </p:nvSpPr>
        <p:spPr>
          <a:xfrm>
            <a:off x="-160835" y="117175"/>
            <a:ext cx="13887805" cy="1111850"/>
          </a:xfrm>
          <a:prstGeom prst="rect">
            <a:avLst/>
          </a:prstGeom>
        </p:spPr>
        <p:txBody>
          <a:bodyPr anchor="t"/>
          <a:lstStyle>
            <a:lvl1pPr defTabSz="268731">
              <a:lnSpc>
                <a:spcPct val="80000"/>
              </a:lnSpc>
              <a:defRPr cap="all" sz="780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PLAN OVERVIEW</a:t>
            </a:r>
          </a:p>
        </p:txBody>
      </p:sp>
      <p:sp>
        <p:nvSpPr>
          <p:cNvPr id="136" name="Deciding on topic"/>
          <p:cNvSpPr txBox="1"/>
          <p:nvPr/>
        </p:nvSpPr>
        <p:spPr>
          <a:xfrm>
            <a:off x="2048237" y="1308580"/>
            <a:ext cx="7740527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Deciding on topic </a:t>
            </a:r>
          </a:p>
        </p:txBody>
      </p:sp>
      <p:sp>
        <p:nvSpPr>
          <p:cNvPr id="137" name="Line"/>
          <p:cNvSpPr/>
          <p:nvPr/>
        </p:nvSpPr>
        <p:spPr>
          <a:xfrm flipH="1" flipV="1">
            <a:off x="406809" y="2277137"/>
            <a:ext cx="9337256" cy="1"/>
          </a:xfrm>
          <a:prstGeom prst="line">
            <a:avLst/>
          </a:prstGeom>
          <a:ln w="25400">
            <a:solidFill>
              <a:srgbClr val="77B365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12.10"/>
          <p:cNvSpPr txBox="1"/>
          <p:nvPr/>
        </p:nvSpPr>
        <p:spPr>
          <a:xfrm>
            <a:off x="422842" y="1423896"/>
            <a:ext cx="1464113" cy="76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6">
              <a:lnSpc>
                <a:spcPct val="80000"/>
              </a:lnSpc>
              <a:spcBef>
                <a:spcPts val="1700"/>
              </a:spcBef>
              <a:defRPr cap="all" sz="51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12.10</a:t>
            </a:r>
          </a:p>
        </p:txBody>
      </p:sp>
      <p:sp>
        <p:nvSpPr>
          <p:cNvPr id="139" name="Finishing at least 1 algorithm"/>
          <p:cNvSpPr txBox="1"/>
          <p:nvPr/>
        </p:nvSpPr>
        <p:spPr>
          <a:xfrm>
            <a:off x="2024235" y="2523943"/>
            <a:ext cx="774053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Finishing at least 1 algorithm</a:t>
            </a:r>
          </a:p>
        </p:txBody>
      </p:sp>
      <p:sp>
        <p:nvSpPr>
          <p:cNvPr id="140" name="Line"/>
          <p:cNvSpPr/>
          <p:nvPr/>
        </p:nvSpPr>
        <p:spPr>
          <a:xfrm flipH="1" flipV="1">
            <a:off x="408208" y="3492500"/>
            <a:ext cx="9337256" cy="1"/>
          </a:xfrm>
          <a:prstGeom prst="line">
            <a:avLst/>
          </a:prstGeom>
          <a:ln w="25400">
            <a:solidFill>
              <a:srgbClr val="77B365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16.11"/>
          <p:cNvSpPr txBox="1"/>
          <p:nvPr/>
        </p:nvSpPr>
        <p:spPr>
          <a:xfrm>
            <a:off x="398842" y="2639259"/>
            <a:ext cx="1464112" cy="76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6">
              <a:lnSpc>
                <a:spcPct val="80000"/>
              </a:lnSpc>
              <a:spcBef>
                <a:spcPts val="1700"/>
              </a:spcBef>
              <a:defRPr cap="all" sz="51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16.11</a:t>
            </a:r>
          </a:p>
        </p:txBody>
      </p:sp>
      <p:sp>
        <p:nvSpPr>
          <p:cNvPr id="142" name="Finishing a 2nd algorithm"/>
          <p:cNvSpPr txBox="1"/>
          <p:nvPr/>
        </p:nvSpPr>
        <p:spPr>
          <a:xfrm>
            <a:off x="2016235" y="3857442"/>
            <a:ext cx="774053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Finishing a 2nd algorithm</a:t>
            </a:r>
          </a:p>
        </p:txBody>
      </p:sp>
      <p:sp>
        <p:nvSpPr>
          <p:cNvPr id="143" name="Line"/>
          <p:cNvSpPr/>
          <p:nvPr/>
        </p:nvSpPr>
        <p:spPr>
          <a:xfrm flipH="1" flipV="1">
            <a:off x="412908" y="4826000"/>
            <a:ext cx="9337256" cy="1"/>
          </a:xfrm>
          <a:prstGeom prst="line">
            <a:avLst/>
          </a:prstGeom>
          <a:ln w="25400">
            <a:solidFill>
              <a:srgbClr val="77B365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26.11"/>
          <p:cNvSpPr txBox="1"/>
          <p:nvPr/>
        </p:nvSpPr>
        <p:spPr>
          <a:xfrm>
            <a:off x="390842" y="3972759"/>
            <a:ext cx="1464112" cy="76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6">
              <a:lnSpc>
                <a:spcPct val="80000"/>
              </a:lnSpc>
              <a:spcBef>
                <a:spcPts val="1700"/>
              </a:spcBef>
              <a:defRPr cap="all" sz="51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26.11</a:t>
            </a:r>
          </a:p>
        </p:txBody>
      </p:sp>
      <p:sp>
        <p:nvSpPr>
          <p:cNvPr id="145" name="Finishing a 3rd algorithm"/>
          <p:cNvSpPr txBox="1"/>
          <p:nvPr/>
        </p:nvSpPr>
        <p:spPr>
          <a:xfrm>
            <a:off x="1992235" y="5190942"/>
            <a:ext cx="774053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Finishing a 3rd algorithm</a:t>
            </a:r>
          </a:p>
        </p:txBody>
      </p:sp>
      <p:sp>
        <p:nvSpPr>
          <p:cNvPr id="146" name="Line"/>
          <p:cNvSpPr/>
          <p:nvPr/>
        </p:nvSpPr>
        <p:spPr>
          <a:xfrm flipH="1" flipV="1">
            <a:off x="401608" y="6159500"/>
            <a:ext cx="9337256" cy="1"/>
          </a:xfrm>
          <a:prstGeom prst="line">
            <a:avLst/>
          </a:prstGeom>
          <a:ln w="25400">
            <a:solidFill>
              <a:srgbClr val="77B365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03.12"/>
          <p:cNvSpPr txBox="1"/>
          <p:nvPr/>
        </p:nvSpPr>
        <p:spPr>
          <a:xfrm>
            <a:off x="366841" y="5306259"/>
            <a:ext cx="1464113" cy="76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6">
              <a:lnSpc>
                <a:spcPct val="80000"/>
              </a:lnSpc>
              <a:spcBef>
                <a:spcPts val="1700"/>
              </a:spcBef>
              <a:defRPr cap="all" sz="51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03.12</a:t>
            </a:r>
          </a:p>
        </p:txBody>
      </p:sp>
      <p:sp>
        <p:nvSpPr>
          <p:cNvPr id="148" name="Improving implementations, measurements, adding new features"/>
          <p:cNvSpPr txBox="1"/>
          <p:nvPr/>
        </p:nvSpPr>
        <p:spPr>
          <a:xfrm>
            <a:off x="2016235" y="6251755"/>
            <a:ext cx="7740530" cy="242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Improving implementations, measurements, adding new features</a:t>
            </a:r>
          </a:p>
        </p:txBody>
      </p:sp>
      <p:sp>
        <p:nvSpPr>
          <p:cNvPr id="149" name="Line"/>
          <p:cNvSpPr/>
          <p:nvPr/>
        </p:nvSpPr>
        <p:spPr>
          <a:xfrm flipH="1" flipV="1">
            <a:off x="401608" y="8566408"/>
            <a:ext cx="9337256" cy="1"/>
          </a:xfrm>
          <a:prstGeom prst="line">
            <a:avLst/>
          </a:prstGeom>
          <a:ln w="25400">
            <a:solidFill>
              <a:srgbClr val="77B365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18.12"/>
          <p:cNvSpPr txBox="1"/>
          <p:nvPr/>
        </p:nvSpPr>
        <p:spPr>
          <a:xfrm>
            <a:off x="366841" y="7699257"/>
            <a:ext cx="1464113" cy="76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6">
              <a:lnSpc>
                <a:spcPct val="80000"/>
              </a:lnSpc>
              <a:spcBef>
                <a:spcPts val="1700"/>
              </a:spcBef>
              <a:defRPr cap="all" sz="51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18.12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n details"/>
          <p:cNvSpPr txBox="1"/>
          <p:nvPr>
            <p:ph type="ctrTitle"/>
          </p:nvPr>
        </p:nvSpPr>
        <p:spPr>
          <a:xfrm>
            <a:off x="-160835" y="117175"/>
            <a:ext cx="13887805" cy="1111850"/>
          </a:xfrm>
          <a:prstGeom prst="rect">
            <a:avLst/>
          </a:prstGeom>
        </p:spPr>
        <p:txBody>
          <a:bodyPr anchor="t"/>
          <a:lstStyle>
            <a:lvl1pPr defTabSz="268731">
              <a:lnSpc>
                <a:spcPct val="80000"/>
              </a:lnSpc>
              <a:defRPr cap="all" sz="780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Plan details</a:t>
            </a:r>
          </a:p>
        </p:txBody>
      </p:sp>
      <p:sp>
        <p:nvSpPr>
          <p:cNvPr id="153" name="Chan’s algorithm"/>
          <p:cNvSpPr txBox="1"/>
          <p:nvPr/>
        </p:nvSpPr>
        <p:spPr>
          <a:xfrm>
            <a:off x="2048237" y="1308580"/>
            <a:ext cx="7740527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Chan’s algorithm*</a:t>
            </a:r>
          </a:p>
        </p:txBody>
      </p:sp>
      <p:sp>
        <p:nvSpPr>
          <p:cNvPr id="154" name="16.11"/>
          <p:cNvSpPr txBox="1"/>
          <p:nvPr/>
        </p:nvSpPr>
        <p:spPr>
          <a:xfrm>
            <a:off x="422842" y="1423896"/>
            <a:ext cx="1464113" cy="76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6">
              <a:lnSpc>
                <a:spcPct val="80000"/>
              </a:lnSpc>
              <a:spcBef>
                <a:spcPts val="1700"/>
              </a:spcBef>
              <a:defRPr cap="all" sz="51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16.11</a:t>
            </a:r>
          </a:p>
        </p:txBody>
      </p:sp>
      <p:sp>
        <p:nvSpPr>
          <p:cNvPr id="155" name="Implementing sequential version…"/>
          <p:cNvSpPr txBox="1"/>
          <p:nvPr/>
        </p:nvSpPr>
        <p:spPr>
          <a:xfrm>
            <a:off x="2543236" y="2086636"/>
            <a:ext cx="8479665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54000" indent="-254000" algn="l">
              <a:spcBef>
                <a:spcPts val="2400"/>
              </a:spcBef>
              <a:buSzPct val="110000"/>
              <a:buChar char="•"/>
              <a:defRPr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Implementing sequential version</a:t>
            </a:r>
          </a:p>
          <a:p>
            <a:pPr marL="254000" indent="-254000" algn="l">
              <a:spcBef>
                <a:spcPts val="2400"/>
              </a:spcBef>
              <a:buSzPct val="110000"/>
              <a:buChar char="•"/>
              <a:defRPr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Implementing parallel version</a:t>
            </a:r>
          </a:p>
          <a:p>
            <a:pPr marL="254000" indent="-254000" algn="l">
              <a:spcBef>
                <a:spcPts val="2400"/>
              </a:spcBef>
              <a:buSzPct val="110000"/>
              <a:buChar char="•"/>
              <a:defRPr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Implementing variations of the algorithm</a:t>
            </a:r>
          </a:p>
          <a:p>
            <a:pPr marL="254000" indent="-254000" algn="l">
              <a:spcBef>
                <a:spcPts val="2400"/>
              </a:spcBef>
              <a:buSzPct val="110000"/>
              <a:buChar char="•"/>
              <a:defRPr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Running implementation on Euler</a:t>
            </a:r>
          </a:p>
          <a:p>
            <a:pPr marL="254000" indent="-254000" algn="l">
              <a:spcBef>
                <a:spcPts val="2400"/>
              </a:spcBef>
              <a:buSzPct val="110000"/>
              <a:buChar char="•"/>
              <a:defRPr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Designing benchmarks</a:t>
            </a:r>
          </a:p>
        </p:txBody>
      </p:sp>
      <p:sp>
        <p:nvSpPr>
          <p:cNvPr id="156" name="Quickhull"/>
          <p:cNvSpPr txBox="1"/>
          <p:nvPr/>
        </p:nvSpPr>
        <p:spPr>
          <a:xfrm>
            <a:off x="2016235" y="6295843"/>
            <a:ext cx="774053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Quickhull</a:t>
            </a:r>
          </a:p>
        </p:txBody>
      </p:sp>
      <p:sp>
        <p:nvSpPr>
          <p:cNvPr id="157" name="26.11"/>
          <p:cNvSpPr txBox="1"/>
          <p:nvPr/>
        </p:nvSpPr>
        <p:spPr>
          <a:xfrm>
            <a:off x="390842" y="6411159"/>
            <a:ext cx="1464112" cy="76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6">
              <a:lnSpc>
                <a:spcPct val="80000"/>
              </a:lnSpc>
              <a:spcBef>
                <a:spcPts val="1700"/>
              </a:spcBef>
              <a:defRPr cap="all" sz="51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26.11</a:t>
            </a:r>
          </a:p>
        </p:txBody>
      </p:sp>
      <p:sp>
        <p:nvSpPr>
          <p:cNvPr id="158" name="Secret ;)"/>
          <p:cNvSpPr txBox="1"/>
          <p:nvPr/>
        </p:nvSpPr>
        <p:spPr>
          <a:xfrm>
            <a:off x="2016235" y="7222943"/>
            <a:ext cx="774053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Secret ;)</a:t>
            </a:r>
          </a:p>
        </p:txBody>
      </p:sp>
      <p:sp>
        <p:nvSpPr>
          <p:cNvPr id="159" name="03.12"/>
          <p:cNvSpPr txBox="1"/>
          <p:nvPr/>
        </p:nvSpPr>
        <p:spPr>
          <a:xfrm>
            <a:off x="390842" y="7338259"/>
            <a:ext cx="1464112" cy="76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6">
              <a:lnSpc>
                <a:spcPct val="80000"/>
              </a:lnSpc>
              <a:spcBef>
                <a:spcPts val="1700"/>
              </a:spcBef>
              <a:defRPr cap="all" sz="51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03.12</a:t>
            </a:r>
          </a:p>
        </p:txBody>
      </p:sp>
      <p:sp>
        <p:nvSpPr>
          <p:cNvPr id="160" name="*A Minimalist’s Implementation of the 3-d Divide-and-Conquer Convex Hull Algorithm - Timothy M. Chan"/>
          <p:cNvSpPr txBox="1"/>
          <p:nvPr/>
        </p:nvSpPr>
        <p:spPr>
          <a:xfrm>
            <a:off x="1290048" y="9324003"/>
            <a:ext cx="1170090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900"/>
              </a:lnSpc>
              <a:defRPr sz="2100">
                <a:solidFill>
                  <a:srgbClr val="DDDDDD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*A Minimalist’s Implementation of the 3-d Divide-and-Conquer Convex Hull Algorithm - Timothy M. Chan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n details"/>
          <p:cNvSpPr txBox="1"/>
          <p:nvPr>
            <p:ph type="ctrTitle"/>
          </p:nvPr>
        </p:nvSpPr>
        <p:spPr>
          <a:xfrm>
            <a:off x="-160835" y="117175"/>
            <a:ext cx="13887805" cy="1111850"/>
          </a:xfrm>
          <a:prstGeom prst="rect">
            <a:avLst/>
          </a:prstGeom>
        </p:spPr>
        <p:txBody>
          <a:bodyPr anchor="t"/>
          <a:lstStyle>
            <a:lvl1pPr defTabSz="268731">
              <a:lnSpc>
                <a:spcPct val="80000"/>
              </a:lnSpc>
              <a:defRPr cap="all" sz="780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Plan details</a:t>
            </a:r>
          </a:p>
        </p:txBody>
      </p:sp>
      <p:sp>
        <p:nvSpPr>
          <p:cNvPr id="163" name="Chan’s algorithm"/>
          <p:cNvSpPr txBox="1"/>
          <p:nvPr/>
        </p:nvSpPr>
        <p:spPr>
          <a:xfrm>
            <a:off x="2048237" y="1308580"/>
            <a:ext cx="7740527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Chan’s algorithm</a:t>
            </a:r>
          </a:p>
        </p:txBody>
      </p:sp>
      <p:sp>
        <p:nvSpPr>
          <p:cNvPr id="164" name="16.11"/>
          <p:cNvSpPr txBox="1"/>
          <p:nvPr/>
        </p:nvSpPr>
        <p:spPr>
          <a:xfrm>
            <a:off x="422842" y="1423896"/>
            <a:ext cx="1464113" cy="76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6">
              <a:lnSpc>
                <a:spcPct val="80000"/>
              </a:lnSpc>
              <a:spcBef>
                <a:spcPts val="1700"/>
              </a:spcBef>
              <a:defRPr cap="all" sz="51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16.11</a:t>
            </a:r>
          </a:p>
        </p:txBody>
      </p:sp>
      <p:sp>
        <p:nvSpPr>
          <p:cNvPr id="165" name="Implementing sequential version…"/>
          <p:cNvSpPr txBox="1"/>
          <p:nvPr/>
        </p:nvSpPr>
        <p:spPr>
          <a:xfrm>
            <a:off x="2543236" y="2086636"/>
            <a:ext cx="8479665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54000" indent="-254000" algn="l">
              <a:spcBef>
                <a:spcPts val="2400"/>
              </a:spcBef>
              <a:buSzPct val="110000"/>
              <a:buChar char="•"/>
              <a:defRPr sz="3200">
                <a:solidFill>
                  <a:srgbClr val="434343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Implementing sequential version</a:t>
            </a:r>
          </a:p>
          <a:p>
            <a:pPr marL="254000" indent="-254000" algn="l">
              <a:spcBef>
                <a:spcPts val="2400"/>
              </a:spcBef>
              <a:buSzPct val="110000"/>
              <a:buChar char="•"/>
              <a:defRPr sz="3200">
                <a:solidFill>
                  <a:srgbClr val="434343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Implementing parallel version</a:t>
            </a:r>
          </a:p>
          <a:p>
            <a:pPr marL="254000" indent="-254000" algn="l">
              <a:spcBef>
                <a:spcPts val="2400"/>
              </a:spcBef>
              <a:buSzPct val="110000"/>
              <a:buChar char="•"/>
              <a:defRPr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Implementing variations of the algorithm</a:t>
            </a:r>
          </a:p>
          <a:p>
            <a:pPr marL="254000" indent="-254000" algn="l">
              <a:spcBef>
                <a:spcPts val="2400"/>
              </a:spcBef>
              <a:buSzPct val="110000"/>
              <a:buChar char="•"/>
              <a:defRPr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Running implementation on Euler</a:t>
            </a:r>
          </a:p>
          <a:p>
            <a:pPr marL="254000" indent="-254000" algn="l">
              <a:spcBef>
                <a:spcPts val="2400"/>
              </a:spcBef>
              <a:buSzPct val="110000"/>
              <a:buChar char="•"/>
              <a:defRPr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Designing benchmarks</a:t>
            </a:r>
          </a:p>
        </p:txBody>
      </p:sp>
      <p:sp>
        <p:nvSpPr>
          <p:cNvPr id="166" name="Quickhull"/>
          <p:cNvSpPr txBox="1"/>
          <p:nvPr/>
        </p:nvSpPr>
        <p:spPr>
          <a:xfrm>
            <a:off x="2016235" y="6295843"/>
            <a:ext cx="774053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Quickhull</a:t>
            </a:r>
          </a:p>
        </p:txBody>
      </p:sp>
      <p:sp>
        <p:nvSpPr>
          <p:cNvPr id="167" name="26.11"/>
          <p:cNvSpPr txBox="1"/>
          <p:nvPr/>
        </p:nvSpPr>
        <p:spPr>
          <a:xfrm>
            <a:off x="390842" y="6411159"/>
            <a:ext cx="1464112" cy="76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6">
              <a:lnSpc>
                <a:spcPct val="80000"/>
              </a:lnSpc>
              <a:spcBef>
                <a:spcPts val="1700"/>
              </a:spcBef>
              <a:defRPr cap="all" sz="51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26.11</a:t>
            </a:r>
          </a:p>
        </p:txBody>
      </p:sp>
      <p:sp>
        <p:nvSpPr>
          <p:cNvPr id="168" name="Secret ;)"/>
          <p:cNvSpPr txBox="1"/>
          <p:nvPr/>
        </p:nvSpPr>
        <p:spPr>
          <a:xfrm>
            <a:off x="2016235" y="7222943"/>
            <a:ext cx="774053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Secret ;)</a:t>
            </a:r>
          </a:p>
        </p:txBody>
      </p:sp>
      <p:sp>
        <p:nvSpPr>
          <p:cNvPr id="169" name="03.12"/>
          <p:cNvSpPr txBox="1"/>
          <p:nvPr/>
        </p:nvSpPr>
        <p:spPr>
          <a:xfrm>
            <a:off x="390842" y="7338259"/>
            <a:ext cx="1464112" cy="76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6">
              <a:lnSpc>
                <a:spcPct val="80000"/>
              </a:lnSpc>
              <a:spcBef>
                <a:spcPts val="1700"/>
              </a:spcBef>
              <a:defRPr cap="all" sz="51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03.12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Jarvis March"/>
          <p:cNvSpPr txBox="1"/>
          <p:nvPr>
            <p:ph type="ctrTitle"/>
          </p:nvPr>
        </p:nvSpPr>
        <p:spPr>
          <a:xfrm>
            <a:off x="-160835" y="117175"/>
            <a:ext cx="13887805" cy="1111850"/>
          </a:xfrm>
          <a:prstGeom prst="rect">
            <a:avLst/>
          </a:prstGeom>
        </p:spPr>
        <p:txBody>
          <a:bodyPr anchor="t"/>
          <a:lstStyle>
            <a:lvl1pPr defTabSz="268731">
              <a:lnSpc>
                <a:spcPct val="80000"/>
              </a:lnSpc>
              <a:defRPr cap="all" sz="780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Jarvis March</a:t>
            </a:r>
          </a:p>
        </p:txBody>
      </p:sp>
      <p:sp>
        <p:nvSpPr>
          <p:cNvPr id="172" name="Circle"/>
          <p:cNvSpPr/>
          <p:nvPr/>
        </p:nvSpPr>
        <p:spPr>
          <a:xfrm>
            <a:off x="7823200" y="4075781"/>
            <a:ext cx="482155" cy="48443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73" name="Circle"/>
          <p:cNvSpPr/>
          <p:nvPr/>
        </p:nvSpPr>
        <p:spPr>
          <a:xfrm>
            <a:off x="6897591" y="1714500"/>
            <a:ext cx="482155" cy="48443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74" name="Circle"/>
          <p:cNvSpPr/>
          <p:nvPr/>
        </p:nvSpPr>
        <p:spPr>
          <a:xfrm>
            <a:off x="2222500" y="6121400"/>
            <a:ext cx="482155" cy="48443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75" name="Circle"/>
          <p:cNvSpPr/>
          <p:nvPr/>
        </p:nvSpPr>
        <p:spPr>
          <a:xfrm>
            <a:off x="5092700" y="4913981"/>
            <a:ext cx="482155" cy="48443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76" name="Circle"/>
          <p:cNvSpPr/>
          <p:nvPr/>
        </p:nvSpPr>
        <p:spPr>
          <a:xfrm>
            <a:off x="6070600" y="7721600"/>
            <a:ext cx="482155" cy="484437"/>
          </a:xfrm>
          <a:prstGeom prst="ellipse">
            <a:avLst/>
          </a:prstGeom>
          <a:solidFill>
            <a:schemeClr val="accent5">
              <a:satOff val="-3476"/>
              <a:lumOff val="12745"/>
            </a:schemeClr>
          </a:solidFill>
          <a:ln>
            <a:solidFill>
              <a:srgbClr val="EE1D06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Circle"/>
          <p:cNvSpPr/>
          <p:nvPr/>
        </p:nvSpPr>
        <p:spPr>
          <a:xfrm>
            <a:off x="8496300" y="6019800"/>
            <a:ext cx="482155" cy="48443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78" name="Circle"/>
          <p:cNvSpPr/>
          <p:nvPr/>
        </p:nvSpPr>
        <p:spPr>
          <a:xfrm>
            <a:off x="10096500" y="2794000"/>
            <a:ext cx="482155" cy="48443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79" name="Circle"/>
          <p:cNvSpPr/>
          <p:nvPr/>
        </p:nvSpPr>
        <p:spPr>
          <a:xfrm>
            <a:off x="11633200" y="5918200"/>
            <a:ext cx="482155" cy="48443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80" name="Circle"/>
          <p:cNvSpPr/>
          <p:nvPr/>
        </p:nvSpPr>
        <p:spPr>
          <a:xfrm>
            <a:off x="2908300" y="2298700"/>
            <a:ext cx="482155" cy="48443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ircle"/>
          <p:cNvSpPr/>
          <p:nvPr/>
        </p:nvSpPr>
        <p:spPr>
          <a:xfrm>
            <a:off x="7823200" y="4075781"/>
            <a:ext cx="482155" cy="48443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83" name="Circle"/>
          <p:cNvSpPr/>
          <p:nvPr/>
        </p:nvSpPr>
        <p:spPr>
          <a:xfrm>
            <a:off x="6897591" y="1714500"/>
            <a:ext cx="482155" cy="48443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84" name="Circle"/>
          <p:cNvSpPr/>
          <p:nvPr/>
        </p:nvSpPr>
        <p:spPr>
          <a:xfrm>
            <a:off x="2222500" y="6121400"/>
            <a:ext cx="482155" cy="48443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85" name="Circle"/>
          <p:cNvSpPr/>
          <p:nvPr/>
        </p:nvSpPr>
        <p:spPr>
          <a:xfrm>
            <a:off x="5092700" y="4913981"/>
            <a:ext cx="482155" cy="48443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86" name="Circle"/>
          <p:cNvSpPr/>
          <p:nvPr/>
        </p:nvSpPr>
        <p:spPr>
          <a:xfrm>
            <a:off x="8496300" y="6019800"/>
            <a:ext cx="482155" cy="48443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87" name="Circle"/>
          <p:cNvSpPr/>
          <p:nvPr/>
        </p:nvSpPr>
        <p:spPr>
          <a:xfrm>
            <a:off x="10096500" y="2794000"/>
            <a:ext cx="482155" cy="48443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88" name="Circle"/>
          <p:cNvSpPr/>
          <p:nvPr/>
        </p:nvSpPr>
        <p:spPr>
          <a:xfrm>
            <a:off x="11633200" y="5918200"/>
            <a:ext cx="482155" cy="48443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89" name="Circle"/>
          <p:cNvSpPr/>
          <p:nvPr/>
        </p:nvSpPr>
        <p:spPr>
          <a:xfrm>
            <a:off x="2908300" y="2298700"/>
            <a:ext cx="482155" cy="48443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90" name="Jarvis March"/>
          <p:cNvSpPr txBox="1"/>
          <p:nvPr>
            <p:ph type="ctrTitle"/>
          </p:nvPr>
        </p:nvSpPr>
        <p:spPr>
          <a:xfrm>
            <a:off x="-160835" y="117175"/>
            <a:ext cx="13887805" cy="1111850"/>
          </a:xfrm>
          <a:prstGeom prst="rect">
            <a:avLst/>
          </a:prstGeom>
        </p:spPr>
        <p:txBody>
          <a:bodyPr anchor="t"/>
          <a:lstStyle>
            <a:lvl1pPr defTabSz="268731">
              <a:lnSpc>
                <a:spcPct val="80000"/>
              </a:lnSpc>
              <a:defRPr cap="all" sz="780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Graham Scan</a:t>
            </a:r>
          </a:p>
        </p:txBody>
      </p:sp>
      <p:sp>
        <p:nvSpPr>
          <p:cNvPr id="191" name="Circle"/>
          <p:cNvSpPr/>
          <p:nvPr/>
        </p:nvSpPr>
        <p:spPr>
          <a:xfrm>
            <a:off x="6070600" y="7721600"/>
            <a:ext cx="482155" cy="484437"/>
          </a:xfrm>
          <a:prstGeom prst="ellipse">
            <a:avLst/>
          </a:prstGeom>
          <a:solidFill>
            <a:schemeClr val="accent5">
              <a:satOff val="-3476"/>
              <a:lumOff val="12745"/>
            </a:schemeClr>
          </a:solidFill>
          <a:ln>
            <a:solidFill>
              <a:srgbClr val="EE1D0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ß</a:t>
            </a:r>
          </a:p>
        </p:txBody>
      </p:sp>
      <p:sp>
        <p:nvSpPr>
          <p:cNvPr id="192" name="1"/>
          <p:cNvSpPr txBox="1"/>
          <p:nvPr/>
        </p:nvSpPr>
        <p:spPr>
          <a:xfrm>
            <a:off x="11693555" y="5111846"/>
            <a:ext cx="361443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3" name="2"/>
          <p:cNvSpPr txBox="1"/>
          <p:nvPr/>
        </p:nvSpPr>
        <p:spPr>
          <a:xfrm>
            <a:off x="8861679" y="5378546"/>
            <a:ext cx="361443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4" name="3"/>
          <p:cNvSpPr txBox="1"/>
          <p:nvPr/>
        </p:nvSpPr>
        <p:spPr>
          <a:xfrm>
            <a:off x="10652379" y="2223514"/>
            <a:ext cx="361443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5" name="4"/>
          <p:cNvSpPr txBox="1"/>
          <p:nvPr/>
        </p:nvSpPr>
        <p:spPr>
          <a:xfrm>
            <a:off x="8277479" y="3522908"/>
            <a:ext cx="361443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6" name="5"/>
          <p:cNvSpPr txBox="1"/>
          <p:nvPr/>
        </p:nvSpPr>
        <p:spPr>
          <a:xfrm>
            <a:off x="7350379" y="1276446"/>
            <a:ext cx="361443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7" name="6"/>
          <p:cNvSpPr txBox="1"/>
          <p:nvPr/>
        </p:nvSpPr>
        <p:spPr>
          <a:xfrm>
            <a:off x="5534279" y="4337146"/>
            <a:ext cx="361443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8" name="7"/>
          <p:cNvSpPr txBox="1"/>
          <p:nvPr/>
        </p:nvSpPr>
        <p:spPr>
          <a:xfrm>
            <a:off x="3248279" y="1753614"/>
            <a:ext cx="361443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9" name="8"/>
          <p:cNvSpPr txBox="1"/>
          <p:nvPr/>
        </p:nvSpPr>
        <p:spPr>
          <a:xfrm>
            <a:off x="2486279" y="5492846"/>
            <a:ext cx="361443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han’s algorithm in details"/>
          <p:cNvSpPr txBox="1"/>
          <p:nvPr>
            <p:ph type="ctrTitle"/>
          </p:nvPr>
        </p:nvSpPr>
        <p:spPr>
          <a:xfrm>
            <a:off x="-160835" y="117175"/>
            <a:ext cx="13887805" cy="1111850"/>
          </a:xfrm>
          <a:prstGeom prst="rect">
            <a:avLst/>
          </a:prstGeom>
        </p:spPr>
        <p:txBody>
          <a:bodyPr anchor="t"/>
          <a:lstStyle>
            <a:lvl1pPr defTabSz="268731">
              <a:lnSpc>
                <a:spcPct val="80000"/>
              </a:lnSpc>
              <a:defRPr cap="all" sz="780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Chan’s algorithm</a:t>
            </a:r>
          </a:p>
        </p:txBody>
      </p:sp>
      <p:grpSp>
        <p:nvGrpSpPr>
          <p:cNvPr id="204" name="GS"/>
          <p:cNvGrpSpPr/>
          <p:nvPr/>
        </p:nvGrpSpPr>
        <p:grpSpPr>
          <a:xfrm>
            <a:off x="1804667" y="2806700"/>
            <a:ext cx="1270002" cy="1270000"/>
            <a:chOff x="0" y="0"/>
            <a:chExt cx="1270001" cy="1270000"/>
          </a:xfrm>
        </p:grpSpPr>
        <p:sp>
          <p:nvSpPr>
            <p:cNvPr id="202" name="Square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3" name="GS"/>
            <p:cNvSpPr txBox="1"/>
            <p:nvPr/>
          </p:nvSpPr>
          <p:spPr>
            <a:xfrm>
              <a:off x="-1" y="416802"/>
              <a:ext cx="1270003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GS</a:t>
              </a:r>
            </a:p>
          </p:txBody>
        </p:sp>
      </p:grpSp>
      <p:grpSp>
        <p:nvGrpSpPr>
          <p:cNvPr id="207" name="GS"/>
          <p:cNvGrpSpPr/>
          <p:nvPr/>
        </p:nvGrpSpPr>
        <p:grpSpPr>
          <a:xfrm>
            <a:off x="3976368" y="2806700"/>
            <a:ext cx="1270002" cy="1270000"/>
            <a:chOff x="0" y="0"/>
            <a:chExt cx="1270001" cy="1270000"/>
          </a:xfrm>
        </p:grpSpPr>
        <p:sp>
          <p:nvSpPr>
            <p:cNvPr id="205" name="Square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GS"/>
            <p:cNvSpPr txBox="1"/>
            <p:nvPr/>
          </p:nvSpPr>
          <p:spPr>
            <a:xfrm>
              <a:off x="-1" y="416802"/>
              <a:ext cx="1270003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GS</a:t>
              </a:r>
            </a:p>
          </p:txBody>
        </p:sp>
      </p:grpSp>
      <p:grpSp>
        <p:nvGrpSpPr>
          <p:cNvPr id="210" name="GS"/>
          <p:cNvGrpSpPr/>
          <p:nvPr/>
        </p:nvGrpSpPr>
        <p:grpSpPr>
          <a:xfrm>
            <a:off x="8319768" y="2806700"/>
            <a:ext cx="1270002" cy="1270000"/>
            <a:chOff x="0" y="0"/>
            <a:chExt cx="1270001" cy="1270000"/>
          </a:xfrm>
        </p:grpSpPr>
        <p:sp>
          <p:nvSpPr>
            <p:cNvPr id="208" name="Square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" name="GS"/>
            <p:cNvSpPr txBox="1"/>
            <p:nvPr/>
          </p:nvSpPr>
          <p:spPr>
            <a:xfrm>
              <a:off x="-1" y="416802"/>
              <a:ext cx="1270003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GS</a:t>
              </a:r>
            </a:p>
          </p:txBody>
        </p:sp>
      </p:grpSp>
      <p:grpSp>
        <p:nvGrpSpPr>
          <p:cNvPr id="213" name="GS"/>
          <p:cNvGrpSpPr/>
          <p:nvPr/>
        </p:nvGrpSpPr>
        <p:grpSpPr>
          <a:xfrm>
            <a:off x="10491468" y="2806700"/>
            <a:ext cx="1270002" cy="1270000"/>
            <a:chOff x="0" y="0"/>
            <a:chExt cx="1270001" cy="1270000"/>
          </a:xfrm>
        </p:grpSpPr>
        <p:sp>
          <p:nvSpPr>
            <p:cNvPr id="211" name="Square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2" name="GS"/>
            <p:cNvSpPr txBox="1"/>
            <p:nvPr/>
          </p:nvSpPr>
          <p:spPr>
            <a:xfrm>
              <a:off x="-1" y="416802"/>
              <a:ext cx="1270003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GS</a:t>
              </a:r>
            </a:p>
          </p:txBody>
        </p:sp>
      </p:grpSp>
      <p:sp>
        <p:nvSpPr>
          <p:cNvPr id="214" name="INPUT POINTS"/>
          <p:cNvSpPr txBox="1"/>
          <p:nvPr/>
        </p:nvSpPr>
        <p:spPr>
          <a:xfrm>
            <a:off x="5647840" y="1419031"/>
            <a:ext cx="22704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INPUT POINTS</a:t>
            </a:r>
          </a:p>
        </p:txBody>
      </p:sp>
      <p:sp>
        <p:nvSpPr>
          <p:cNvPr id="215" name="Line"/>
          <p:cNvSpPr/>
          <p:nvPr/>
        </p:nvSpPr>
        <p:spPr>
          <a:xfrm flipH="1">
            <a:off x="4820394" y="1978424"/>
            <a:ext cx="1658890" cy="6921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Line"/>
          <p:cNvSpPr/>
          <p:nvPr/>
        </p:nvSpPr>
        <p:spPr>
          <a:xfrm>
            <a:off x="7348835" y="1901486"/>
            <a:ext cx="3617170" cy="82217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4837286" y="4191513"/>
            <a:ext cx="1640247" cy="238851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OUTPUT POINTS"/>
          <p:cNvSpPr txBox="1"/>
          <p:nvPr/>
        </p:nvSpPr>
        <p:spPr>
          <a:xfrm>
            <a:off x="5388069" y="8607232"/>
            <a:ext cx="260390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OUTPUT POINTS</a:t>
            </a:r>
          </a:p>
        </p:txBody>
      </p:sp>
      <p:sp>
        <p:nvSpPr>
          <p:cNvPr id="219" name="Line"/>
          <p:cNvSpPr/>
          <p:nvPr/>
        </p:nvSpPr>
        <p:spPr>
          <a:xfrm flipH="1">
            <a:off x="2414041" y="1902194"/>
            <a:ext cx="3617169" cy="82217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0" name="Line"/>
          <p:cNvSpPr/>
          <p:nvPr/>
        </p:nvSpPr>
        <p:spPr>
          <a:xfrm>
            <a:off x="6900763" y="1994646"/>
            <a:ext cx="1658890" cy="6921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3" name="JM"/>
          <p:cNvGrpSpPr/>
          <p:nvPr/>
        </p:nvGrpSpPr>
        <p:grpSpPr>
          <a:xfrm>
            <a:off x="6179989" y="6673154"/>
            <a:ext cx="1166418" cy="852291"/>
            <a:chOff x="0" y="0"/>
            <a:chExt cx="1166416" cy="852289"/>
          </a:xfrm>
        </p:grpSpPr>
        <p:sp>
          <p:nvSpPr>
            <p:cNvPr id="221" name="Rectangle"/>
            <p:cNvSpPr/>
            <p:nvPr/>
          </p:nvSpPr>
          <p:spPr>
            <a:xfrm>
              <a:off x="0" y="0"/>
              <a:ext cx="1166417" cy="852290"/>
            </a:xfrm>
            <a:prstGeom prst="rect">
              <a:avLst/>
            </a:prstGeom>
            <a:solidFill>
              <a:srgbClr val="00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" name="JM"/>
            <p:cNvSpPr txBox="1"/>
            <p:nvPr/>
          </p:nvSpPr>
          <p:spPr>
            <a:xfrm>
              <a:off x="0" y="207947"/>
              <a:ext cx="1166417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JM</a:t>
              </a:r>
            </a:p>
          </p:txBody>
        </p:sp>
      </p:grpSp>
      <p:sp>
        <p:nvSpPr>
          <p:cNvPr id="224" name="Line"/>
          <p:cNvSpPr/>
          <p:nvPr/>
        </p:nvSpPr>
        <p:spPr>
          <a:xfrm>
            <a:off x="6763197" y="7682318"/>
            <a:ext cx="2" cy="81883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Line"/>
          <p:cNvSpPr/>
          <p:nvPr/>
        </p:nvSpPr>
        <p:spPr>
          <a:xfrm>
            <a:off x="2413644" y="4194889"/>
            <a:ext cx="3842220" cy="238518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Line"/>
          <p:cNvSpPr/>
          <p:nvPr/>
        </p:nvSpPr>
        <p:spPr>
          <a:xfrm flipH="1">
            <a:off x="7072487" y="4127765"/>
            <a:ext cx="1640247" cy="238851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7" name="Line"/>
          <p:cNvSpPr/>
          <p:nvPr/>
        </p:nvSpPr>
        <p:spPr>
          <a:xfrm flipH="1">
            <a:off x="7231554" y="4198074"/>
            <a:ext cx="3842220" cy="238518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