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arallel algorithms for finding…"/>
          <p:cNvSpPr txBox="1"/>
          <p:nvPr>
            <p:ph type="ctrTitle"/>
          </p:nvPr>
        </p:nvSpPr>
        <p:spPr>
          <a:xfrm>
            <a:off x="498225" y="1539369"/>
            <a:ext cx="12008350" cy="6674862"/>
          </a:xfrm>
          <a:prstGeom prst="rect">
            <a:avLst/>
          </a:prstGeom>
        </p:spPr>
        <p:txBody>
          <a:bodyPr anchor="t"/>
          <a:lstStyle/>
          <a:p>
            <a:pPr defTabSz="443991">
              <a:lnSpc>
                <a:spcPct val="80000"/>
              </a:lnSpc>
              <a:defRPr cap="all" sz="1292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r>
              <a:t>Parallel algorithms for finding </a:t>
            </a:r>
          </a:p>
          <a:p>
            <a:pPr defTabSz="443991">
              <a:lnSpc>
                <a:spcPct val="80000"/>
              </a:lnSpc>
              <a:defRPr cap="all" sz="1292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r>
              <a:t>Convex hullS</a:t>
            </a:r>
          </a:p>
          <a:p>
            <a:pPr defTabSz="443991">
              <a:lnSpc>
                <a:spcPct val="80000"/>
              </a:lnSpc>
              <a:defRPr cap="all" sz="1292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r>
              <a:t>In 2d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efinition"/>
          <p:cNvSpPr txBox="1"/>
          <p:nvPr>
            <p:ph type="ctrTitle"/>
          </p:nvPr>
        </p:nvSpPr>
        <p:spPr>
          <a:xfrm>
            <a:off x="-160834" y="117176"/>
            <a:ext cx="13887804" cy="1111848"/>
          </a:xfrm>
          <a:prstGeom prst="rect">
            <a:avLst/>
          </a:prstGeom>
        </p:spPr>
        <p:txBody>
          <a:bodyPr anchor="t"/>
          <a:lstStyle>
            <a:lvl1pPr defTabSz="268731">
              <a:lnSpc>
                <a:spcPct val="80000"/>
              </a:lnSpc>
              <a:defRPr cap="all" sz="782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Definition</a:t>
            </a:r>
          </a:p>
        </p:txBody>
      </p:sp>
      <p:grpSp>
        <p:nvGrpSpPr>
          <p:cNvPr id="124" name="Group"/>
          <p:cNvGrpSpPr/>
          <p:nvPr/>
        </p:nvGrpSpPr>
        <p:grpSpPr>
          <a:xfrm>
            <a:off x="1404264" y="1537362"/>
            <a:ext cx="10196272" cy="6678876"/>
            <a:chOff x="0" y="0"/>
            <a:chExt cx="10196271" cy="6678875"/>
          </a:xfrm>
        </p:grpSpPr>
        <p:sp>
          <p:nvSpPr>
            <p:cNvPr id="122" name="Rectangle"/>
            <p:cNvSpPr/>
            <p:nvPr/>
          </p:nvSpPr>
          <p:spPr>
            <a:xfrm>
              <a:off x="0" y="3090"/>
              <a:ext cx="10196272" cy="6672695"/>
            </a:xfrm>
            <a:prstGeom prst="rect">
              <a:avLst/>
            </a:prstGeom>
            <a:solidFill>
              <a:srgbClr val="77B36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80000"/>
                </a:lnSpc>
                <a:defRPr b="0" cap="all" sz="2800">
                  <a:latin typeface="DIN Condensed"/>
                  <a:ea typeface="DIN Condensed"/>
                  <a:cs typeface="DIN Condensed"/>
                  <a:sym typeface="DIN Condensed"/>
                </a:defRPr>
              </a:pPr>
            </a:p>
          </p:txBody>
        </p:sp>
        <p:pic>
          <p:nvPicPr>
            <p:cNvPr id="12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5669" y="0"/>
              <a:ext cx="8364933" cy="66788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PPLICATIONS"/>
          <p:cNvSpPr txBox="1"/>
          <p:nvPr>
            <p:ph type="ctrTitle"/>
          </p:nvPr>
        </p:nvSpPr>
        <p:spPr>
          <a:xfrm>
            <a:off x="-160834" y="117176"/>
            <a:ext cx="13887804" cy="1111848"/>
          </a:xfrm>
          <a:prstGeom prst="rect">
            <a:avLst/>
          </a:prstGeom>
        </p:spPr>
        <p:txBody>
          <a:bodyPr anchor="t"/>
          <a:lstStyle>
            <a:lvl1pPr defTabSz="268731">
              <a:lnSpc>
                <a:spcPct val="80000"/>
              </a:lnSpc>
              <a:defRPr cap="all" sz="782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APPLICATIONS</a:t>
            </a:r>
          </a:p>
        </p:txBody>
      </p:sp>
      <p:pic>
        <p:nvPicPr>
          <p:cNvPr id="1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0882" y="1400095"/>
            <a:ext cx="3627861" cy="2720895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COLLISION AVOIDANCE"/>
          <p:cNvSpPr txBox="1"/>
          <p:nvPr/>
        </p:nvSpPr>
        <p:spPr>
          <a:xfrm>
            <a:off x="1262833" y="4292061"/>
            <a:ext cx="4023959" cy="503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233679">
              <a:lnSpc>
                <a:spcPct val="80000"/>
              </a:lnSpc>
              <a:spcBef>
                <a:spcPts val="1100"/>
              </a:spcBef>
              <a:defRPr b="0" cap="all" sz="408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COLLISION AVOIDANCE</a:t>
            </a:r>
          </a:p>
        </p:txBody>
      </p:sp>
      <p:sp>
        <p:nvSpPr>
          <p:cNvPr id="129" name="SMALLEST BOX"/>
          <p:cNvSpPr txBox="1"/>
          <p:nvPr/>
        </p:nvSpPr>
        <p:spPr>
          <a:xfrm>
            <a:off x="7732089" y="4292061"/>
            <a:ext cx="4023959" cy="503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233679">
              <a:lnSpc>
                <a:spcPct val="80000"/>
              </a:lnSpc>
              <a:spcBef>
                <a:spcPts val="1100"/>
              </a:spcBef>
              <a:defRPr b="0" cap="all" sz="408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SMALLEST BOX</a:t>
            </a:r>
          </a:p>
        </p:txBody>
      </p:sp>
      <p:sp>
        <p:nvSpPr>
          <p:cNvPr id="130" name="Shape analysis"/>
          <p:cNvSpPr txBox="1"/>
          <p:nvPr/>
        </p:nvSpPr>
        <p:spPr>
          <a:xfrm>
            <a:off x="4771089" y="8426989"/>
            <a:ext cx="4023959" cy="503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233679">
              <a:lnSpc>
                <a:spcPct val="80000"/>
              </a:lnSpc>
              <a:spcBef>
                <a:spcPts val="1100"/>
              </a:spcBef>
              <a:defRPr b="0" cap="all" sz="408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Shape analysis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8485" y="5257750"/>
            <a:ext cx="6809166" cy="3009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39735" y="1400095"/>
            <a:ext cx="2808666" cy="27208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N OVERVIEW"/>
          <p:cNvSpPr txBox="1"/>
          <p:nvPr>
            <p:ph type="ctrTitle"/>
          </p:nvPr>
        </p:nvSpPr>
        <p:spPr>
          <a:xfrm>
            <a:off x="-160834" y="117176"/>
            <a:ext cx="13887804" cy="1111848"/>
          </a:xfrm>
          <a:prstGeom prst="rect">
            <a:avLst/>
          </a:prstGeom>
        </p:spPr>
        <p:txBody>
          <a:bodyPr anchor="t"/>
          <a:lstStyle>
            <a:lvl1pPr defTabSz="268731">
              <a:lnSpc>
                <a:spcPct val="80000"/>
              </a:lnSpc>
              <a:defRPr cap="all" sz="782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PLAN OVERVIEW</a:t>
            </a:r>
          </a:p>
        </p:txBody>
      </p:sp>
      <p:sp>
        <p:nvSpPr>
          <p:cNvPr id="135" name="Deciding on topic"/>
          <p:cNvSpPr txBox="1"/>
          <p:nvPr/>
        </p:nvSpPr>
        <p:spPr>
          <a:xfrm>
            <a:off x="2048237" y="1308580"/>
            <a:ext cx="7740527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b="0" sz="4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Deciding on topic </a:t>
            </a:r>
          </a:p>
        </p:txBody>
      </p:sp>
      <p:sp>
        <p:nvSpPr>
          <p:cNvPr id="136" name="Line"/>
          <p:cNvSpPr/>
          <p:nvPr/>
        </p:nvSpPr>
        <p:spPr>
          <a:xfrm flipH="1" flipV="1">
            <a:off x="406809" y="2277137"/>
            <a:ext cx="9337256" cy="1"/>
          </a:xfrm>
          <a:prstGeom prst="line">
            <a:avLst/>
          </a:prstGeom>
          <a:ln w="25400">
            <a:solidFill>
              <a:srgbClr val="77B36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80000"/>
              </a:lnSpc>
              <a:defRPr b="0" cap="all" sz="28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37" name="12.10"/>
          <p:cNvSpPr txBox="1"/>
          <p:nvPr/>
        </p:nvSpPr>
        <p:spPr>
          <a:xfrm>
            <a:off x="422843" y="1423896"/>
            <a:ext cx="1464111" cy="760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3887">
              <a:lnSpc>
                <a:spcPct val="80000"/>
              </a:lnSpc>
              <a:spcBef>
                <a:spcPts val="1700"/>
              </a:spcBef>
              <a:defRPr b="0" cap="all" sz="5184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12.10</a:t>
            </a:r>
          </a:p>
        </p:txBody>
      </p:sp>
      <p:sp>
        <p:nvSpPr>
          <p:cNvPr id="138" name="Finishing at least 1 algorithm"/>
          <p:cNvSpPr txBox="1"/>
          <p:nvPr/>
        </p:nvSpPr>
        <p:spPr>
          <a:xfrm>
            <a:off x="2024236" y="2523943"/>
            <a:ext cx="7740528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b="0" sz="4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Finishing at least 1 algorithm</a:t>
            </a:r>
          </a:p>
        </p:txBody>
      </p:sp>
      <p:sp>
        <p:nvSpPr>
          <p:cNvPr id="139" name="Line"/>
          <p:cNvSpPr/>
          <p:nvPr/>
        </p:nvSpPr>
        <p:spPr>
          <a:xfrm flipH="1" flipV="1">
            <a:off x="408209" y="3492500"/>
            <a:ext cx="9337255" cy="1"/>
          </a:xfrm>
          <a:prstGeom prst="line">
            <a:avLst/>
          </a:prstGeom>
          <a:ln w="25400">
            <a:solidFill>
              <a:srgbClr val="77B36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80000"/>
              </a:lnSpc>
              <a:defRPr b="0" cap="all" sz="28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40" name="16.11"/>
          <p:cNvSpPr txBox="1"/>
          <p:nvPr/>
        </p:nvSpPr>
        <p:spPr>
          <a:xfrm>
            <a:off x="398842" y="2639259"/>
            <a:ext cx="1464111" cy="760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3887">
              <a:lnSpc>
                <a:spcPct val="80000"/>
              </a:lnSpc>
              <a:spcBef>
                <a:spcPts val="1700"/>
              </a:spcBef>
              <a:defRPr b="0" cap="all" sz="5184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16.11</a:t>
            </a:r>
          </a:p>
        </p:txBody>
      </p:sp>
      <p:sp>
        <p:nvSpPr>
          <p:cNvPr id="141" name="Finishing a 2nd algorithm"/>
          <p:cNvSpPr txBox="1"/>
          <p:nvPr/>
        </p:nvSpPr>
        <p:spPr>
          <a:xfrm>
            <a:off x="2016236" y="3857443"/>
            <a:ext cx="7740528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b="0" sz="4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Finishing a 2nd algorithm</a:t>
            </a:r>
          </a:p>
        </p:txBody>
      </p:sp>
      <p:sp>
        <p:nvSpPr>
          <p:cNvPr id="142" name="Line"/>
          <p:cNvSpPr/>
          <p:nvPr/>
        </p:nvSpPr>
        <p:spPr>
          <a:xfrm flipH="1" flipV="1">
            <a:off x="412909" y="4826000"/>
            <a:ext cx="9337255" cy="1"/>
          </a:xfrm>
          <a:prstGeom prst="line">
            <a:avLst/>
          </a:prstGeom>
          <a:ln w="25400">
            <a:solidFill>
              <a:srgbClr val="77B36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80000"/>
              </a:lnSpc>
              <a:defRPr b="0" cap="all" sz="28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43" name="26.11"/>
          <p:cNvSpPr txBox="1"/>
          <p:nvPr/>
        </p:nvSpPr>
        <p:spPr>
          <a:xfrm>
            <a:off x="390842" y="3972759"/>
            <a:ext cx="1464111" cy="760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3887">
              <a:lnSpc>
                <a:spcPct val="80000"/>
              </a:lnSpc>
              <a:spcBef>
                <a:spcPts val="1700"/>
              </a:spcBef>
              <a:defRPr b="0" cap="all" sz="5184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26.11</a:t>
            </a:r>
          </a:p>
        </p:txBody>
      </p:sp>
      <p:sp>
        <p:nvSpPr>
          <p:cNvPr id="144" name="Finishing a 3rd algorithm"/>
          <p:cNvSpPr txBox="1"/>
          <p:nvPr/>
        </p:nvSpPr>
        <p:spPr>
          <a:xfrm>
            <a:off x="1992236" y="5190943"/>
            <a:ext cx="7740528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b="0" sz="4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Finishing a 3rd algorithm</a:t>
            </a:r>
          </a:p>
        </p:txBody>
      </p:sp>
      <p:sp>
        <p:nvSpPr>
          <p:cNvPr id="145" name="Line"/>
          <p:cNvSpPr/>
          <p:nvPr/>
        </p:nvSpPr>
        <p:spPr>
          <a:xfrm flipH="1" flipV="1">
            <a:off x="401609" y="6159500"/>
            <a:ext cx="9337255" cy="1"/>
          </a:xfrm>
          <a:prstGeom prst="line">
            <a:avLst/>
          </a:prstGeom>
          <a:ln w="25400">
            <a:solidFill>
              <a:srgbClr val="77B36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80000"/>
              </a:lnSpc>
              <a:defRPr b="0" cap="all" sz="28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46" name="03.12"/>
          <p:cNvSpPr txBox="1"/>
          <p:nvPr/>
        </p:nvSpPr>
        <p:spPr>
          <a:xfrm>
            <a:off x="366842" y="5306259"/>
            <a:ext cx="1464111" cy="760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3887">
              <a:lnSpc>
                <a:spcPct val="80000"/>
              </a:lnSpc>
              <a:spcBef>
                <a:spcPts val="1700"/>
              </a:spcBef>
              <a:defRPr b="0" cap="all" sz="5184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03.12</a:t>
            </a:r>
          </a:p>
        </p:txBody>
      </p:sp>
      <p:sp>
        <p:nvSpPr>
          <p:cNvPr id="147" name="Improving implementations, measurements, adding new features"/>
          <p:cNvSpPr txBox="1"/>
          <p:nvPr/>
        </p:nvSpPr>
        <p:spPr>
          <a:xfrm>
            <a:off x="2016236" y="6251756"/>
            <a:ext cx="7740528" cy="242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b="0" sz="4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Improving implementations, measurements, adding new features</a:t>
            </a:r>
          </a:p>
        </p:txBody>
      </p:sp>
      <p:sp>
        <p:nvSpPr>
          <p:cNvPr id="148" name="Line"/>
          <p:cNvSpPr/>
          <p:nvPr/>
        </p:nvSpPr>
        <p:spPr>
          <a:xfrm flipH="1" flipV="1">
            <a:off x="401609" y="8566408"/>
            <a:ext cx="9337255" cy="1"/>
          </a:xfrm>
          <a:prstGeom prst="line">
            <a:avLst/>
          </a:prstGeom>
          <a:ln w="25400">
            <a:solidFill>
              <a:srgbClr val="77B36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80000"/>
              </a:lnSpc>
              <a:defRPr b="0" cap="all" sz="28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49" name="18.12"/>
          <p:cNvSpPr txBox="1"/>
          <p:nvPr/>
        </p:nvSpPr>
        <p:spPr>
          <a:xfrm>
            <a:off x="366842" y="7699258"/>
            <a:ext cx="1464111" cy="760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3887">
              <a:lnSpc>
                <a:spcPct val="80000"/>
              </a:lnSpc>
              <a:spcBef>
                <a:spcPts val="1700"/>
              </a:spcBef>
              <a:defRPr b="0" cap="all" sz="5184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18.12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n details"/>
          <p:cNvSpPr txBox="1"/>
          <p:nvPr>
            <p:ph type="ctrTitle"/>
          </p:nvPr>
        </p:nvSpPr>
        <p:spPr>
          <a:xfrm>
            <a:off x="-160834" y="117176"/>
            <a:ext cx="13887804" cy="1111848"/>
          </a:xfrm>
          <a:prstGeom prst="rect">
            <a:avLst/>
          </a:prstGeom>
        </p:spPr>
        <p:txBody>
          <a:bodyPr anchor="t"/>
          <a:lstStyle>
            <a:lvl1pPr defTabSz="268731">
              <a:lnSpc>
                <a:spcPct val="80000"/>
              </a:lnSpc>
              <a:defRPr cap="all" sz="782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Plan details</a:t>
            </a:r>
          </a:p>
        </p:txBody>
      </p:sp>
      <p:sp>
        <p:nvSpPr>
          <p:cNvPr id="152" name="Chan’s algorithm"/>
          <p:cNvSpPr txBox="1"/>
          <p:nvPr/>
        </p:nvSpPr>
        <p:spPr>
          <a:xfrm>
            <a:off x="2048237" y="1308580"/>
            <a:ext cx="7740527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b="0" sz="4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Chan’s algorithm</a:t>
            </a:r>
          </a:p>
        </p:txBody>
      </p:sp>
      <p:sp>
        <p:nvSpPr>
          <p:cNvPr id="153" name="16.11"/>
          <p:cNvSpPr txBox="1"/>
          <p:nvPr/>
        </p:nvSpPr>
        <p:spPr>
          <a:xfrm>
            <a:off x="422843" y="1423896"/>
            <a:ext cx="1464111" cy="760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3887">
              <a:lnSpc>
                <a:spcPct val="80000"/>
              </a:lnSpc>
              <a:spcBef>
                <a:spcPts val="1700"/>
              </a:spcBef>
              <a:defRPr b="0" cap="all" sz="5184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16.11</a:t>
            </a:r>
          </a:p>
        </p:txBody>
      </p:sp>
      <p:sp>
        <p:nvSpPr>
          <p:cNvPr id="154" name="Implementing sequential version…"/>
          <p:cNvSpPr txBox="1"/>
          <p:nvPr/>
        </p:nvSpPr>
        <p:spPr>
          <a:xfrm>
            <a:off x="2543236" y="2086637"/>
            <a:ext cx="8479664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54000" indent="-254000" algn="l">
              <a:spcBef>
                <a:spcPts val="2400"/>
              </a:spcBef>
              <a:buSzPct val="110000"/>
              <a:buChar char="•"/>
              <a:defRPr b="0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Implementing sequential version</a:t>
            </a:r>
          </a:p>
          <a:p>
            <a:pPr marL="254000" indent="-254000" algn="l">
              <a:spcBef>
                <a:spcPts val="2400"/>
              </a:spcBef>
              <a:buSzPct val="110000"/>
              <a:buChar char="•"/>
              <a:defRPr b="0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Implementing parallel version</a:t>
            </a:r>
          </a:p>
          <a:p>
            <a:pPr marL="254000" indent="-254000" algn="l">
              <a:spcBef>
                <a:spcPts val="2400"/>
              </a:spcBef>
              <a:buSzPct val="110000"/>
              <a:buChar char="•"/>
              <a:defRPr b="0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Implementing variations of the algorithm</a:t>
            </a:r>
          </a:p>
          <a:p>
            <a:pPr marL="254000" indent="-254000" algn="l">
              <a:spcBef>
                <a:spcPts val="2400"/>
              </a:spcBef>
              <a:buSzPct val="110000"/>
              <a:buChar char="•"/>
              <a:defRPr b="0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Running implementation on Euler</a:t>
            </a:r>
          </a:p>
          <a:p>
            <a:pPr marL="254000" indent="-254000" algn="l">
              <a:spcBef>
                <a:spcPts val="2400"/>
              </a:spcBef>
              <a:buSzPct val="110000"/>
              <a:buChar char="•"/>
              <a:defRPr b="0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Designing benchmarks</a:t>
            </a:r>
          </a:p>
        </p:txBody>
      </p:sp>
      <p:sp>
        <p:nvSpPr>
          <p:cNvPr id="155" name="Quickhull"/>
          <p:cNvSpPr txBox="1"/>
          <p:nvPr/>
        </p:nvSpPr>
        <p:spPr>
          <a:xfrm>
            <a:off x="2016236" y="6295843"/>
            <a:ext cx="7740528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b="0" sz="4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Quickhull</a:t>
            </a:r>
          </a:p>
        </p:txBody>
      </p:sp>
      <p:sp>
        <p:nvSpPr>
          <p:cNvPr id="156" name="26.11"/>
          <p:cNvSpPr txBox="1"/>
          <p:nvPr/>
        </p:nvSpPr>
        <p:spPr>
          <a:xfrm>
            <a:off x="390842" y="6411159"/>
            <a:ext cx="1464111" cy="760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3887">
              <a:lnSpc>
                <a:spcPct val="80000"/>
              </a:lnSpc>
              <a:spcBef>
                <a:spcPts val="1700"/>
              </a:spcBef>
              <a:defRPr b="0" cap="all" sz="5184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26.11</a:t>
            </a:r>
          </a:p>
        </p:txBody>
      </p:sp>
      <p:sp>
        <p:nvSpPr>
          <p:cNvPr id="157" name="Secret ;)"/>
          <p:cNvSpPr txBox="1"/>
          <p:nvPr/>
        </p:nvSpPr>
        <p:spPr>
          <a:xfrm>
            <a:off x="2016236" y="7222943"/>
            <a:ext cx="7740528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b="0" sz="4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Secret ;)</a:t>
            </a:r>
          </a:p>
        </p:txBody>
      </p:sp>
      <p:sp>
        <p:nvSpPr>
          <p:cNvPr id="158" name="03.12"/>
          <p:cNvSpPr txBox="1"/>
          <p:nvPr/>
        </p:nvSpPr>
        <p:spPr>
          <a:xfrm>
            <a:off x="390842" y="7338259"/>
            <a:ext cx="1464111" cy="760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3887">
              <a:lnSpc>
                <a:spcPct val="80000"/>
              </a:lnSpc>
              <a:spcBef>
                <a:spcPts val="1700"/>
              </a:spcBef>
              <a:defRPr b="0" cap="all" sz="5184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03.12</a:t>
            </a:r>
          </a:p>
        </p:txBody>
      </p:sp>
      <p:sp>
        <p:nvSpPr>
          <p:cNvPr id="159" name="TODO: add the paper for chan’s algorithm"/>
          <p:cNvSpPr txBox="1"/>
          <p:nvPr/>
        </p:nvSpPr>
        <p:spPr>
          <a:xfrm>
            <a:off x="5586018" y="7059052"/>
            <a:ext cx="617616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TODO: add the paper for chan’s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n details"/>
          <p:cNvSpPr txBox="1"/>
          <p:nvPr>
            <p:ph type="ctrTitle"/>
          </p:nvPr>
        </p:nvSpPr>
        <p:spPr>
          <a:xfrm>
            <a:off x="-160834" y="117176"/>
            <a:ext cx="13887804" cy="1111848"/>
          </a:xfrm>
          <a:prstGeom prst="rect">
            <a:avLst/>
          </a:prstGeom>
        </p:spPr>
        <p:txBody>
          <a:bodyPr anchor="t"/>
          <a:lstStyle>
            <a:lvl1pPr defTabSz="268731">
              <a:lnSpc>
                <a:spcPct val="80000"/>
              </a:lnSpc>
              <a:defRPr cap="all" sz="782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Plan details</a:t>
            </a:r>
          </a:p>
        </p:txBody>
      </p:sp>
      <p:sp>
        <p:nvSpPr>
          <p:cNvPr id="162" name="Chan’s algorithm"/>
          <p:cNvSpPr txBox="1"/>
          <p:nvPr/>
        </p:nvSpPr>
        <p:spPr>
          <a:xfrm>
            <a:off x="2048237" y="1308580"/>
            <a:ext cx="7740527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b="0" sz="4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Chan’s algorithm</a:t>
            </a:r>
          </a:p>
        </p:txBody>
      </p:sp>
      <p:sp>
        <p:nvSpPr>
          <p:cNvPr id="163" name="16.11"/>
          <p:cNvSpPr txBox="1"/>
          <p:nvPr/>
        </p:nvSpPr>
        <p:spPr>
          <a:xfrm>
            <a:off x="422843" y="1423896"/>
            <a:ext cx="1464111" cy="760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3887">
              <a:lnSpc>
                <a:spcPct val="80000"/>
              </a:lnSpc>
              <a:spcBef>
                <a:spcPts val="1700"/>
              </a:spcBef>
              <a:defRPr b="0" cap="all" sz="5184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16.11</a:t>
            </a:r>
          </a:p>
        </p:txBody>
      </p:sp>
      <p:sp>
        <p:nvSpPr>
          <p:cNvPr id="164" name="Implementing sequential version…"/>
          <p:cNvSpPr txBox="1"/>
          <p:nvPr/>
        </p:nvSpPr>
        <p:spPr>
          <a:xfrm>
            <a:off x="2543236" y="2086637"/>
            <a:ext cx="8479664" cy="411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54000" indent="-254000" algn="l">
              <a:spcBef>
                <a:spcPts val="2400"/>
              </a:spcBef>
              <a:buSzPct val="110000"/>
              <a:buChar char="•"/>
              <a:defRPr b="0" sz="3200">
                <a:solidFill>
                  <a:srgbClr val="434343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Implementing sequential version</a:t>
            </a:r>
          </a:p>
          <a:p>
            <a:pPr marL="254000" indent="-254000" algn="l">
              <a:spcBef>
                <a:spcPts val="2400"/>
              </a:spcBef>
              <a:buSzPct val="110000"/>
              <a:buChar char="•"/>
              <a:defRPr b="0" sz="3200">
                <a:solidFill>
                  <a:srgbClr val="434343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Implementing parallel version</a:t>
            </a:r>
          </a:p>
          <a:p>
            <a:pPr marL="254000" indent="-254000" algn="l">
              <a:spcBef>
                <a:spcPts val="2400"/>
              </a:spcBef>
              <a:buSzPct val="110000"/>
              <a:buChar char="•"/>
              <a:defRPr b="0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Implementing variations of the algorithm</a:t>
            </a:r>
          </a:p>
          <a:p>
            <a:pPr marL="254000" indent="-254000" algn="l">
              <a:spcBef>
                <a:spcPts val="2400"/>
              </a:spcBef>
              <a:buSzPct val="110000"/>
              <a:buChar char="•"/>
              <a:defRPr b="0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Running implementation on Euler</a:t>
            </a:r>
          </a:p>
          <a:p>
            <a:pPr marL="254000" indent="-254000" algn="l">
              <a:spcBef>
                <a:spcPts val="2400"/>
              </a:spcBef>
              <a:buSzPct val="110000"/>
              <a:buChar char="•"/>
              <a:defRPr b="0" sz="32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 Designing benchmarks</a:t>
            </a:r>
          </a:p>
        </p:txBody>
      </p:sp>
      <p:sp>
        <p:nvSpPr>
          <p:cNvPr id="165" name="Quickhull"/>
          <p:cNvSpPr txBox="1"/>
          <p:nvPr/>
        </p:nvSpPr>
        <p:spPr>
          <a:xfrm>
            <a:off x="2016236" y="6295843"/>
            <a:ext cx="7740528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b="0" sz="4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Quickhull</a:t>
            </a:r>
          </a:p>
        </p:txBody>
      </p:sp>
      <p:sp>
        <p:nvSpPr>
          <p:cNvPr id="166" name="26.11"/>
          <p:cNvSpPr txBox="1"/>
          <p:nvPr/>
        </p:nvSpPr>
        <p:spPr>
          <a:xfrm>
            <a:off x="390842" y="6411159"/>
            <a:ext cx="1464111" cy="760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3887">
              <a:lnSpc>
                <a:spcPct val="80000"/>
              </a:lnSpc>
              <a:spcBef>
                <a:spcPts val="1700"/>
              </a:spcBef>
              <a:defRPr b="0" cap="all" sz="5184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26.11</a:t>
            </a:r>
          </a:p>
        </p:txBody>
      </p:sp>
      <p:sp>
        <p:nvSpPr>
          <p:cNvPr id="167" name="Secret ;)"/>
          <p:cNvSpPr txBox="1"/>
          <p:nvPr/>
        </p:nvSpPr>
        <p:spPr>
          <a:xfrm>
            <a:off x="2016236" y="7222943"/>
            <a:ext cx="7740528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2400"/>
              </a:spcBef>
              <a:defRPr b="0" sz="45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Secret ;)</a:t>
            </a:r>
          </a:p>
        </p:txBody>
      </p:sp>
      <p:sp>
        <p:nvSpPr>
          <p:cNvPr id="168" name="03.12"/>
          <p:cNvSpPr txBox="1"/>
          <p:nvPr/>
        </p:nvSpPr>
        <p:spPr>
          <a:xfrm>
            <a:off x="390842" y="7338259"/>
            <a:ext cx="1464111" cy="760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3887">
              <a:lnSpc>
                <a:spcPct val="80000"/>
              </a:lnSpc>
              <a:spcBef>
                <a:spcPts val="1700"/>
              </a:spcBef>
              <a:defRPr b="0" cap="all" sz="5184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03.12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han’s algorithm in details"/>
          <p:cNvSpPr txBox="1"/>
          <p:nvPr>
            <p:ph type="ctrTitle"/>
          </p:nvPr>
        </p:nvSpPr>
        <p:spPr>
          <a:xfrm>
            <a:off x="-160834" y="117176"/>
            <a:ext cx="13887804" cy="1111848"/>
          </a:xfrm>
          <a:prstGeom prst="rect">
            <a:avLst/>
          </a:prstGeom>
        </p:spPr>
        <p:txBody>
          <a:bodyPr anchor="t"/>
          <a:lstStyle>
            <a:lvl1pPr defTabSz="268731">
              <a:lnSpc>
                <a:spcPct val="80000"/>
              </a:lnSpc>
              <a:defRPr cap="all" sz="782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Chan’s algorithm in details</a:t>
            </a:r>
          </a:p>
        </p:txBody>
      </p:sp>
      <p:sp>
        <p:nvSpPr>
          <p:cNvPr id="171" name="GS"/>
          <p:cNvSpPr/>
          <p:nvPr/>
        </p:nvSpPr>
        <p:spPr>
          <a:xfrm>
            <a:off x="1804668" y="2806700"/>
            <a:ext cx="1270001" cy="1270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GS</a:t>
            </a:r>
          </a:p>
        </p:txBody>
      </p:sp>
      <p:sp>
        <p:nvSpPr>
          <p:cNvPr id="172" name="GS"/>
          <p:cNvSpPr/>
          <p:nvPr/>
        </p:nvSpPr>
        <p:spPr>
          <a:xfrm>
            <a:off x="3976368" y="2806700"/>
            <a:ext cx="1270001" cy="1270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GS</a:t>
            </a:r>
          </a:p>
        </p:txBody>
      </p:sp>
      <p:sp>
        <p:nvSpPr>
          <p:cNvPr id="173" name="GS"/>
          <p:cNvSpPr/>
          <p:nvPr/>
        </p:nvSpPr>
        <p:spPr>
          <a:xfrm>
            <a:off x="8319768" y="2806700"/>
            <a:ext cx="1270001" cy="1270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GS</a:t>
            </a:r>
          </a:p>
        </p:txBody>
      </p:sp>
      <p:sp>
        <p:nvSpPr>
          <p:cNvPr id="174" name="GS"/>
          <p:cNvSpPr/>
          <p:nvPr/>
        </p:nvSpPr>
        <p:spPr>
          <a:xfrm>
            <a:off x="10491468" y="2806700"/>
            <a:ext cx="1270001" cy="1270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GS</a:t>
            </a:r>
          </a:p>
        </p:txBody>
      </p:sp>
      <p:sp>
        <p:nvSpPr>
          <p:cNvPr id="175" name="INPUT POINTS"/>
          <p:cNvSpPr txBox="1"/>
          <p:nvPr/>
        </p:nvSpPr>
        <p:spPr>
          <a:xfrm>
            <a:off x="5647840" y="1419032"/>
            <a:ext cx="22704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INPUT POINTS</a:t>
            </a:r>
          </a:p>
        </p:txBody>
      </p:sp>
      <p:sp>
        <p:nvSpPr>
          <p:cNvPr id="176" name="Line"/>
          <p:cNvSpPr/>
          <p:nvPr/>
        </p:nvSpPr>
        <p:spPr>
          <a:xfrm flipH="1">
            <a:off x="4820394" y="1978425"/>
            <a:ext cx="1658889" cy="69215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Line"/>
          <p:cNvSpPr/>
          <p:nvPr/>
        </p:nvSpPr>
        <p:spPr>
          <a:xfrm>
            <a:off x="7348835" y="1901487"/>
            <a:ext cx="3617169" cy="82217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Line"/>
          <p:cNvSpPr/>
          <p:nvPr/>
        </p:nvSpPr>
        <p:spPr>
          <a:xfrm>
            <a:off x="4837287" y="4191514"/>
            <a:ext cx="1640245" cy="238851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OUTPUT POINTS"/>
          <p:cNvSpPr txBox="1"/>
          <p:nvPr/>
        </p:nvSpPr>
        <p:spPr>
          <a:xfrm>
            <a:off x="5388069" y="8607232"/>
            <a:ext cx="260390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 POINTS</a:t>
            </a:r>
          </a:p>
        </p:txBody>
      </p:sp>
      <p:sp>
        <p:nvSpPr>
          <p:cNvPr id="180" name="Line"/>
          <p:cNvSpPr/>
          <p:nvPr/>
        </p:nvSpPr>
        <p:spPr>
          <a:xfrm flipH="1">
            <a:off x="2414041" y="1902194"/>
            <a:ext cx="3617169" cy="82217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Line"/>
          <p:cNvSpPr/>
          <p:nvPr/>
        </p:nvSpPr>
        <p:spPr>
          <a:xfrm>
            <a:off x="6900763" y="1994646"/>
            <a:ext cx="1658889" cy="69215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JM"/>
          <p:cNvSpPr/>
          <p:nvPr/>
        </p:nvSpPr>
        <p:spPr>
          <a:xfrm>
            <a:off x="6179989" y="6673155"/>
            <a:ext cx="1166417" cy="852290"/>
          </a:xfrm>
          <a:prstGeom prst="rect">
            <a:avLst/>
          </a:prstGeom>
          <a:solidFill>
            <a:schemeClr val="accent1">
              <a:hueOff val="118245"/>
              <a:lumOff val="-1137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JM</a:t>
            </a:r>
          </a:p>
        </p:txBody>
      </p:sp>
      <p:sp>
        <p:nvSpPr>
          <p:cNvPr id="183" name="Line"/>
          <p:cNvSpPr/>
          <p:nvPr/>
        </p:nvSpPr>
        <p:spPr>
          <a:xfrm>
            <a:off x="6763197" y="7682319"/>
            <a:ext cx="1" cy="81883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Line"/>
          <p:cNvSpPr/>
          <p:nvPr/>
        </p:nvSpPr>
        <p:spPr>
          <a:xfrm>
            <a:off x="2413645" y="4194889"/>
            <a:ext cx="3842218" cy="238518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Line"/>
          <p:cNvSpPr/>
          <p:nvPr/>
        </p:nvSpPr>
        <p:spPr>
          <a:xfrm flipH="1">
            <a:off x="7072487" y="4127766"/>
            <a:ext cx="1640246" cy="238851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Line"/>
          <p:cNvSpPr/>
          <p:nvPr/>
        </p:nvSpPr>
        <p:spPr>
          <a:xfrm flipH="1">
            <a:off x="7231554" y="4198075"/>
            <a:ext cx="3842219" cy="238518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raham Scan"/>
          <p:cNvSpPr txBox="1"/>
          <p:nvPr>
            <p:ph type="ctrTitle"/>
          </p:nvPr>
        </p:nvSpPr>
        <p:spPr>
          <a:xfrm>
            <a:off x="-160834" y="117176"/>
            <a:ext cx="13887804" cy="1111848"/>
          </a:xfrm>
          <a:prstGeom prst="rect">
            <a:avLst/>
          </a:prstGeom>
        </p:spPr>
        <p:txBody>
          <a:bodyPr anchor="t"/>
          <a:lstStyle>
            <a:lvl1pPr defTabSz="268731">
              <a:lnSpc>
                <a:spcPct val="80000"/>
              </a:lnSpc>
              <a:defRPr cap="all" sz="782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Graham Scan</a:t>
            </a:r>
          </a:p>
        </p:txBody>
      </p:sp>
      <p:sp>
        <p:nvSpPr>
          <p:cNvPr id="189" name="Circle"/>
          <p:cNvSpPr/>
          <p:nvPr/>
        </p:nvSpPr>
        <p:spPr>
          <a:xfrm>
            <a:off x="7823200" y="4075782"/>
            <a:ext cx="482154" cy="48443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Circle"/>
          <p:cNvSpPr/>
          <p:nvPr/>
        </p:nvSpPr>
        <p:spPr>
          <a:xfrm>
            <a:off x="6897591" y="1714500"/>
            <a:ext cx="482154" cy="48443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Circle"/>
          <p:cNvSpPr/>
          <p:nvPr/>
        </p:nvSpPr>
        <p:spPr>
          <a:xfrm>
            <a:off x="2222500" y="6121400"/>
            <a:ext cx="482154" cy="48443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Circle"/>
          <p:cNvSpPr/>
          <p:nvPr/>
        </p:nvSpPr>
        <p:spPr>
          <a:xfrm>
            <a:off x="5092700" y="4913982"/>
            <a:ext cx="482154" cy="48443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Circle"/>
          <p:cNvSpPr/>
          <p:nvPr/>
        </p:nvSpPr>
        <p:spPr>
          <a:xfrm>
            <a:off x="6070600" y="7721600"/>
            <a:ext cx="482154" cy="48443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Circle"/>
          <p:cNvSpPr/>
          <p:nvPr/>
        </p:nvSpPr>
        <p:spPr>
          <a:xfrm>
            <a:off x="10096500" y="6121400"/>
            <a:ext cx="482154" cy="48443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Circle"/>
          <p:cNvSpPr/>
          <p:nvPr/>
        </p:nvSpPr>
        <p:spPr>
          <a:xfrm>
            <a:off x="10096500" y="2794000"/>
            <a:ext cx="482154" cy="48443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Circle"/>
          <p:cNvSpPr/>
          <p:nvPr/>
        </p:nvSpPr>
        <p:spPr>
          <a:xfrm>
            <a:off x="10261600" y="8699500"/>
            <a:ext cx="482154" cy="48443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Circle"/>
          <p:cNvSpPr/>
          <p:nvPr/>
        </p:nvSpPr>
        <p:spPr>
          <a:xfrm>
            <a:off x="2908300" y="2298700"/>
            <a:ext cx="482154" cy="48443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0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Jarvis March"/>
          <p:cNvSpPr txBox="1"/>
          <p:nvPr>
            <p:ph type="ctrTitle"/>
          </p:nvPr>
        </p:nvSpPr>
        <p:spPr>
          <a:xfrm>
            <a:off x="-160834" y="117176"/>
            <a:ext cx="13887804" cy="1111848"/>
          </a:xfrm>
          <a:prstGeom prst="rect">
            <a:avLst/>
          </a:prstGeom>
        </p:spPr>
        <p:txBody>
          <a:bodyPr anchor="t"/>
          <a:lstStyle>
            <a:lvl1pPr defTabSz="268731">
              <a:lnSpc>
                <a:spcPct val="80000"/>
              </a:lnSpc>
              <a:defRPr cap="all" sz="7820">
                <a:solidFill>
                  <a:srgbClr val="77B365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Jarvis March</a:t>
            </a:r>
          </a:p>
        </p:txBody>
      </p:sp>
      <p:sp>
        <p:nvSpPr>
          <p:cNvPr id="200" name="Circle"/>
          <p:cNvSpPr/>
          <p:nvPr/>
        </p:nvSpPr>
        <p:spPr>
          <a:xfrm>
            <a:off x="7823200" y="4075782"/>
            <a:ext cx="482154" cy="48443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Circle"/>
          <p:cNvSpPr/>
          <p:nvPr/>
        </p:nvSpPr>
        <p:spPr>
          <a:xfrm>
            <a:off x="6897591" y="1714500"/>
            <a:ext cx="482154" cy="48443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Circle"/>
          <p:cNvSpPr/>
          <p:nvPr/>
        </p:nvSpPr>
        <p:spPr>
          <a:xfrm>
            <a:off x="2222500" y="6121400"/>
            <a:ext cx="482154" cy="48443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" name="Circle"/>
          <p:cNvSpPr/>
          <p:nvPr/>
        </p:nvSpPr>
        <p:spPr>
          <a:xfrm>
            <a:off x="5092700" y="4913982"/>
            <a:ext cx="482154" cy="48443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Circle"/>
          <p:cNvSpPr/>
          <p:nvPr/>
        </p:nvSpPr>
        <p:spPr>
          <a:xfrm>
            <a:off x="6070600" y="7721600"/>
            <a:ext cx="482154" cy="48443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Circle"/>
          <p:cNvSpPr/>
          <p:nvPr/>
        </p:nvSpPr>
        <p:spPr>
          <a:xfrm>
            <a:off x="10096500" y="6121400"/>
            <a:ext cx="482154" cy="48443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Circle"/>
          <p:cNvSpPr/>
          <p:nvPr/>
        </p:nvSpPr>
        <p:spPr>
          <a:xfrm>
            <a:off x="10096500" y="2794000"/>
            <a:ext cx="482154" cy="48443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Circle"/>
          <p:cNvSpPr/>
          <p:nvPr/>
        </p:nvSpPr>
        <p:spPr>
          <a:xfrm>
            <a:off x="10261600" y="8699500"/>
            <a:ext cx="482154" cy="48443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Circle"/>
          <p:cNvSpPr/>
          <p:nvPr/>
        </p:nvSpPr>
        <p:spPr>
          <a:xfrm>
            <a:off x="2908300" y="2298700"/>
            <a:ext cx="482154" cy="484436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