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33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86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5" r:id="rId20"/>
    <p:sldId id="278" r:id="rId21"/>
    <p:sldId id="276" r:id="rId22"/>
    <p:sldId id="277" r:id="rId23"/>
    <p:sldId id="279" r:id="rId24"/>
    <p:sldId id="281" r:id="rId25"/>
    <p:sldId id="282" r:id="rId26"/>
    <p:sldId id="283" r:id="rId27"/>
    <p:sldId id="284" r:id="rId28"/>
    <p:sldId id="287" r:id="rId29"/>
    <p:sldId id="290" r:id="rId30"/>
    <p:sldId id="289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3D5ED9-102F-4A05-A439-703BBB7AFD0E}">
          <p14:sldIdLst>
            <p14:sldId id="256"/>
            <p14:sldId id="261"/>
          </p14:sldIdLst>
        </p14:section>
        <p14:section name="Pregled" id="{AF60FE0B-2179-43AD-97BB-0D015DE0444D}">
          <p14:sldIdLst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</p14:sldIdLst>
        </p14:section>
        <p14:section name="Delovanje" id="{C485CDD1-BB8D-4392-BFDD-805688DCE321}">
          <p14:sldIdLst>
            <p14:sldId id="286"/>
            <p14:sldId id="266"/>
            <p14:sldId id="267"/>
            <p14:sldId id="269"/>
            <p14:sldId id="270"/>
            <p14:sldId id="271"/>
            <p14:sldId id="272"/>
            <p14:sldId id="273"/>
            <p14:sldId id="275"/>
            <p14:sldId id="278"/>
            <p14:sldId id="276"/>
            <p14:sldId id="277"/>
            <p14:sldId id="279"/>
            <p14:sldId id="281"/>
            <p14:sldId id="282"/>
            <p14:sldId id="283"/>
            <p14:sldId id="284"/>
            <p14:sldId id="287"/>
            <p14:sldId id="290"/>
            <p14:sldId id="289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7EA255-8232-44D9-B308-6D05CC31048C}" v="6" dt="2018-07-18T02:35:29.166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86287" autoAdjust="0"/>
  </p:normalViewPr>
  <p:slideViewPr>
    <p:cSldViewPr snapToGrid="0">
      <p:cViewPr varScale="1">
        <p:scale>
          <a:sx n="14" d="100"/>
          <a:sy n="14" d="100"/>
        </p:scale>
        <p:origin x="36" y="4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9BA0-0305-4706-9458-C4E5E90B6282}" type="datetimeFigureOut">
              <a:rPr lang="sl-SI" smtClean="0"/>
              <a:t>20. 07. 2018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16486-F115-4D7A-9418-E173370D229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4618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sl-SI" dirty="0"/>
              <a:t> spremljanje poteka izvajanja ciljnega programa </a:t>
            </a:r>
            <a:endParaRPr lang="en-GB" dirty="0"/>
          </a:p>
          <a:p>
            <a:pPr lvl="1"/>
            <a:r>
              <a:rPr lang="sl-SI" dirty="0"/>
              <a:t>ob katerikoli točki </a:t>
            </a:r>
            <a:r>
              <a:rPr lang="en-GB" dirty="0"/>
              <a:t>la</a:t>
            </a:r>
            <a:r>
              <a:rPr lang="sl-SI" dirty="0"/>
              <a:t>h</a:t>
            </a:r>
            <a:r>
              <a:rPr lang="en-GB" dirty="0"/>
              <a:t>ko programmer </a:t>
            </a:r>
            <a:r>
              <a:rPr lang="sl-SI" dirty="0"/>
              <a:t>ustavi program ter pogleda stanje programa in preveri pravilnost njegovega delovanja.</a:t>
            </a:r>
          </a:p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6486-F115-4D7A-9418-E173370D229A}" type="slidenum">
              <a:rPr lang="sl-SI" smtClean="0"/>
              <a:t>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7419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- primerjava: jezik, </a:t>
            </a:r>
            <a:r>
              <a:rPr lang="sl-SI" dirty="0" err="1"/>
              <a:t>mapiranje</a:t>
            </a:r>
            <a:r>
              <a:rPr lang="sl-SI" dirty="0"/>
              <a:t>, dandanes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6486-F115-4D7A-9418-E173370D229A}" type="slidenum">
              <a:rPr lang="sl-SI" smtClean="0"/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3617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7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272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477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948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63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526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375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14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7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7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1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1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217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2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7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0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60EA64-D806-43AC-9DF2-F8C432F32B4C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5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xdebug.org/docs/remot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nu.org/software/gdb" TargetMode="External"/><Relationship Id="rId3" Type="http://schemas.openxmlformats.org/officeDocument/2006/relationships/hyperlink" Target="https://events.static.linuxfound.org/sites/events/files/slides/slides_16.pdf" TargetMode="External"/><Relationship Id="rId7" Type="http://schemas.openxmlformats.org/officeDocument/2006/relationships/hyperlink" Target="https://eli.thegreenplace.net/2011/02/07/how-debuggers-work-part-3-debugging-information" TargetMode="External"/><Relationship Id="rId12" Type="http://schemas.openxmlformats.org/officeDocument/2006/relationships/hyperlink" Target="https://blog.tartanllama.xyz/writing-a-linux-debugger-breakpoints/" TargetMode="External"/><Relationship Id="rId2" Type="http://schemas.openxmlformats.org/officeDocument/2006/relationships/hyperlink" Target="https://en.wikipedia.org/wiki/Debugg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i.thegreenplace.net/2011/01/27/how-debuggers-work-part-2-breakpoints" TargetMode="External"/><Relationship Id="rId11" Type="http://schemas.openxmlformats.org/officeDocument/2006/relationships/hyperlink" Target="https://en.wikipedia.org/wiki/INT_(x86_instruction)" TargetMode="External"/><Relationship Id="rId5" Type="http://schemas.openxmlformats.org/officeDocument/2006/relationships/hyperlink" Target="https://eli.thegreenplace.net/2011/01/23/how-debuggers-work-part-1/" TargetMode="External"/><Relationship Id="rId10" Type="http://schemas.openxmlformats.org/officeDocument/2006/relationships/hyperlink" Target="http://man7.org/linux/man-pages/man2/ptrace.2.html" TargetMode="External"/><Relationship Id="rId4" Type="http://schemas.openxmlformats.org/officeDocument/2006/relationships/hyperlink" Target="https://www.youtube.com/watch?v=N1QSEY1El9o" TargetMode="External"/><Relationship Id="rId9" Type="http://schemas.openxmlformats.org/officeDocument/2006/relationships/hyperlink" Target="https://en.wikipedia.org/wiki/GNU_Debugg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D9BE-E91F-4CEE-8B75-F4D398C2D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Razhroščevalniki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4FB5B-6325-4BE4-85C2-56F502660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err="1"/>
              <a:t>Debuggers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124161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9E9C46-5930-4BC0-BB7C-6C404DB97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47" y="0"/>
            <a:ext cx="9572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4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2898-5260-4E51-A2DC-594B84F1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Pregled predstavitve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82A4-2381-419B-827A-E0263BEEE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/>
              <a:t>Pregled razhroščevalnikov</a:t>
            </a:r>
          </a:p>
          <a:p>
            <a:r>
              <a:rPr lang="sl-SI" b="1" dirty="0"/>
              <a:t>Delovanje razhroščevalnikov (prevedeni jeziki)</a:t>
            </a:r>
          </a:p>
          <a:p>
            <a:pPr lvl="1"/>
            <a:r>
              <a:rPr lang="sl-SI" dirty="0"/>
              <a:t>PTRACE</a:t>
            </a:r>
          </a:p>
          <a:p>
            <a:pPr lvl="1"/>
            <a:r>
              <a:rPr lang="sl-SI" dirty="0" err="1"/>
              <a:t>Breakpointi</a:t>
            </a:r>
            <a:endParaRPr lang="sl-SI" dirty="0"/>
          </a:p>
          <a:p>
            <a:pPr lvl="1"/>
            <a:r>
              <a:rPr lang="sl-SI" dirty="0"/>
              <a:t>Strojna podpora</a:t>
            </a:r>
          </a:p>
          <a:p>
            <a:pPr lvl="1"/>
            <a:r>
              <a:rPr lang="sl-SI" dirty="0"/>
              <a:t>Informacije za </a:t>
            </a:r>
            <a:r>
              <a:rPr lang="sl-SI" dirty="0" err="1"/>
              <a:t>razhroščevanje</a:t>
            </a:r>
            <a:endParaRPr lang="sl-SI" dirty="0"/>
          </a:p>
          <a:p>
            <a:r>
              <a:rPr lang="sl-SI" dirty="0"/>
              <a:t>Delovanje razhroščevalnikov (interpretirani jeziki, </a:t>
            </a:r>
            <a:r>
              <a:rPr lang="sl-SI" dirty="0" err="1"/>
              <a:t>virtual</a:t>
            </a:r>
            <a:r>
              <a:rPr lang="sl-SI" dirty="0"/>
              <a:t> </a:t>
            </a:r>
            <a:r>
              <a:rPr lang="sl-SI" dirty="0" err="1"/>
              <a:t>machine</a:t>
            </a:r>
            <a:r>
              <a:rPr lang="sl-SI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15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EE22-9536-4BDA-BE24-69598A5D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ptrace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347A3-C97D-48D5-A523-6274858E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Sistemski klic v Linuxu, ki ga uporablja veliko število </a:t>
            </a:r>
            <a:r>
              <a:rPr lang="sl-SI" dirty="0" err="1"/>
              <a:t>debuggerjev</a:t>
            </a:r>
            <a:endParaRPr lang="sl-SI" dirty="0"/>
          </a:p>
          <a:p>
            <a:r>
              <a:rPr lang="sl-SI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dirty="0" err="1">
                <a:solidFill>
                  <a:srgbClr val="795E26"/>
                </a:solidFill>
                <a:latin typeface="Consolas" panose="020B0609020204030204" pitchFamily="49" charset="0"/>
              </a:rPr>
              <a:t>ptrace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l-SI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 __</a:t>
            </a:r>
            <a:r>
              <a:rPr lang="sl-SI" dirty="0" err="1">
                <a:solidFill>
                  <a:srgbClr val="000000"/>
                </a:solidFill>
                <a:latin typeface="Consolas" panose="020B0609020204030204" pitchFamily="49" charset="0"/>
              </a:rPr>
              <a:t>ptrace_request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l-SI" dirty="0" err="1">
                <a:solidFill>
                  <a:srgbClr val="000000"/>
                </a:solidFill>
                <a:latin typeface="Consolas" panose="020B0609020204030204" pitchFamily="49" charset="0"/>
              </a:rPr>
              <a:t>pid_t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 pid, </a:t>
            </a:r>
            <a:r>
              <a:rPr lang="sl-SI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sl-SI" dirty="0" err="1">
                <a:solidFill>
                  <a:srgbClr val="000000"/>
                </a:solidFill>
                <a:latin typeface="Consolas" panose="020B0609020204030204" pitchFamily="49" charset="0"/>
              </a:rPr>
              <a:t>addr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l-SI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 *data);</a:t>
            </a:r>
          </a:p>
          <a:p>
            <a:r>
              <a:rPr lang="en-GB" i="1" dirty="0"/>
              <a:t>The </a:t>
            </a:r>
            <a:r>
              <a:rPr lang="en-GB" i="1" dirty="0" err="1"/>
              <a:t>ptrace</a:t>
            </a:r>
            <a:r>
              <a:rPr lang="en-GB" i="1" dirty="0"/>
              <a:t>() system call provides a means by which one process (the ”tracer”) may observe and control the execution of another process (the ”</a:t>
            </a:r>
            <a:r>
              <a:rPr lang="en-GB" i="1" dirty="0" err="1"/>
              <a:t>tracee</a:t>
            </a:r>
            <a:r>
              <a:rPr lang="en-GB" i="1" dirty="0"/>
              <a:t>”), and examine and change the </a:t>
            </a:r>
            <a:r>
              <a:rPr lang="en-GB" i="1" dirty="0" err="1"/>
              <a:t>tracee’s</a:t>
            </a:r>
            <a:r>
              <a:rPr lang="en-GB" i="1" dirty="0"/>
              <a:t> memory and registers. It is primarily used to implement breakpoint debugging and system call tracing.</a:t>
            </a:r>
            <a:r>
              <a:rPr lang="en-GB" dirty="0"/>
              <a:t> - `man 2 </a:t>
            </a:r>
            <a:r>
              <a:rPr lang="en-GB" dirty="0" err="1"/>
              <a:t>ptrace</a:t>
            </a:r>
            <a:r>
              <a:rPr lang="en-GB" dirty="0"/>
              <a:t>`</a:t>
            </a:r>
          </a:p>
          <a:p>
            <a:endParaRPr lang="sl-SI" dirty="0"/>
          </a:p>
          <a:p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35386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76A1-A096-4A2C-92DA-E1DB8CB2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ptrace</a:t>
            </a:r>
            <a:r>
              <a:rPr lang="sl-SI" dirty="0"/>
              <a:t> – pripenjanje procesu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4E42F-EB58-476A-9289-3AA635EE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913528" cy="3618982"/>
          </a:xfrm>
        </p:spPr>
        <p:txBody>
          <a:bodyPr>
            <a:normAutofit fontScale="77500" lnSpcReduction="20000"/>
          </a:bodyPr>
          <a:lstStyle/>
          <a:p>
            <a:r>
              <a:rPr lang="sl-SI" dirty="0"/>
              <a:t>PTRACE_TRACEME (</a:t>
            </a:r>
            <a:r>
              <a:rPr lang="sl-SI" dirty="0" err="1"/>
              <a:t>fork</a:t>
            </a:r>
            <a:r>
              <a:rPr lang="sl-SI" dirty="0"/>
              <a:t>() -&gt; otrok gre TRACEME -&gt; </a:t>
            </a:r>
            <a:r>
              <a:rPr lang="sl-SI" dirty="0" err="1"/>
              <a:t>exec</a:t>
            </a:r>
            <a:r>
              <a:rPr lang="sl-SI" dirty="0"/>
              <a:t>, starš pa </a:t>
            </a:r>
            <a:r>
              <a:rPr lang="sl-SI" dirty="0" err="1"/>
              <a:t>wait</a:t>
            </a:r>
            <a:r>
              <a:rPr lang="sl-SI" dirty="0"/>
              <a:t>())</a:t>
            </a:r>
          </a:p>
          <a:p>
            <a:r>
              <a:rPr lang="sl-SI" dirty="0"/>
              <a:t>PTRACE_ATTACH</a:t>
            </a:r>
          </a:p>
          <a:p>
            <a:r>
              <a:rPr lang="en-GB" i="1" dirty="0"/>
              <a:t>While being traced, the </a:t>
            </a:r>
            <a:r>
              <a:rPr lang="en-GB" i="1" dirty="0" err="1"/>
              <a:t>tracee</a:t>
            </a:r>
            <a:r>
              <a:rPr lang="en-GB" i="1" dirty="0"/>
              <a:t> will stop each time a signal is</a:t>
            </a:r>
            <a:r>
              <a:rPr lang="sl-SI" i="1" dirty="0"/>
              <a:t> </a:t>
            </a:r>
            <a:r>
              <a:rPr lang="en-GB" i="1" dirty="0"/>
              <a:t>delivered, even if the signal is being ignored. (An exception is</a:t>
            </a:r>
            <a:r>
              <a:rPr lang="sl-SI" i="1" dirty="0"/>
              <a:t> </a:t>
            </a:r>
            <a:r>
              <a:rPr lang="en-GB" i="1" dirty="0"/>
              <a:t>SIGKILL, which has its usual effect.) The tracer will be notified at</a:t>
            </a:r>
            <a:r>
              <a:rPr lang="sl-SI" i="1" dirty="0"/>
              <a:t> </a:t>
            </a:r>
            <a:r>
              <a:rPr lang="en-GB" i="1" dirty="0"/>
              <a:t>its next call to </a:t>
            </a:r>
            <a:r>
              <a:rPr lang="en-GB" i="1" dirty="0" err="1"/>
              <a:t>waitpid</a:t>
            </a:r>
            <a:r>
              <a:rPr lang="en-GB" i="1" dirty="0"/>
              <a:t>(2) (or one of the related "wait" system</a:t>
            </a:r>
            <a:r>
              <a:rPr lang="sl-SI" i="1" dirty="0"/>
              <a:t> </a:t>
            </a:r>
            <a:r>
              <a:rPr lang="en-GB" i="1" dirty="0"/>
              <a:t>calls); that call will return a status value containing information</a:t>
            </a:r>
            <a:r>
              <a:rPr lang="sl-SI" i="1" dirty="0"/>
              <a:t> </a:t>
            </a:r>
            <a:r>
              <a:rPr lang="en-GB" i="1" dirty="0"/>
              <a:t>that indicates the cause of the stop in the </a:t>
            </a:r>
            <a:r>
              <a:rPr lang="en-GB" i="1" dirty="0" err="1"/>
              <a:t>tracee</a:t>
            </a:r>
            <a:r>
              <a:rPr lang="en-GB" i="1" dirty="0"/>
              <a:t>. While the </a:t>
            </a:r>
            <a:r>
              <a:rPr lang="en-GB" i="1" dirty="0" err="1"/>
              <a:t>tracee</a:t>
            </a:r>
            <a:r>
              <a:rPr lang="sl-SI" i="1" dirty="0"/>
              <a:t> </a:t>
            </a:r>
            <a:r>
              <a:rPr lang="en-GB" i="1" dirty="0"/>
              <a:t>is stopped, the tracer can use various </a:t>
            </a:r>
            <a:r>
              <a:rPr lang="en-GB" i="1" dirty="0" err="1"/>
              <a:t>ptrace</a:t>
            </a:r>
            <a:r>
              <a:rPr lang="en-GB" i="1" dirty="0"/>
              <a:t> requests to inspect and</a:t>
            </a:r>
            <a:r>
              <a:rPr lang="sl-SI" i="1" dirty="0"/>
              <a:t> </a:t>
            </a:r>
            <a:r>
              <a:rPr lang="en-GB" i="1" dirty="0"/>
              <a:t>modify the </a:t>
            </a:r>
            <a:r>
              <a:rPr lang="en-GB" i="1" dirty="0" err="1"/>
              <a:t>tracee</a:t>
            </a:r>
            <a:r>
              <a:rPr lang="en-GB" i="1" dirty="0"/>
              <a:t>. The tracer then causes the </a:t>
            </a:r>
            <a:r>
              <a:rPr lang="en-GB" i="1" dirty="0" err="1"/>
              <a:t>tracee</a:t>
            </a:r>
            <a:r>
              <a:rPr lang="en-GB" i="1" dirty="0"/>
              <a:t> to continue,</a:t>
            </a:r>
            <a:r>
              <a:rPr lang="sl-SI" i="1" dirty="0"/>
              <a:t> </a:t>
            </a:r>
            <a:r>
              <a:rPr lang="en-GB" i="1" dirty="0"/>
              <a:t>optionally ignoring the delivered signal (or even delivering a</a:t>
            </a:r>
            <a:r>
              <a:rPr lang="sl-SI" i="1" dirty="0"/>
              <a:t> </a:t>
            </a:r>
            <a:r>
              <a:rPr lang="en-GB" i="1" dirty="0"/>
              <a:t>different signal instead).</a:t>
            </a:r>
          </a:p>
          <a:p>
            <a:r>
              <a:rPr lang="sl-SI" dirty="0"/>
              <a:t>Primer v </a:t>
            </a:r>
            <a:r>
              <a:rPr lang="sl-SI" dirty="0" err="1"/>
              <a:t>examples</a:t>
            </a:r>
            <a:r>
              <a:rPr lang="sl-SI" dirty="0"/>
              <a:t>/</a:t>
            </a:r>
            <a:r>
              <a:rPr lang="sl-SI" dirty="0" err="1"/>
              <a:t>ptrace_traceme_example.c</a:t>
            </a: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609304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BA02-9A9E-40B3-9FA1-FA280FA6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Ukazi – </a:t>
            </a:r>
            <a:r>
              <a:rPr lang="sl-SI" dirty="0" err="1"/>
              <a:t>gdb</a:t>
            </a:r>
            <a:r>
              <a:rPr lang="sl-SI" dirty="0"/>
              <a:t> / </a:t>
            </a:r>
            <a:r>
              <a:rPr lang="sl-SI" dirty="0" err="1"/>
              <a:t>ptrace</a:t>
            </a:r>
            <a:endParaRPr lang="sl-SI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01723A-39DF-478B-AA36-F4EC4852D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689841"/>
              </p:ext>
            </p:extLst>
          </p:nvPr>
        </p:nvGraphicFramePr>
        <p:xfrm>
          <a:off x="2093343" y="2375140"/>
          <a:ext cx="7867521" cy="4025661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2622507">
                  <a:extLst>
                    <a:ext uri="{9D8B030D-6E8A-4147-A177-3AD203B41FA5}">
                      <a16:colId xmlns:a16="http://schemas.microsoft.com/office/drawing/2014/main" val="2033319341"/>
                    </a:ext>
                  </a:extLst>
                </a:gridCol>
                <a:gridCol w="2622507">
                  <a:extLst>
                    <a:ext uri="{9D8B030D-6E8A-4147-A177-3AD203B41FA5}">
                      <a16:colId xmlns:a16="http://schemas.microsoft.com/office/drawing/2014/main" val="366020273"/>
                    </a:ext>
                  </a:extLst>
                </a:gridCol>
                <a:gridCol w="2622507">
                  <a:extLst>
                    <a:ext uri="{9D8B030D-6E8A-4147-A177-3AD203B41FA5}">
                      <a16:colId xmlns:a16="http://schemas.microsoft.com/office/drawing/2014/main" val="510919335"/>
                    </a:ext>
                  </a:extLst>
                </a:gridCol>
              </a:tblGrid>
              <a:tr h="292775">
                <a:tc>
                  <a:txBody>
                    <a:bodyPr/>
                    <a:lstStyle/>
                    <a:p>
                      <a:r>
                        <a:rPr lang="sl-SI" sz="1100" dirty="0" err="1"/>
                        <a:t>gdb</a:t>
                      </a:r>
                      <a:endParaRPr lang="sl-SI" sz="1100" dirty="0"/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ptrace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 dirty="0"/>
                        <a:t>Razlaga</a:t>
                      </a:r>
                    </a:p>
                  </a:txBody>
                  <a:tcPr marL="56400" marR="56400" marT="28200" marB="28200" anchor="ctr"/>
                </a:tc>
                <a:extLst>
                  <a:ext uri="{0D108BD9-81ED-4DB2-BD59-A6C34878D82A}">
                    <a16:rowId xmlns:a16="http://schemas.microsoft.com/office/drawing/2014/main" val="1465004919"/>
                  </a:ext>
                </a:extLst>
              </a:tr>
              <a:tr h="512357">
                <a:tc>
                  <a:txBody>
                    <a:bodyPr/>
                    <a:lstStyle/>
                    <a:p>
                      <a:r>
                        <a:rPr lang="sl-SI" sz="1100"/>
                        <a:t>(gdb) start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PTRACE_TRACEME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Omogoča staršu, da lahko spremlja proces</a:t>
                      </a:r>
                    </a:p>
                  </a:txBody>
                  <a:tcPr marL="56400" marR="56400" marT="28200" marB="28200" anchor="ctr"/>
                </a:tc>
                <a:extLst>
                  <a:ext uri="{0D108BD9-81ED-4DB2-BD59-A6C34878D82A}">
                    <a16:rowId xmlns:a16="http://schemas.microsoft.com/office/drawing/2014/main" val="1192125423"/>
                  </a:ext>
                </a:extLst>
              </a:tr>
              <a:tr h="512357">
                <a:tc>
                  <a:txBody>
                    <a:bodyPr/>
                    <a:lstStyle/>
                    <a:p>
                      <a:r>
                        <a:rPr lang="sl-SI" sz="1100"/>
                        <a:t>(gdb) attach pid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PTRACE_ATTACH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it-IT" sz="1100"/>
                        <a:t>Pripetje procesu, ki se že izvaja</a:t>
                      </a:r>
                    </a:p>
                  </a:txBody>
                  <a:tcPr marL="56400" marR="56400" marT="28200" marB="28200" anchor="ctr"/>
                </a:tc>
                <a:extLst>
                  <a:ext uri="{0D108BD9-81ED-4DB2-BD59-A6C34878D82A}">
                    <a16:rowId xmlns:a16="http://schemas.microsoft.com/office/drawing/2014/main" val="4036268024"/>
                  </a:ext>
                </a:extLst>
              </a:tr>
              <a:tr h="731938">
                <a:tc>
                  <a:txBody>
                    <a:bodyPr/>
                    <a:lstStyle/>
                    <a:p>
                      <a:r>
                        <a:rPr lang="sl-SI" sz="1100"/>
                        <a:t>(gdb) stop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kill(child_pid, SIGSTOP) (or PTRACE_INTERRUPT)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Ustavi ciljni proces</a:t>
                      </a:r>
                    </a:p>
                  </a:txBody>
                  <a:tcPr marL="56400" marR="56400" marT="28200" marB="28200" anchor="ctr"/>
                </a:tc>
                <a:extLst>
                  <a:ext uri="{0D108BD9-81ED-4DB2-BD59-A6C34878D82A}">
                    <a16:rowId xmlns:a16="http://schemas.microsoft.com/office/drawing/2014/main" val="4029403508"/>
                  </a:ext>
                </a:extLst>
              </a:tr>
              <a:tr h="512357">
                <a:tc>
                  <a:txBody>
                    <a:bodyPr/>
                    <a:lstStyle/>
                    <a:p>
                      <a:r>
                        <a:rPr lang="sl-SI" sz="1100" dirty="0"/>
                        <a:t>(</a:t>
                      </a:r>
                      <a:r>
                        <a:rPr lang="sl-SI" sz="1100" dirty="0" err="1"/>
                        <a:t>gdb</a:t>
                      </a:r>
                      <a:r>
                        <a:rPr lang="sl-SI" sz="1100" dirty="0"/>
                        <a:t>) </a:t>
                      </a:r>
                      <a:r>
                        <a:rPr lang="sl-SI" sz="1100" dirty="0" err="1"/>
                        <a:t>continue</a:t>
                      </a:r>
                      <a:endParaRPr lang="sl-SI" sz="1100" dirty="0"/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PTRACE_CONT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Nadaljuje izvajanje procesa</a:t>
                      </a:r>
                    </a:p>
                  </a:txBody>
                  <a:tcPr marL="56400" marR="56400" marT="28200" marB="28200" anchor="ctr"/>
                </a:tc>
                <a:extLst>
                  <a:ext uri="{0D108BD9-81ED-4DB2-BD59-A6C34878D82A}">
                    <a16:rowId xmlns:a16="http://schemas.microsoft.com/office/drawing/2014/main" val="41765931"/>
                  </a:ext>
                </a:extLst>
              </a:tr>
              <a:tr h="951520">
                <a:tc>
                  <a:txBody>
                    <a:bodyPr/>
                    <a:lstStyle/>
                    <a:p>
                      <a:r>
                        <a:rPr lang="sl-SI" sz="1100"/>
                        <a:t>(gdb) info registers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 dirty="0"/>
                        <a:t>PTRACE_GET(FP)REGS(ET) in PTRACE_SET(FP)REGS(ET)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Omogoča pregled in spreminjanje vrednosti registrov</a:t>
                      </a:r>
                    </a:p>
                  </a:txBody>
                  <a:tcPr marL="56400" marR="56400" marT="28200" marB="28200" anchor="ctr"/>
                </a:tc>
                <a:extLst>
                  <a:ext uri="{0D108BD9-81ED-4DB2-BD59-A6C34878D82A}">
                    <a16:rowId xmlns:a16="http://schemas.microsoft.com/office/drawing/2014/main" val="849798440"/>
                  </a:ext>
                </a:extLst>
              </a:tr>
              <a:tr h="512357">
                <a:tc>
                  <a:txBody>
                    <a:bodyPr/>
                    <a:lstStyle/>
                    <a:p>
                      <a:r>
                        <a:rPr lang="sl-SI" sz="1100"/>
                        <a:t>(gdb) x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PTRACE_PEEKTEXT in PTRACE_POKETEXT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 dirty="0"/>
                        <a:t>Dovoljuje pregled in pisanje po spominu.</a:t>
                      </a:r>
                    </a:p>
                  </a:txBody>
                  <a:tcPr marL="56400" marR="56400" marT="28200" marB="28200" anchor="ctr"/>
                </a:tc>
                <a:extLst>
                  <a:ext uri="{0D108BD9-81ED-4DB2-BD59-A6C34878D82A}">
                    <a16:rowId xmlns:a16="http://schemas.microsoft.com/office/drawing/2014/main" val="2592883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76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EDDE-460A-43C5-BDAB-532CBB87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Breakpoint</a:t>
            </a:r>
            <a:r>
              <a:rPr lang="sl-SI" dirty="0"/>
              <a:t> (prekinitvene točke)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D6FF8-F1C0-4748-95A4-441AC155E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Izbrani ukaz si shrani v spomin, na to mesto pa zapiše:</a:t>
            </a:r>
          </a:p>
          <a:p>
            <a:pPr lvl="1"/>
            <a:r>
              <a:rPr lang="sl-SI" dirty="0"/>
              <a:t>poseben ukaz (na x86 je to INT 3)</a:t>
            </a:r>
          </a:p>
          <a:p>
            <a:pPr lvl="1"/>
            <a:r>
              <a:rPr lang="sl-SI" dirty="0"/>
              <a:t>nedefinirano kodo (npr. pri ARM v ta namen rezervirane posebne kode, ki so v dokumentaciji označene kot nedefinirane, da se lahko uporabljajo v ta namen)</a:t>
            </a:r>
          </a:p>
        </p:txBody>
      </p:sp>
    </p:spTree>
    <p:extLst>
      <p:ext uri="{BB962C8B-B14F-4D97-AF65-F5344CB8AC3E}">
        <p14:creationId xmlns:p14="http://schemas.microsoft.com/office/powerpoint/2010/main" val="907681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0B84-8CB5-4E78-AFC4-4E515B38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818" y="0"/>
            <a:ext cx="10018713" cy="1752599"/>
          </a:xfrm>
        </p:spPr>
        <p:txBody>
          <a:bodyPr/>
          <a:lstStyle/>
          <a:p>
            <a:r>
              <a:rPr lang="sl-SI" dirty="0"/>
              <a:t>Pasti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1311-F5FD-4565-961E-FDE71F9C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4572" y="1219200"/>
            <a:ext cx="8901321" cy="5374119"/>
          </a:xfrm>
        </p:spPr>
        <p:txBody>
          <a:bodyPr>
            <a:normAutofit/>
          </a:bodyPr>
          <a:lstStyle/>
          <a:p>
            <a:r>
              <a:rPr lang="sl-SI" dirty="0"/>
              <a:t>Sprožijo se, ko procesor ne more normalno delovati zaradi napake ali napačnih podatkov. </a:t>
            </a:r>
          </a:p>
          <a:p>
            <a:r>
              <a:rPr lang="sl-SI" dirty="0"/>
              <a:t>Past se lahko obravnava podobno kot prekinitev - sprožijo se enaki mehanizmi:</a:t>
            </a:r>
          </a:p>
          <a:p>
            <a:pPr lvl="1"/>
            <a:r>
              <a:rPr lang="sl-SI" dirty="0" err="1"/>
              <a:t>push</a:t>
            </a:r>
            <a:r>
              <a:rPr lang="sl-SI" dirty="0"/>
              <a:t> vseh registrov na </a:t>
            </a:r>
            <a:r>
              <a:rPr lang="sl-SI" dirty="0" err="1"/>
              <a:t>stack</a:t>
            </a:r>
            <a:endParaRPr lang="sl-SI" dirty="0"/>
          </a:p>
          <a:p>
            <a:pPr lvl="1"/>
            <a:r>
              <a:rPr lang="sl-SI" dirty="0"/>
              <a:t>izvajanje prekinitvenega servisnega podprograma</a:t>
            </a:r>
          </a:p>
          <a:p>
            <a:pPr lvl="1"/>
            <a:r>
              <a:rPr lang="sl-SI" dirty="0"/>
              <a:t>...</a:t>
            </a:r>
          </a:p>
          <a:p>
            <a:pPr lvl="1"/>
            <a:r>
              <a:rPr lang="sl-SI" dirty="0"/>
              <a:t> le da jo sproži programska oprema namesto strojne. </a:t>
            </a:r>
          </a:p>
          <a:p>
            <a:r>
              <a:rPr lang="sl-SI" dirty="0"/>
              <a:t>Primeri sprožitve pasti:</a:t>
            </a:r>
          </a:p>
          <a:p>
            <a:pPr lvl="1"/>
            <a:r>
              <a:rPr lang="sl-SI" dirty="0"/>
              <a:t>deljenje z 0</a:t>
            </a:r>
          </a:p>
          <a:p>
            <a:pPr lvl="1"/>
            <a:r>
              <a:rPr lang="sl-SI" dirty="0" err="1"/>
              <a:t>breakpoint</a:t>
            </a:r>
            <a:endParaRPr lang="sl-SI" dirty="0"/>
          </a:p>
          <a:p>
            <a:pPr lvl="1"/>
            <a:r>
              <a:rPr lang="sl-SI" dirty="0"/>
              <a:t>neznan ukaz</a:t>
            </a:r>
          </a:p>
        </p:txBody>
      </p:sp>
    </p:spTree>
    <p:extLst>
      <p:ext uri="{BB962C8B-B14F-4D97-AF65-F5344CB8AC3E}">
        <p14:creationId xmlns:p14="http://schemas.microsoft.com/office/powerpoint/2010/main" val="693203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077A-6C22-4AEF-A71C-5A44D6C8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427" y="-446313"/>
            <a:ext cx="10018713" cy="1752599"/>
          </a:xfrm>
        </p:spPr>
        <p:txBody>
          <a:bodyPr/>
          <a:lstStyle/>
          <a:p>
            <a:r>
              <a:rPr lang="sl-SI" dirty="0"/>
              <a:t>Pasti – INT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6800B-430A-47F2-80D5-CF004C2F8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1" y="1132114"/>
            <a:ext cx="9898742" cy="6096000"/>
          </a:xfrm>
        </p:spPr>
        <p:txBody>
          <a:bodyPr>
            <a:normAutofit/>
          </a:bodyPr>
          <a:lstStyle/>
          <a:p>
            <a:r>
              <a:rPr lang="sl-SI" dirty="0"/>
              <a:t>Večina CPE ima posebne ukaze za proženje pasti za </a:t>
            </a:r>
            <a:r>
              <a:rPr lang="sl-SI" dirty="0" err="1"/>
              <a:t>debugger</a:t>
            </a:r>
            <a:endParaRPr lang="sl-SI" dirty="0"/>
          </a:p>
          <a:p>
            <a:r>
              <a:rPr lang="sl-SI" dirty="0"/>
              <a:t>Sam ukaz INT X sproži programsko prekinitev, kjer X predstavlja </a:t>
            </a:r>
            <a:r>
              <a:rPr lang="sl-SI" dirty="0" err="1"/>
              <a:t>prekinitiev</a:t>
            </a:r>
            <a:r>
              <a:rPr lang="sl-SI" dirty="0"/>
              <a:t>, ki naj se sproži (0-255). </a:t>
            </a:r>
          </a:p>
          <a:p>
            <a:pPr lvl="1"/>
            <a:r>
              <a:rPr lang="sl-SI" dirty="0"/>
              <a:t>Npr., ukaz INT 0x21 (33 v desetiškem sistemu) bo PC nastavil na 34. vektor v prekinitveni tabeli</a:t>
            </a:r>
          </a:p>
          <a:p>
            <a:r>
              <a:rPr lang="sl-SI" dirty="0"/>
              <a:t>Ene izmed bolj znanih prekinitev na x86 so:</a:t>
            </a:r>
          </a:p>
          <a:p>
            <a:pPr lvl="1"/>
            <a:r>
              <a:rPr lang="sl-SI" dirty="0"/>
              <a:t>INT 0x21 - MS-DOS API </a:t>
            </a:r>
            <a:r>
              <a:rPr lang="sl-SI" dirty="0" err="1"/>
              <a:t>call</a:t>
            </a:r>
            <a:endParaRPr lang="sl-SI" dirty="0"/>
          </a:p>
          <a:p>
            <a:pPr lvl="1"/>
            <a:r>
              <a:rPr lang="sl-SI" dirty="0"/>
              <a:t>INT 0x80 - </a:t>
            </a:r>
            <a:r>
              <a:rPr lang="sl-SI" dirty="0" err="1"/>
              <a:t>Unix</a:t>
            </a:r>
            <a:r>
              <a:rPr lang="sl-SI" dirty="0"/>
              <a:t> sistemski klic</a:t>
            </a:r>
          </a:p>
          <a:p>
            <a:pPr lvl="1"/>
            <a:r>
              <a:rPr lang="sl-SI" dirty="0"/>
              <a:t>INT 3 – Namenjen razhroščevalnikom. </a:t>
            </a:r>
          </a:p>
          <a:p>
            <a:pPr lvl="2"/>
            <a:r>
              <a:rPr lang="sl-SI" dirty="0"/>
              <a:t>Zapiše se le z enim bajtom - njegov </a:t>
            </a:r>
            <a:r>
              <a:rPr lang="sl-SI" dirty="0" err="1"/>
              <a:t>opcode</a:t>
            </a:r>
            <a:r>
              <a:rPr lang="sl-SI" dirty="0"/>
              <a:t> je 0xCC, čeprav se načeloma INT X zapiše z dvema bajtoma, torej 0xCD 0x03. Ker so nekateri ukazi na x86 lahko dolgi samo en bajt, s tem ob nastavitvi prekinitvene točke ne povozimo še drugih ukazov.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55726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5D22-8F0C-42AA-9238-C5D85D36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664" y="-446314"/>
            <a:ext cx="10018713" cy="1752599"/>
          </a:xfrm>
        </p:spPr>
        <p:txBody>
          <a:bodyPr/>
          <a:lstStyle/>
          <a:p>
            <a:r>
              <a:rPr lang="sl-SI" dirty="0"/>
              <a:t>Izvedba </a:t>
            </a:r>
            <a:r>
              <a:rPr lang="sl-SI" dirty="0" err="1"/>
              <a:t>breakpointa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2FC86-E467-4CDA-9BA9-E21D8169F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770" y="1596571"/>
            <a:ext cx="8293135" cy="4585693"/>
          </a:xfrm>
        </p:spPr>
        <p:txBody>
          <a:bodyPr>
            <a:normAutofit fontScale="92500" lnSpcReduction="10000"/>
          </a:bodyPr>
          <a:lstStyle/>
          <a:p>
            <a:r>
              <a:rPr lang="sl-SI" dirty="0"/>
              <a:t>Ko CPE sproži past in pokliče OS, razhroščevalnik:</a:t>
            </a:r>
          </a:p>
          <a:p>
            <a:pPr marL="342900" indent="-342900">
              <a:buAutoNum type="arabicPeriod"/>
            </a:pPr>
            <a:r>
              <a:rPr lang="sl-SI" dirty="0"/>
              <a:t>Zamenja past (INT 3) s prvotnim ukazom na tistem mestu</a:t>
            </a:r>
          </a:p>
          <a:p>
            <a:pPr marL="342900" indent="-342900">
              <a:buAutoNum type="arabicPeriod"/>
            </a:pPr>
            <a:r>
              <a:rPr lang="sl-SI" dirty="0"/>
              <a:t>PC zmanjša za 1, ker se je po izvedbi pasti premaknil za eno predaleč</a:t>
            </a:r>
          </a:p>
          <a:p>
            <a:pPr marL="342900" indent="-342900">
              <a:buAutoNum type="arabicPeriod"/>
            </a:pPr>
            <a:r>
              <a:rPr lang="sl-SI" dirty="0"/>
              <a:t>Poda nadzor uporabniku, in ta lahko vidi vrednosti spremenljivk, klicni sklad, itd.</a:t>
            </a:r>
          </a:p>
          <a:p>
            <a:pPr marL="342900" indent="-342900">
              <a:buAutoNum type="arabicPeriod"/>
            </a:pPr>
            <a:r>
              <a:rPr lang="sl-SI" dirty="0"/>
              <a:t>Če uporabnik ne odstrani prekinitvene točke na tem mestu, razhroščevalnik na to mesto past spet doda. </a:t>
            </a:r>
          </a:p>
          <a:p>
            <a:pPr marL="228600" lvl="1" indent="0">
              <a:buNone/>
            </a:pPr>
            <a:r>
              <a:rPr lang="sl-SI" dirty="0"/>
              <a:t>(Ker mora najprej izvesti še ta ukaz, jo najprej doda na naslednji ukaz, se s tem pri naslednjem ukazu ustavi, in jo zdaj nastavi na pravi ukaz, naslednjega pa spet nadomesti s </a:t>
            </a:r>
            <a:r>
              <a:rPr lang="sl-SI" dirty="0" err="1"/>
              <a:t>provtno</a:t>
            </a:r>
            <a:r>
              <a:rPr lang="sl-SI" dirty="0"/>
              <a:t> kodo in izvede).</a:t>
            </a:r>
          </a:p>
          <a:p>
            <a:r>
              <a:rPr lang="sl-SI" dirty="0"/>
              <a:t>Primer v </a:t>
            </a:r>
            <a:r>
              <a:rPr lang="sl-SI" dirty="0" err="1"/>
              <a:t>examples</a:t>
            </a:r>
            <a:r>
              <a:rPr lang="sl-SI" dirty="0"/>
              <a:t>/</a:t>
            </a:r>
            <a:r>
              <a:rPr lang="en-GB" dirty="0"/>
              <a:t>ptrace_setting_breakpoint_example.md</a:t>
            </a: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952572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5090-2610-43A4-A4F4-7C7AFBB4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Conditional</a:t>
            </a:r>
            <a:r>
              <a:rPr lang="sl-SI" dirty="0"/>
              <a:t> </a:t>
            </a:r>
            <a:r>
              <a:rPr lang="sl-SI" dirty="0" err="1"/>
              <a:t>breakpoint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21904-1188-4012-B0C4-2564BB006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Izvedejo se le ob izpolnitvi danih pogojev</a:t>
            </a:r>
          </a:p>
          <a:p>
            <a:r>
              <a:rPr lang="sl-SI" dirty="0"/>
              <a:t>Navadne prekinitvene točke, nato pa preveri, če se pogoji ujemajo danim podatkom, in le v tem primeru poda nadzor uporabniku</a:t>
            </a:r>
          </a:p>
          <a:p>
            <a:r>
              <a:rPr lang="sl-SI" dirty="0"/>
              <a:t>Počasno za </a:t>
            </a:r>
            <a:r>
              <a:rPr lang="sl-SI" dirty="0" err="1"/>
              <a:t>remote</a:t>
            </a:r>
            <a:r>
              <a:rPr lang="sl-SI" dirty="0"/>
              <a:t> </a:t>
            </a:r>
            <a:r>
              <a:rPr lang="sl-SI" dirty="0" err="1"/>
              <a:t>debugger</a:t>
            </a:r>
            <a:r>
              <a:rPr lang="sl-SI" dirty="0"/>
              <a:t>…</a:t>
            </a:r>
          </a:p>
          <a:p>
            <a:pPr lvl="1"/>
            <a:r>
              <a:rPr lang="sl-SI" dirty="0"/>
              <a:t>prenos iz ciljne naprave na uporabnikovo napravo predstavlja veliko </a:t>
            </a:r>
            <a:r>
              <a:rPr lang="sl-SI" dirty="0" err="1"/>
              <a:t>overheada</a:t>
            </a:r>
            <a:r>
              <a:rPr lang="sl-SI" dirty="0"/>
              <a:t>, zato lahko pogoje preko </a:t>
            </a:r>
            <a:r>
              <a:rPr lang="sl-SI" dirty="0" err="1"/>
              <a:t>gdb</a:t>
            </a:r>
            <a:r>
              <a:rPr lang="sl-SI" dirty="0"/>
              <a:t> </a:t>
            </a:r>
            <a:r>
              <a:rPr lang="sl-SI" dirty="0" err="1"/>
              <a:t>stuba</a:t>
            </a:r>
            <a:r>
              <a:rPr lang="sl-SI" dirty="0"/>
              <a:t> preverimo kar na ciljni napravi, ali pa uporabimo </a:t>
            </a:r>
            <a:r>
              <a:rPr lang="sl-SI" dirty="0" err="1"/>
              <a:t>interpreter</a:t>
            </a:r>
            <a:r>
              <a:rPr lang="sl-SI" dirty="0"/>
              <a:t>, naložen kot deljen objekt znotraj ciljnega programa.</a:t>
            </a:r>
          </a:p>
        </p:txBody>
      </p:sp>
    </p:spTree>
    <p:extLst>
      <p:ext uri="{BB962C8B-B14F-4D97-AF65-F5344CB8AC3E}">
        <p14:creationId xmlns:p14="http://schemas.microsoft.com/office/powerpoint/2010/main" val="296576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E022-6309-4C86-9930-0117CA88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Pregled predstavitve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C4D9-F2EA-4BFD-AD2D-1FBB0FD0E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b="1" dirty="0"/>
              <a:t>Pregled razhroščevalnikov</a:t>
            </a:r>
          </a:p>
          <a:p>
            <a:pPr lvl="1"/>
            <a:r>
              <a:rPr lang="sl-SI" dirty="0"/>
              <a:t>Opis</a:t>
            </a:r>
          </a:p>
          <a:p>
            <a:pPr lvl="1"/>
            <a:r>
              <a:rPr lang="sl-SI" dirty="0"/>
              <a:t>Tipi</a:t>
            </a:r>
          </a:p>
          <a:p>
            <a:pPr lvl="1"/>
            <a:r>
              <a:rPr lang="sl-SI" dirty="0"/>
              <a:t>Funkcionalnosti</a:t>
            </a:r>
          </a:p>
          <a:p>
            <a:pPr lvl="1"/>
            <a:r>
              <a:rPr lang="sl-SI" dirty="0"/>
              <a:t>Primeri</a:t>
            </a:r>
          </a:p>
          <a:p>
            <a:pPr lvl="2"/>
            <a:r>
              <a:rPr lang="sl-SI" dirty="0"/>
              <a:t>GDB</a:t>
            </a:r>
          </a:p>
          <a:p>
            <a:r>
              <a:rPr lang="sl-SI" dirty="0"/>
              <a:t>Delovanje razhroščevalnikov</a:t>
            </a:r>
          </a:p>
        </p:txBody>
      </p:sp>
    </p:spTree>
    <p:extLst>
      <p:ext uri="{BB962C8B-B14F-4D97-AF65-F5344CB8AC3E}">
        <p14:creationId xmlns:p14="http://schemas.microsoft.com/office/powerpoint/2010/main" val="3568211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2541-AB65-4737-9B7F-842B7E8D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Software </a:t>
            </a:r>
            <a:r>
              <a:rPr lang="sl-SI" dirty="0" err="1"/>
              <a:t>breakpoints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BB39-9EB3-47BD-AB6D-80BBC765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To, kar smo si pogledali do zdaj</a:t>
            </a:r>
          </a:p>
          <a:p>
            <a:r>
              <a:rPr lang="sl-SI" dirty="0"/>
              <a:t>Ni omejitve v </a:t>
            </a:r>
            <a:r>
              <a:rPr lang="sl-SI" dirty="0" err="1"/>
              <a:t>števillu</a:t>
            </a:r>
            <a:endParaRPr lang="sl-SI" dirty="0"/>
          </a:p>
          <a:p>
            <a:r>
              <a:rPr lang="sl-SI" dirty="0"/>
              <a:t>Potrebujemo spremeniti program</a:t>
            </a:r>
          </a:p>
          <a:p>
            <a:pPr lvl="1"/>
            <a:r>
              <a:rPr lang="sl-SI" dirty="0"/>
              <a:t>lahko je nevarno</a:t>
            </a:r>
          </a:p>
          <a:p>
            <a:pPr lvl="1"/>
            <a:r>
              <a:rPr lang="sl-SI" dirty="0" err="1"/>
              <a:t>memory</a:t>
            </a:r>
            <a:r>
              <a:rPr lang="sl-SI" dirty="0"/>
              <a:t> </a:t>
            </a:r>
            <a:r>
              <a:rPr lang="sl-SI" dirty="0" err="1"/>
              <a:t>write</a:t>
            </a:r>
            <a:r>
              <a:rPr lang="sl-SI" dirty="0"/>
              <a:t> </a:t>
            </a:r>
            <a:r>
              <a:rPr lang="sl-SI" dirty="0" err="1"/>
              <a:t>access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993042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6DA7-C27C-4D9E-B1EC-858AD0D0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Debug</a:t>
            </a:r>
            <a:r>
              <a:rPr lang="sl-SI" dirty="0"/>
              <a:t>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55E6F-2B7A-4184-BA9C-66B716EE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Strojna oprema lahko pomaga</a:t>
            </a:r>
          </a:p>
          <a:p>
            <a:pPr lvl="1"/>
            <a:r>
              <a:rPr lang="sl-SI" dirty="0" err="1"/>
              <a:t>razhroščevanje</a:t>
            </a:r>
            <a:r>
              <a:rPr lang="sl-SI" dirty="0"/>
              <a:t> z ustavljanjem procesorja (</a:t>
            </a:r>
            <a:r>
              <a:rPr lang="sl-SI" dirty="0" err="1"/>
              <a:t>halting</a:t>
            </a:r>
            <a:r>
              <a:rPr lang="sl-SI" dirty="0"/>
              <a:t> mode </a:t>
            </a:r>
            <a:r>
              <a:rPr lang="sl-SI" dirty="0" err="1"/>
              <a:t>debugging</a:t>
            </a:r>
            <a:r>
              <a:rPr lang="sl-SI" dirty="0"/>
              <a:t>)</a:t>
            </a:r>
          </a:p>
          <a:p>
            <a:pPr lvl="1"/>
            <a:r>
              <a:rPr lang="sl-SI" dirty="0"/>
              <a:t>enostavno izvajanje korak za korakom (</a:t>
            </a:r>
            <a:r>
              <a:rPr lang="sl-SI" dirty="0" err="1"/>
              <a:t>single</a:t>
            </a:r>
            <a:r>
              <a:rPr lang="sl-SI" dirty="0"/>
              <a:t> </a:t>
            </a:r>
            <a:r>
              <a:rPr lang="sl-SI" dirty="0" err="1"/>
              <a:t>stepping</a:t>
            </a:r>
            <a:r>
              <a:rPr lang="sl-SI" dirty="0"/>
              <a:t>)</a:t>
            </a:r>
          </a:p>
          <a:p>
            <a:pPr lvl="1"/>
            <a:r>
              <a:rPr lang="sl-SI" dirty="0"/>
              <a:t>strojna podpora za </a:t>
            </a:r>
            <a:r>
              <a:rPr lang="sl-SI" dirty="0" err="1"/>
              <a:t>breakpointe</a:t>
            </a:r>
            <a:r>
              <a:rPr lang="sl-SI" dirty="0"/>
              <a:t> in </a:t>
            </a:r>
            <a:r>
              <a:rPr lang="sl-SI" dirty="0" err="1"/>
              <a:t>watchpointe</a:t>
            </a:r>
            <a:endParaRPr lang="sl-SI" dirty="0"/>
          </a:p>
          <a:p>
            <a:r>
              <a:rPr lang="sl-SI" dirty="0"/>
              <a:t>Drago glede na prostor na siliciju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175856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8061-4021-44DC-82D8-61666F34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Hardware </a:t>
            </a:r>
            <a:r>
              <a:rPr lang="sl-SI" dirty="0" err="1"/>
              <a:t>breakpoint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0191E-2727-446A-B94D-63C86B244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Komparator</a:t>
            </a:r>
            <a:r>
              <a:rPr lang="sl-SI" dirty="0"/>
              <a:t>, ki spremlja PC in primerja z programsko vneseno vrednostjo</a:t>
            </a:r>
          </a:p>
          <a:p>
            <a:r>
              <a:rPr lang="sl-SI" dirty="0"/>
              <a:t>Če se ujema, </a:t>
            </a:r>
            <a:r>
              <a:rPr lang="sl-SI" dirty="0" err="1"/>
              <a:t>fetch</a:t>
            </a:r>
            <a:r>
              <a:rPr lang="sl-SI" dirty="0"/>
              <a:t> </a:t>
            </a:r>
            <a:r>
              <a:rPr lang="sl-SI" dirty="0" err="1"/>
              <a:t>exception</a:t>
            </a:r>
            <a:r>
              <a:rPr lang="sl-SI" dirty="0"/>
              <a:t> -&gt; SIGSEV ali SIGTRAP </a:t>
            </a:r>
          </a:p>
          <a:p>
            <a:r>
              <a:rPr lang="sl-SI" dirty="0"/>
              <a:t>Lahko dostopamo s posebnimi ukazi</a:t>
            </a:r>
          </a:p>
          <a:p>
            <a:r>
              <a:rPr lang="sl-SI" dirty="0"/>
              <a:t>O</a:t>
            </a:r>
            <a:r>
              <a:rPr lang="sl-SI"/>
              <a:t>mejeni </a:t>
            </a:r>
            <a:r>
              <a:rPr lang="sl-SI" dirty="0"/>
              <a:t>(na x86 npr. 4) </a:t>
            </a:r>
          </a:p>
        </p:txBody>
      </p:sp>
    </p:spTree>
    <p:extLst>
      <p:ext uri="{BB962C8B-B14F-4D97-AF65-F5344CB8AC3E}">
        <p14:creationId xmlns:p14="http://schemas.microsoft.com/office/powerpoint/2010/main" val="3418445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BE2B-6CE2-4054-9B2E-AA715440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Watchpoint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3A4A8-0F0F-4C35-B8BD-0F8F774C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Prekinitvene točke v spominu</a:t>
            </a:r>
          </a:p>
          <a:p>
            <a:r>
              <a:rPr lang="sl-SI" dirty="0"/>
              <a:t>Pisanje, branje, ali oboje</a:t>
            </a:r>
          </a:p>
          <a:p>
            <a:r>
              <a:rPr lang="sl-SI" dirty="0" err="1"/>
              <a:t>Komparator</a:t>
            </a:r>
            <a:r>
              <a:rPr lang="sl-SI" dirty="0"/>
              <a:t>, ki spremlja vodilo z naslovom dostopa do spomina</a:t>
            </a:r>
          </a:p>
        </p:txBody>
      </p:sp>
    </p:spTree>
    <p:extLst>
      <p:ext uri="{BB962C8B-B14F-4D97-AF65-F5344CB8AC3E}">
        <p14:creationId xmlns:p14="http://schemas.microsoft.com/office/powerpoint/2010/main" val="2777948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CD6F-B8B0-4D9C-9A4C-3F306942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Halting</a:t>
            </a:r>
            <a:r>
              <a:rPr lang="sl-SI" dirty="0"/>
              <a:t> mode </a:t>
            </a:r>
            <a:r>
              <a:rPr lang="sl-SI" dirty="0" err="1"/>
              <a:t>debugging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F79B-8C01-4B9B-B713-68C65B2D4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l-SI" dirty="0"/>
              <a:t>Procesor ustavi izvajanje, ustavi uro</a:t>
            </a:r>
          </a:p>
          <a:p>
            <a:r>
              <a:rPr lang="sl-SI" dirty="0"/>
              <a:t>DMA, RTC, še vedno teče</a:t>
            </a:r>
          </a:p>
          <a:p>
            <a:r>
              <a:rPr lang="sl-SI" dirty="0"/>
              <a:t>Preko posebnega kanala lahko dostopamo do cevovoda in vstavljamo ukaze</a:t>
            </a:r>
          </a:p>
          <a:p>
            <a:r>
              <a:rPr lang="sl-SI" dirty="0"/>
              <a:t>Lahko dostopamo do posebnih sistemskih registrov</a:t>
            </a:r>
          </a:p>
          <a:p>
            <a:r>
              <a:rPr lang="sl-SI" dirty="0"/>
              <a:t>Do spomina lahko dostopamo z </a:t>
            </a:r>
            <a:r>
              <a:rPr lang="sl-SI" dirty="0" err="1"/>
              <a:t>load</a:t>
            </a:r>
            <a:r>
              <a:rPr lang="sl-SI" dirty="0"/>
              <a:t> in store ukazi -&gt; čez predpomnilnik, pravilne vrednosti spremenljivk</a:t>
            </a:r>
          </a:p>
          <a:p>
            <a:r>
              <a:rPr lang="sl-SI" dirty="0"/>
              <a:t>Veliko dela z pravilnim nadziranjem cevovoda, predpomnilnika…</a:t>
            </a:r>
          </a:p>
          <a:p>
            <a:r>
              <a:rPr lang="sl-SI" dirty="0"/>
              <a:t>Lahko pa dostopamo direktno na vodilo, a lahko dobimo napačne vrednosti zaradi predpomnilnika</a:t>
            </a:r>
          </a:p>
        </p:txBody>
      </p:sp>
    </p:spTree>
    <p:extLst>
      <p:ext uri="{BB962C8B-B14F-4D97-AF65-F5344CB8AC3E}">
        <p14:creationId xmlns:p14="http://schemas.microsoft.com/office/powerpoint/2010/main" val="2016166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3118-7FD1-4B91-88EA-4C8DBA03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Debug</a:t>
            </a:r>
            <a:r>
              <a:rPr lang="sl-SI" dirty="0"/>
              <a:t> </a:t>
            </a:r>
            <a:r>
              <a:rPr lang="sl-SI" dirty="0" err="1"/>
              <a:t>information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352C-5DA8-4F94-B027-0DDE82C5D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Za </a:t>
            </a:r>
            <a:r>
              <a:rPr lang="sl-SI" dirty="0" err="1"/>
              <a:t>razhroščevanje</a:t>
            </a:r>
            <a:r>
              <a:rPr lang="sl-SI" dirty="0"/>
              <a:t> v višjih jezikih potrebujemo preslikavo iz izvorne kode v strojno kodo</a:t>
            </a:r>
          </a:p>
          <a:p>
            <a:r>
              <a:rPr lang="sl-SI" dirty="0"/>
              <a:t>Potrebujemo dodatne informacije, o funkcijah, spremenljivkah…</a:t>
            </a:r>
          </a:p>
        </p:txBody>
      </p:sp>
    </p:spTree>
    <p:extLst>
      <p:ext uri="{BB962C8B-B14F-4D97-AF65-F5344CB8AC3E}">
        <p14:creationId xmlns:p14="http://schemas.microsoft.com/office/powerpoint/2010/main" val="272533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0AB1-ACCB-49E7-B41E-BB3E9D1B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DWARF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C410E-54C1-4756-A80E-27D7E119B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Dodatne informacije v datoteki ELF</a:t>
            </a:r>
          </a:p>
          <a:p>
            <a:r>
              <a:rPr lang="sl-SI" dirty="0"/>
              <a:t>Primer: examples/dwarf_debug_info.md</a:t>
            </a:r>
          </a:p>
          <a:p>
            <a:r>
              <a:rPr lang="sl-SI" dirty="0"/>
              <a:t>Optimizacija še vedno lahko prinese veliko težav</a:t>
            </a:r>
          </a:p>
        </p:txBody>
      </p:sp>
    </p:spTree>
    <p:extLst>
      <p:ext uri="{BB962C8B-B14F-4D97-AF65-F5344CB8AC3E}">
        <p14:creationId xmlns:p14="http://schemas.microsoft.com/office/powerpoint/2010/main" val="402534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43B9-34BB-4912-9B19-F392D4CF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Call</a:t>
            </a:r>
            <a:r>
              <a:rPr lang="sl-SI" dirty="0"/>
              <a:t> </a:t>
            </a:r>
            <a:r>
              <a:rPr lang="sl-SI" dirty="0" err="1"/>
              <a:t>stack</a:t>
            </a:r>
            <a:r>
              <a:rPr lang="sl-SI" dirty="0"/>
              <a:t> (</a:t>
            </a:r>
            <a:r>
              <a:rPr lang="sl-SI" dirty="0" err="1"/>
              <a:t>backtrace</a:t>
            </a:r>
            <a:r>
              <a:rPr lang="sl-SI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16BAC-C2F1-441F-804F-FAEFDF5D2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379" y="2057472"/>
            <a:ext cx="5285347" cy="3101983"/>
          </a:xfrm>
        </p:spPr>
        <p:txBody>
          <a:bodyPr>
            <a:normAutofit/>
          </a:bodyPr>
          <a:lstStyle/>
          <a:p>
            <a:r>
              <a:rPr lang="sl-SI" dirty="0" err="1"/>
              <a:t>Stack</a:t>
            </a:r>
            <a:r>
              <a:rPr lang="sl-SI" dirty="0"/>
              <a:t> </a:t>
            </a:r>
            <a:r>
              <a:rPr lang="sl-SI" dirty="0" err="1"/>
              <a:t>unwinding</a:t>
            </a:r>
            <a:endParaRPr lang="sl-SI" dirty="0"/>
          </a:p>
          <a:p>
            <a:r>
              <a:rPr lang="sl-SI" dirty="0"/>
              <a:t>Z uporabo Frame </a:t>
            </a:r>
            <a:r>
              <a:rPr lang="sl-SI" dirty="0" err="1"/>
              <a:t>Pointerjev</a:t>
            </a:r>
            <a:r>
              <a:rPr lang="sl-SI" dirty="0"/>
              <a:t> lahko dobimo informacije o klicih funkcije do trenutne vrstice</a:t>
            </a:r>
          </a:p>
          <a:p>
            <a:r>
              <a:rPr lang="sl-SI" dirty="0"/>
              <a:t>Pri pretirani optimizaciji spet lahko pride do težav</a:t>
            </a:r>
          </a:p>
          <a:p>
            <a:r>
              <a:rPr lang="sl-SI" dirty="0"/>
              <a:t>(</a:t>
            </a:r>
            <a:r>
              <a:rPr lang="sl-SI" dirty="0" err="1"/>
              <a:t>gdb</a:t>
            </a:r>
            <a:r>
              <a:rPr lang="sl-SI" dirty="0"/>
              <a:t>) </a:t>
            </a:r>
            <a:r>
              <a:rPr lang="sl-SI" dirty="0" err="1"/>
              <a:t>bt</a:t>
            </a:r>
            <a:endParaRPr lang="sl-S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4F417-0B5A-4271-913F-DF0D25B8D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968" y="2518913"/>
            <a:ext cx="3270661" cy="36844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71BD56-050C-4220-9094-9F5CE79A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379" y="5263044"/>
            <a:ext cx="4402265" cy="12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71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CADE-345D-4EB2-94AB-B121F771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Xdebug</a:t>
            </a:r>
            <a:endParaRPr lang="sl-SI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53FEBF-DAFF-4B41-AB25-5153D0BD3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Remote</a:t>
            </a:r>
            <a:r>
              <a:rPr lang="sl-SI" dirty="0"/>
              <a:t> </a:t>
            </a:r>
            <a:r>
              <a:rPr lang="sl-SI" dirty="0" err="1"/>
              <a:t>debugger</a:t>
            </a:r>
            <a:endParaRPr lang="sl-SI" dirty="0"/>
          </a:p>
          <a:p>
            <a:r>
              <a:rPr lang="sl-SI" dirty="0"/>
              <a:t>1 uporablja podoben protokol GDB</a:t>
            </a:r>
          </a:p>
          <a:p>
            <a:r>
              <a:rPr lang="sl-SI" dirty="0"/>
              <a:t>2 pa nov, DBGP</a:t>
            </a:r>
          </a:p>
          <a:p>
            <a:r>
              <a:rPr lang="sl-SI" dirty="0">
                <a:hlinkClick r:id="rId2"/>
              </a:rPr>
              <a:t>https://xdebug.org/docs/remote</a:t>
            </a:r>
            <a:endParaRPr lang="sl-SI" dirty="0"/>
          </a:p>
          <a:p>
            <a:endParaRPr lang="sl-SI" b="1" dirty="0"/>
          </a:p>
        </p:txBody>
      </p:sp>
    </p:spTree>
    <p:extLst>
      <p:ext uri="{BB962C8B-B14F-4D97-AF65-F5344CB8AC3E}">
        <p14:creationId xmlns:p14="http://schemas.microsoft.com/office/powerpoint/2010/main" val="3628944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9BAA-C296-465E-8736-C5A1370E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PHP </a:t>
            </a:r>
            <a:r>
              <a:rPr lang="sl-SI" dirty="0" err="1"/>
              <a:t>Execution</a:t>
            </a:r>
            <a:r>
              <a:rPr lang="sl-SI" dirty="0"/>
              <a:t> </a:t>
            </a:r>
            <a:r>
              <a:rPr lang="sl-SI" dirty="0" err="1"/>
              <a:t>Life</a:t>
            </a:r>
            <a:r>
              <a:rPr lang="sl-SI" dirty="0"/>
              <a:t> </a:t>
            </a:r>
            <a:r>
              <a:rPr lang="sl-SI" dirty="0" err="1"/>
              <a:t>Cycle</a:t>
            </a:r>
            <a:endParaRPr lang="sl-SI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52DAEE-05CE-4DD0-8E31-6A0D01B69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2082601"/>
            <a:ext cx="4992914" cy="456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5625-22F1-470E-8AC0-FAE62050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Opis razhroščevalnikov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8169-40EB-4BAA-87A8-66897D7A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/>
              <a:t>omogočajo</a:t>
            </a:r>
            <a:r>
              <a:rPr lang="sl-SI" b="1" dirty="0"/>
              <a:t> spremljanje poteka izvajanja </a:t>
            </a:r>
            <a:r>
              <a:rPr lang="sl-SI" dirty="0"/>
              <a:t>ciljnega programa:</a:t>
            </a:r>
          </a:p>
          <a:p>
            <a:r>
              <a:rPr lang="sl-SI" dirty="0"/>
              <a:t>ustavitev</a:t>
            </a:r>
          </a:p>
          <a:p>
            <a:r>
              <a:rPr lang="sl-SI" dirty="0"/>
              <a:t>pregled stanja</a:t>
            </a:r>
          </a:p>
        </p:txBody>
      </p:sp>
    </p:spTree>
    <p:extLst>
      <p:ext uri="{BB962C8B-B14F-4D97-AF65-F5344CB8AC3E}">
        <p14:creationId xmlns:p14="http://schemas.microsoft.com/office/powerpoint/2010/main" val="2495267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4626-9C12-4BCB-92AD-B5EDAB99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Kako deluje?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80041-3A00-428B-8BEF-09329F882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Demo </a:t>
            </a:r>
            <a:r>
              <a:rPr lang="sl-SI" dirty="0">
                <a:sym typeface="Wingdings" panose="05000000000000000000" pitchFamily="2" charset="2"/>
              </a:rPr>
              <a:t>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92428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E0DF-9E8E-424A-8C70-D2E0F879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9D16-4614-4497-95DE-3E57EC427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730162" cy="3768507"/>
          </a:xfrm>
        </p:spPr>
        <p:txBody>
          <a:bodyPr>
            <a:normAutofit fontScale="62500" lnSpcReduction="20000"/>
          </a:bodyPr>
          <a:lstStyle/>
          <a:p>
            <a:r>
              <a:rPr lang="sl-SI" dirty="0"/>
              <a:t>Jonathan B. Rosenberg. How </a:t>
            </a:r>
            <a:r>
              <a:rPr lang="sl-SI" dirty="0" err="1"/>
              <a:t>Debuggers</a:t>
            </a:r>
            <a:r>
              <a:rPr lang="sl-SI" dirty="0"/>
              <a:t> </a:t>
            </a:r>
            <a:r>
              <a:rPr lang="sl-SI" dirty="0" err="1"/>
              <a:t>Work</a:t>
            </a:r>
            <a:r>
              <a:rPr lang="sl-SI" dirty="0"/>
              <a:t>: </a:t>
            </a:r>
            <a:r>
              <a:rPr lang="sl-SI" dirty="0" err="1"/>
              <a:t>Algorithms</a:t>
            </a:r>
            <a:r>
              <a:rPr lang="sl-SI" dirty="0"/>
              <a:t>, Data </a:t>
            </a:r>
            <a:r>
              <a:rPr lang="sl-SI" dirty="0" err="1"/>
              <a:t>Structures</a:t>
            </a:r>
            <a:r>
              <a:rPr lang="sl-SI" dirty="0"/>
              <a:t>,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Architecture</a:t>
            </a:r>
            <a:r>
              <a:rPr lang="sl-SI" dirty="0"/>
              <a:t>. John </a:t>
            </a:r>
            <a:r>
              <a:rPr lang="sl-SI" dirty="0" err="1"/>
              <a:t>Wiley</a:t>
            </a:r>
            <a:r>
              <a:rPr lang="sl-SI" dirty="0"/>
              <a:t> &amp; </a:t>
            </a:r>
            <a:r>
              <a:rPr lang="sl-SI" dirty="0" err="1"/>
              <a:t>Sons</a:t>
            </a:r>
            <a:r>
              <a:rPr lang="sl-SI" dirty="0"/>
              <a:t>. ISBN 0-471-14966-7.</a:t>
            </a:r>
          </a:p>
          <a:p>
            <a:r>
              <a:rPr lang="sl-SI" dirty="0" err="1">
                <a:hlinkClick r:id="rId2"/>
              </a:rPr>
              <a:t>Debuggers</a:t>
            </a:r>
            <a:r>
              <a:rPr lang="sl-SI" dirty="0">
                <a:hlinkClick r:id="rId2"/>
              </a:rPr>
              <a:t> - </a:t>
            </a:r>
            <a:r>
              <a:rPr lang="sl-SI" dirty="0" err="1">
                <a:hlinkClick r:id="rId2"/>
              </a:rPr>
              <a:t>Wikipedia</a:t>
            </a:r>
            <a:endParaRPr lang="sl-SI" dirty="0"/>
          </a:p>
          <a:p>
            <a:r>
              <a:rPr lang="sl-SI" dirty="0">
                <a:hlinkClick r:id="rId3"/>
              </a:rPr>
              <a:t>How do </a:t>
            </a:r>
            <a:r>
              <a:rPr lang="sl-SI" dirty="0" err="1">
                <a:hlinkClick r:id="rId3"/>
              </a:rPr>
              <a:t>debuggers</a:t>
            </a:r>
            <a:r>
              <a:rPr lang="sl-SI" dirty="0">
                <a:hlinkClick r:id="rId3"/>
              </a:rPr>
              <a:t> (</a:t>
            </a:r>
            <a:r>
              <a:rPr lang="sl-SI" dirty="0" err="1">
                <a:hlinkClick r:id="rId3"/>
              </a:rPr>
              <a:t>really</a:t>
            </a:r>
            <a:r>
              <a:rPr lang="sl-SI" dirty="0">
                <a:hlinkClick r:id="rId3"/>
              </a:rPr>
              <a:t>) </a:t>
            </a:r>
            <a:r>
              <a:rPr lang="sl-SI" dirty="0" err="1">
                <a:hlinkClick r:id="rId3"/>
              </a:rPr>
              <a:t>work</a:t>
            </a:r>
            <a:r>
              <a:rPr lang="sl-SI" dirty="0"/>
              <a:t> - </a:t>
            </a:r>
            <a:r>
              <a:rPr lang="sl-SI" dirty="0">
                <a:hlinkClick r:id="rId4"/>
              </a:rPr>
              <a:t>Video</a:t>
            </a:r>
            <a:endParaRPr lang="sl-SI" dirty="0"/>
          </a:p>
          <a:p>
            <a:r>
              <a:rPr lang="sl-SI" dirty="0">
                <a:hlinkClick r:id="rId5"/>
              </a:rPr>
              <a:t>How </a:t>
            </a:r>
            <a:r>
              <a:rPr lang="sl-SI" dirty="0" err="1">
                <a:hlinkClick r:id="rId5"/>
              </a:rPr>
              <a:t>debuggers</a:t>
            </a:r>
            <a:r>
              <a:rPr lang="sl-SI" dirty="0">
                <a:hlinkClick r:id="rId5"/>
              </a:rPr>
              <a:t> </a:t>
            </a:r>
            <a:r>
              <a:rPr lang="sl-SI" dirty="0" err="1">
                <a:hlinkClick r:id="rId5"/>
              </a:rPr>
              <a:t>work</a:t>
            </a:r>
            <a:r>
              <a:rPr lang="sl-SI" dirty="0">
                <a:hlinkClick r:id="rId5"/>
              </a:rPr>
              <a:t> - Part 1</a:t>
            </a:r>
            <a:endParaRPr lang="sl-SI" dirty="0"/>
          </a:p>
          <a:p>
            <a:r>
              <a:rPr lang="sl-SI" dirty="0">
                <a:hlinkClick r:id="rId6"/>
              </a:rPr>
              <a:t>How </a:t>
            </a:r>
            <a:r>
              <a:rPr lang="sl-SI" dirty="0" err="1">
                <a:hlinkClick r:id="rId6"/>
              </a:rPr>
              <a:t>debuggers</a:t>
            </a:r>
            <a:r>
              <a:rPr lang="sl-SI" dirty="0">
                <a:hlinkClick r:id="rId6"/>
              </a:rPr>
              <a:t> </a:t>
            </a:r>
            <a:r>
              <a:rPr lang="sl-SI" dirty="0" err="1">
                <a:hlinkClick r:id="rId6"/>
              </a:rPr>
              <a:t>work</a:t>
            </a:r>
            <a:r>
              <a:rPr lang="sl-SI" dirty="0">
                <a:hlinkClick r:id="rId6"/>
              </a:rPr>
              <a:t> - Part 2 - </a:t>
            </a:r>
            <a:r>
              <a:rPr lang="sl-SI" dirty="0" err="1">
                <a:hlinkClick r:id="rId6"/>
              </a:rPr>
              <a:t>Breakpoints</a:t>
            </a:r>
            <a:endParaRPr lang="sl-SI" dirty="0"/>
          </a:p>
          <a:p>
            <a:r>
              <a:rPr lang="sl-SI" dirty="0">
                <a:hlinkClick r:id="rId7"/>
              </a:rPr>
              <a:t>How </a:t>
            </a:r>
            <a:r>
              <a:rPr lang="sl-SI" dirty="0" err="1">
                <a:hlinkClick r:id="rId7"/>
              </a:rPr>
              <a:t>debuggers</a:t>
            </a:r>
            <a:r>
              <a:rPr lang="sl-SI" dirty="0">
                <a:hlinkClick r:id="rId7"/>
              </a:rPr>
              <a:t> </a:t>
            </a:r>
            <a:r>
              <a:rPr lang="sl-SI" dirty="0" err="1">
                <a:hlinkClick r:id="rId7"/>
              </a:rPr>
              <a:t>work</a:t>
            </a:r>
            <a:r>
              <a:rPr lang="sl-SI" dirty="0">
                <a:hlinkClick r:id="rId7"/>
              </a:rPr>
              <a:t> - Part 3 - </a:t>
            </a:r>
            <a:r>
              <a:rPr lang="sl-SI" dirty="0" err="1">
                <a:hlinkClick r:id="rId7"/>
              </a:rPr>
              <a:t>Debugging</a:t>
            </a:r>
            <a:r>
              <a:rPr lang="sl-SI" dirty="0">
                <a:hlinkClick r:id="rId7"/>
              </a:rPr>
              <a:t> </a:t>
            </a:r>
            <a:r>
              <a:rPr lang="sl-SI" dirty="0" err="1">
                <a:hlinkClick r:id="rId7"/>
              </a:rPr>
              <a:t>information</a:t>
            </a:r>
            <a:endParaRPr lang="sl-SI" dirty="0"/>
          </a:p>
          <a:p>
            <a:r>
              <a:rPr lang="sl-SI" dirty="0">
                <a:hlinkClick r:id="rId8"/>
              </a:rPr>
              <a:t>GDB </a:t>
            </a:r>
            <a:r>
              <a:rPr lang="sl-SI" dirty="0" err="1">
                <a:hlinkClick r:id="rId8"/>
              </a:rPr>
              <a:t>The</a:t>
            </a:r>
            <a:r>
              <a:rPr lang="sl-SI" dirty="0">
                <a:hlinkClick r:id="rId8"/>
              </a:rPr>
              <a:t> GNU Project </a:t>
            </a:r>
            <a:r>
              <a:rPr lang="sl-SI" dirty="0" err="1">
                <a:hlinkClick r:id="rId8"/>
              </a:rPr>
              <a:t>Debugger</a:t>
            </a:r>
            <a:endParaRPr lang="sl-SI" dirty="0"/>
          </a:p>
          <a:p>
            <a:r>
              <a:rPr lang="sl-SI" dirty="0">
                <a:hlinkClick r:id="rId9"/>
              </a:rPr>
              <a:t>GDB - </a:t>
            </a:r>
            <a:r>
              <a:rPr lang="sl-SI" dirty="0" err="1">
                <a:hlinkClick r:id="rId9"/>
              </a:rPr>
              <a:t>Wikipedia</a:t>
            </a:r>
            <a:endParaRPr lang="sl-SI" dirty="0"/>
          </a:p>
          <a:p>
            <a:r>
              <a:rPr lang="sl-SI" dirty="0">
                <a:hlinkClick r:id="rId10"/>
              </a:rPr>
              <a:t>man 2 </a:t>
            </a:r>
            <a:r>
              <a:rPr lang="sl-SI" dirty="0" err="1">
                <a:hlinkClick r:id="rId10"/>
              </a:rPr>
              <a:t>ptrace</a:t>
            </a:r>
            <a:endParaRPr lang="sl-SI" dirty="0"/>
          </a:p>
          <a:p>
            <a:r>
              <a:rPr lang="sl-SI" dirty="0">
                <a:hlinkClick r:id="rId11"/>
              </a:rPr>
              <a:t>INT (x86 </a:t>
            </a:r>
            <a:r>
              <a:rPr lang="sl-SI" dirty="0" err="1">
                <a:hlinkClick r:id="rId11"/>
              </a:rPr>
              <a:t>instruction</a:t>
            </a:r>
            <a:r>
              <a:rPr lang="sl-SI" dirty="0">
                <a:hlinkClick r:id="rId11"/>
              </a:rPr>
              <a:t>) - </a:t>
            </a:r>
            <a:r>
              <a:rPr lang="sl-SI" dirty="0" err="1">
                <a:hlinkClick r:id="rId11"/>
              </a:rPr>
              <a:t>Wikipedia</a:t>
            </a:r>
            <a:endParaRPr lang="sl-SI" dirty="0"/>
          </a:p>
          <a:p>
            <a:r>
              <a:rPr lang="sl-SI" dirty="0" err="1">
                <a:hlinkClick r:id="rId12"/>
              </a:rPr>
              <a:t>Writing</a:t>
            </a:r>
            <a:r>
              <a:rPr lang="sl-SI" dirty="0">
                <a:hlinkClick r:id="rId12"/>
              </a:rPr>
              <a:t> a </a:t>
            </a:r>
            <a:r>
              <a:rPr lang="sl-SI" dirty="0" err="1">
                <a:hlinkClick r:id="rId12"/>
              </a:rPr>
              <a:t>linux</a:t>
            </a:r>
            <a:r>
              <a:rPr lang="sl-SI" dirty="0">
                <a:hlinkClick r:id="rId12"/>
              </a:rPr>
              <a:t> </a:t>
            </a:r>
            <a:r>
              <a:rPr lang="sl-SI" dirty="0" err="1">
                <a:hlinkClick r:id="rId12"/>
              </a:rPr>
              <a:t>debugger</a:t>
            </a: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86240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7224-6CB0-4870-B43D-033A589C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Tipi razhroščevalnikov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18F1-AB9C-4F4F-A6F6-FE8C7B78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source-level</a:t>
            </a:r>
            <a:r>
              <a:rPr lang="sl-SI" dirty="0"/>
              <a:t> (simbolični) </a:t>
            </a:r>
            <a:r>
              <a:rPr lang="sl-SI" dirty="0" err="1"/>
              <a:t>debugger</a:t>
            </a:r>
            <a:r>
              <a:rPr lang="sl-SI" dirty="0"/>
              <a:t> </a:t>
            </a:r>
            <a:r>
              <a:rPr lang="sl-SI" dirty="0" err="1"/>
              <a:t>vs</a:t>
            </a:r>
            <a:r>
              <a:rPr lang="sl-SI" dirty="0"/>
              <a:t> </a:t>
            </a:r>
            <a:r>
              <a:rPr lang="sl-SI" dirty="0" err="1"/>
              <a:t>machine-level</a:t>
            </a:r>
            <a:r>
              <a:rPr lang="sl-SI" dirty="0"/>
              <a:t> </a:t>
            </a:r>
            <a:r>
              <a:rPr lang="sl-SI" dirty="0" err="1"/>
              <a:t>debugger</a:t>
            </a:r>
            <a:endParaRPr lang="sl-SI" dirty="0"/>
          </a:p>
          <a:p>
            <a:pPr lvl="1"/>
            <a:r>
              <a:rPr lang="sl-SI" dirty="0"/>
              <a:t>simbolični (za višje programske jezike) potrebujejo </a:t>
            </a:r>
            <a:r>
              <a:rPr lang="sl-SI" dirty="0" err="1"/>
              <a:t>mapiranje</a:t>
            </a:r>
            <a:endParaRPr lang="sl-SI" dirty="0"/>
          </a:p>
          <a:p>
            <a:r>
              <a:rPr lang="sl-SI" dirty="0" err="1"/>
              <a:t>stand-alone</a:t>
            </a:r>
            <a:r>
              <a:rPr lang="sl-SI" dirty="0"/>
              <a:t> </a:t>
            </a:r>
            <a:r>
              <a:rPr lang="sl-SI" dirty="0" err="1"/>
              <a:t>debugger</a:t>
            </a:r>
            <a:r>
              <a:rPr lang="sl-SI" dirty="0"/>
              <a:t> </a:t>
            </a:r>
            <a:r>
              <a:rPr lang="sl-SI" dirty="0" err="1"/>
              <a:t>vs</a:t>
            </a:r>
            <a:r>
              <a:rPr lang="sl-SI" dirty="0"/>
              <a:t> IDE</a:t>
            </a:r>
          </a:p>
          <a:p>
            <a:pPr lvl="1"/>
            <a:r>
              <a:rPr lang="sl-SI" dirty="0" err="1"/>
              <a:t>portabilnost</a:t>
            </a:r>
            <a:r>
              <a:rPr lang="sl-SI" dirty="0"/>
              <a:t> </a:t>
            </a:r>
            <a:r>
              <a:rPr lang="sl-SI" dirty="0" err="1"/>
              <a:t>vs</a:t>
            </a:r>
            <a:r>
              <a:rPr lang="sl-SI" dirty="0"/>
              <a:t> integracija</a:t>
            </a:r>
          </a:p>
          <a:p>
            <a:r>
              <a:rPr lang="sl-SI" dirty="0"/>
              <a:t>prevedeni </a:t>
            </a:r>
            <a:r>
              <a:rPr lang="sl-SI" dirty="0" err="1"/>
              <a:t>vs</a:t>
            </a:r>
            <a:r>
              <a:rPr lang="sl-SI" dirty="0"/>
              <a:t> interpretirani jezik</a:t>
            </a:r>
          </a:p>
          <a:p>
            <a:pPr lvl="1"/>
            <a:r>
              <a:rPr lang="sl-SI" dirty="0" err="1"/>
              <a:t>gdb</a:t>
            </a:r>
            <a:r>
              <a:rPr lang="sl-SI" dirty="0"/>
              <a:t> </a:t>
            </a:r>
            <a:r>
              <a:rPr lang="sl-SI" dirty="0" err="1"/>
              <a:t>vs</a:t>
            </a:r>
            <a:r>
              <a:rPr lang="sl-SI" dirty="0"/>
              <a:t> </a:t>
            </a:r>
            <a:r>
              <a:rPr lang="sl-SI" dirty="0" err="1"/>
              <a:t>xdebug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8228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6152-8C54-46FB-A30F-C82E2871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Funkcionalnosti razhroščevalnikov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99577-5F18-4BC0-B18A-CEEC13DDD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l-SI" b="1" dirty="0"/>
              <a:t>prekinitvene točke (</a:t>
            </a:r>
            <a:r>
              <a:rPr lang="sl-SI" b="1" dirty="0" err="1"/>
              <a:t>breakpoint</a:t>
            </a:r>
            <a:r>
              <a:rPr lang="sl-SI" b="1" dirty="0"/>
              <a:t>)</a:t>
            </a:r>
          </a:p>
          <a:p>
            <a:r>
              <a:rPr lang="sl-SI" b="1" dirty="0"/>
              <a:t>izvajanje programa korak za korakom</a:t>
            </a:r>
            <a:r>
              <a:rPr lang="sl-SI" dirty="0"/>
              <a:t> (</a:t>
            </a:r>
            <a:r>
              <a:rPr lang="sl-SI" dirty="0" err="1"/>
              <a:t>single-stepping</a:t>
            </a:r>
            <a:r>
              <a:rPr lang="sl-SI" dirty="0"/>
              <a:t> / step </a:t>
            </a:r>
            <a:r>
              <a:rPr lang="sl-SI" dirty="0" err="1"/>
              <a:t>by</a:t>
            </a:r>
            <a:r>
              <a:rPr lang="sl-SI" dirty="0"/>
              <a:t> step)</a:t>
            </a:r>
          </a:p>
          <a:p>
            <a:r>
              <a:rPr lang="sl-SI" b="1" dirty="0"/>
              <a:t>pregled trenutnih vrednosti</a:t>
            </a:r>
            <a:r>
              <a:rPr lang="sl-SI" dirty="0"/>
              <a:t> v registrih in spominu</a:t>
            </a:r>
          </a:p>
          <a:p>
            <a:r>
              <a:rPr lang="sl-SI" dirty="0"/>
              <a:t>spreminjanje trenutnega stanja med tekom</a:t>
            </a:r>
          </a:p>
          <a:p>
            <a:r>
              <a:rPr lang="sl-SI" dirty="0"/>
              <a:t>nadaljevanje izvajanja programa na drugi lokaciji</a:t>
            </a:r>
          </a:p>
          <a:p>
            <a:r>
              <a:rPr lang="sl-SI" dirty="0"/>
              <a:t>prekinitvene točke pri dostopih do pomnilnika</a:t>
            </a:r>
          </a:p>
          <a:p>
            <a:r>
              <a:rPr lang="sl-SI" dirty="0"/>
              <a:t>vzvratno </a:t>
            </a:r>
            <a:r>
              <a:rPr lang="sl-SI" dirty="0" err="1"/>
              <a:t>razhroščevanje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6758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06E6-B434-433E-BE86-0A8819AB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Primeri razhroščevalnikov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D032C-FDED-49ED-8CEB-59BD3339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l-SI" dirty="0"/>
              <a:t>GDB - GNU </a:t>
            </a:r>
            <a:r>
              <a:rPr lang="sl-SI" dirty="0" err="1"/>
              <a:t>debugger</a:t>
            </a:r>
            <a:endParaRPr lang="sl-SI" dirty="0"/>
          </a:p>
          <a:p>
            <a:r>
              <a:rPr lang="sl-SI" dirty="0" err="1"/>
              <a:t>WinDbg</a:t>
            </a:r>
            <a:endParaRPr lang="sl-SI" dirty="0"/>
          </a:p>
          <a:p>
            <a:r>
              <a:rPr lang="sl-SI" dirty="0"/>
              <a:t>Microsoft </a:t>
            </a:r>
            <a:r>
              <a:rPr lang="sl-SI" dirty="0" err="1"/>
              <a:t>Visual</a:t>
            </a:r>
            <a:r>
              <a:rPr lang="sl-SI" dirty="0"/>
              <a:t> Studio </a:t>
            </a:r>
            <a:r>
              <a:rPr lang="sl-SI" dirty="0" err="1"/>
              <a:t>Debugger</a:t>
            </a:r>
            <a:endParaRPr lang="sl-SI" dirty="0"/>
          </a:p>
          <a:p>
            <a:r>
              <a:rPr lang="sl-SI" dirty="0" err="1"/>
              <a:t>Eclipse</a:t>
            </a:r>
            <a:r>
              <a:rPr lang="sl-SI" dirty="0"/>
              <a:t> </a:t>
            </a:r>
            <a:r>
              <a:rPr lang="sl-SI" dirty="0" err="1"/>
              <a:t>debugger</a:t>
            </a:r>
            <a:r>
              <a:rPr lang="sl-SI" dirty="0"/>
              <a:t> API</a:t>
            </a:r>
          </a:p>
          <a:p>
            <a:r>
              <a:rPr lang="sl-SI" dirty="0" err="1"/>
              <a:t>Valgrind</a:t>
            </a:r>
            <a:endParaRPr lang="sl-SI" dirty="0"/>
          </a:p>
          <a:p>
            <a:r>
              <a:rPr lang="sl-SI" dirty="0"/>
              <a:t>LLDB</a:t>
            </a:r>
          </a:p>
          <a:p>
            <a:r>
              <a:rPr lang="sl-SI" dirty="0" err="1"/>
              <a:t>Chrome</a:t>
            </a:r>
            <a:r>
              <a:rPr lang="sl-SI" dirty="0"/>
              <a:t> Dev </a:t>
            </a:r>
            <a:r>
              <a:rPr lang="sl-SI" dirty="0" err="1"/>
              <a:t>Tools</a:t>
            </a:r>
            <a:endParaRPr lang="sl-SI" dirty="0"/>
          </a:p>
          <a:p>
            <a:r>
              <a:rPr lang="sl-SI" dirty="0" err="1"/>
              <a:t>Xdebug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582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929D-A2B0-45DA-9FF0-4E2F23CD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GDB – GNU </a:t>
            </a:r>
            <a:r>
              <a:rPr lang="sl-SI" dirty="0" err="1"/>
              <a:t>Debugger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2FCDF-91C8-4487-9FA0-A6F1B0490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665" y="2392392"/>
            <a:ext cx="6648090" cy="3979653"/>
          </a:xfrm>
        </p:spPr>
        <p:txBody>
          <a:bodyPr>
            <a:normAutofit fontScale="92500" lnSpcReduction="10000"/>
          </a:bodyPr>
          <a:lstStyle/>
          <a:p>
            <a:r>
              <a:rPr lang="sl-SI" dirty="0"/>
              <a:t>zelo prenosljiv (nima GUI, samo CLI)</a:t>
            </a:r>
          </a:p>
          <a:p>
            <a:r>
              <a:rPr lang="sl-SI" dirty="0"/>
              <a:t>teče na </a:t>
            </a:r>
            <a:r>
              <a:rPr lang="sl-SI" dirty="0" err="1"/>
              <a:t>večih</a:t>
            </a:r>
            <a:r>
              <a:rPr lang="sl-SI" dirty="0"/>
              <a:t> </a:t>
            </a:r>
            <a:r>
              <a:rPr lang="sl-SI" dirty="0" err="1"/>
              <a:t>Unix</a:t>
            </a:r>
            <a:r>
              <a:rPr lang="sl-SI" dirty="0"/>
              <a:t>-like sistemih</a:t>
            </a:r>
          </a:p>
          <a:p>
            <a:r>
              <a:rPr lang="sl-SI" dirty="0"/>
              <a:t>Ada, C, C++, </a:t>
            </a:r>
            <a:r>
              <a:rPr lang="sl-SI" dirty="0" err="1"/>
              <a:t>Objective</a:t>
            </a:r>
            <a:r>
              <a:rPr lang="sl-SI" dirty="0"/>
              <a:t>-C, D, Pascal, </a:t>
            </a:r>
            <a:r>
              <a:rPr lang="sl-SI" dirty="0" err="1"/>
              <a:t>Fortran</a:t>
            </a:r>
            <a:r>
              <a:rPr lang="sl-SI" dirty="0"/>
              <a:t>, Go, </a:t>
            </a:r>
            <a:r>
              <a:rPr lang="sl-SI" dirty="0" err="1"/>
              <a:t>Rust</a:t>
            </a:r>
            <a:r>
              <a:rPr lang="sl-SI" dirty="0"/>
              <a:t>,... </a:t>
            </a:r>
          </a:p>
          <a:p>
            <a:r>
              <a:rPr lang="sl-SI" dirty="0"/>
              <a:t>X86 in X64, IA-64, ARM, </a:t>
            </a:r>
            <a:r>
              <a:rPr lang="sl-SI" dirty="0" err="1"/>
              <a:t>Alpha</a:t>
            </a:r>
            <a:r>
              <a:rPr lang="sl-SI" dirty="0"/>
              <a:t>, AVR, H8/300, Motorola 68000, MIPS, PA-RISC, </a:t>
            </a:r>
            <a:r>
              <a:rPr lang="sl-SI" dirty="0" err="1"/>
              <a:t>PowerPC</a:t>
            </a:r>
            <a:r>
              <a:rPr lang="sl-SI" dirty="0"/>
              <a:t>, </a:t>
            </a:r>
            <a:r>
              <a:rPr lang="sl-SI" dirty="0" err="1"/>
              <a:t>SuperH</a:t>
            </a:r>
            <a:r>
              <a:rPr lang="sl-SI" dirty="0"/>
              <a:t>, SPARC,...</a:t>
            </a:r>
          </a:p>
          <a:p>
            <a:r>
              <a:rPr lang="sl-SI" dirty="0"/>
              <a:t>Napisal Richard </a:t>
            </a:r>
            <a:r>
              <a:rPr lang="sl-SI" dirty="0" err="1"/>
              <a:t>Stallman</a:t>
            </a:r>
            <a:r>
              <a:rPr lang="sl-SI" dirty="0"/>
              <a:t> v letu 1986</a:t>
            </a:r>
          </a:p>
          <a:p>
            <a:r>
              <a:rPr lang="sl-SI" dirty="0"/>
              <a:t>Še vedno je v aktivnem razvoju (8.0 je izšla junija 2017), ki ga zdaj vodi GDB </a:t>
            </a:r>
            <a:r>
              <a:rPr lang="sl-SI" dirty="0" err="1"/>
              <a:t>Steering</a:t>
            </a:r>
            <a:r>
              <a:rPr lang="sl-SI" dirty="0"/>
              <a:t> </a:t>
            </a:r>
            <a:r>
              <a:rPr lang="sl-SI" dirty="0" err="1"/>
              <a:t>Committee</a:t>
            </a:r>
            <a:r>
              <a:rPr lang="sl-SI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96DCE-70A9-4933-B1B7-FFDF603A4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960" y="2499545"/>
            <a:ext cx="43815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6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B5E1-E46E-4E8C-921E-28D37EE9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GDB – </a:t>
            </a:r>
            <a:r>
              <a:rPr lang="sl-SI" dirty="0" err="1"/>
              <a:t>Remote</a:t>
            </a:r>
            <a:r>
              <a:rPr lang="sl-SI" dirty="0"/>
              <a:t> </a:t>
            </a:r>
            <a:r>
              <a:rPr lang="sl-SI" dirty="0" err="1"/>
              <a:t>debugging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8CB2C-91E0-4B42-89CB-31B32F186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komunikacija preko TCP/IP ali serijske naprave - GDB protokol</a:t>
            </a:r>
          </a:p>
          <a:p>
            <a:r>
              <a:rPr lang="sl-SI" dirty="0"/>
              <a:t>Tak program lahko ustvarimo z povezovanjem programa z določenimi GDB datotekami (naredimo </a:t>
            </a:r>
            <a:r>
              <a:rPr lang="sl-SI" b="1" dirty="0" err="1"/>
              <a:t>gdb</a:t>
            </a:r>
            <a:r>
              <a:rPr lang="sl-SI" b="1" dirty="0"/>
              <a:t> </a:t>
            </a:r>
            <a:r>
              <a:rPr lang="sl-SI" b="1" dirty="0" err="1"/>
              <a:t>stub</a:t>
            </a:r>
            <a:r>
              <a:rPr lang="sl-SI" dirty="0"/>
              <a:t>) ali pa uporabimo </a:t>
            </a:r>
            <a:r>
              <a:rPr lang="sl-SI" b="1" dirty="0" err="1"/>
              <a:t>gdbserver</a:t>
            </a:r>
            <a:r>
              <a:rPr lang="sl-SI" dirty="0"/>
              <a:t>.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45586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BE2E-EC34-4AB8-AEB3-348ABA0B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GDB - </a:t>
            </a:r>
            <a:r>
              <a:rPr lang="sl-SI" dirty="0" err="1"/>
              <a:t>Frontends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0FC6-B665-447B-8412-5697CADD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69458"/>
          </a:xfrm>
        </p:spPr>
        <p:txBody>
          <a:bodyPr>
            <a:normAutofit fontScale="85000" lnSpcReduction="20000"/>
          </a:bodyPr>
          <a:lstStyle/>
          <a:p>
            <a:r>
              <a:rPr lang="sl-SI" dirty="0" err="1"/>
              <a:t>KDbg</a:t>
            </a:r>
            <a:r>
              <a:rPr lang="sl-SI" dirty="0"/>
              <a:t> (del KDE razvojnih orodij)</a:t>
            </a:r>
          </a:p>
          <a:p>
            <a:r>
              <a:rPr lang="sl-SI" dirty="0" err="1"/>
              <a:t>Emacs</a:t>
            </a:r>
            <a:endParaRPr lang="sl-SI" dirty="0"/>
          </a:p>
          <a:p>
            <a:r>
              <a:rPr lang="sl-SI" dirty="0" err="1"/>
              <a:t>Qt</a:t>
            </a:r>
            <a:r>
              <a:rPr lang="sl-SI" dirty="0"/>
              <a:t> </a:t>
            </a:r>
            <a:r>
              <a:rPr lang="sl-SI" dirty="0" err="1"/>
              <a:t>Creator</a:t>
            </a:r>
            <a:endParaRPr lang="sl-SI" dirty="0"/>
          </a:p>
          <a:p>
            <a:r>
              <a:rPr lang="sl-SI" dirty="0" err="1"/>
              <a:t>Xcode</a:t>
            </a:r>
            <a:endParaRPr lang="sl-SI" dirty="0"/>
          </a:p>
          <a:p>
            <a:r>
              <a:rPr lang="sl-SI" dirty="0" err="1"/>
              <a:t>CodeBlocks</a:t>
            </a:r>
            <a:endParaRPr lang="sl-SI" dirty="0"/>
          </a:p>
          <a:p>
            <a:r>
              <a:rPr lang="sl-SI" dirty="0" err="1"/>
              <a:t>Eclipse</a:t>
            </a:r>
            <a:r>
              <a:rPr lang="sl-SI" dirty="0"/>
              <a:t> C/C++ </a:t>
            </a:r>
            <a:r>
              <a:rPr lang="sl-SI" dirty="0" err="1"/>
              <a:t>Development</a:t>
            </a:r>
            <a:r>
              <a:rPr lang="sl-SI" dirty="0"/>
              <a:t> </a:t>
            </a:r>
            <a:r>
              <a:rPr lang="sl-SI" dirty="0" err="1"/>
              <a:t>Tools</a:t>
            </a:r>
            <a:endParaRPr lang="sl-SI" dirty="0"/>
          </a:p>
          <a:p>
            <a:r>
              <a:rPr lang="sl-SI" dirty="0" err="1"/>
              <a:t>CodeLite</a:t>
            </a:r>
            <a:endParaRPr lang="sl-SI" dirty="0"/>
          </a:p>
          <a:p>
            <a:r>
              <a:rPr lang="sl-SI" dirty="0" err="1"/>
              <a:t>Visual</a:t>
            </a:r>
            <a:r>
              <a:rPr lang="sl-SI" dirty="0"/>
              <a:t> Studio</a:t>
            </a:r>
          </a:p>
          <a:p>
            <a:r>
              <a:rPr lang="sl-SI" dirty="0"/>
              <a:t>GDBGUI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193987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269</TotalTime>
  <Words>1539</Words>
  <Application>Microsoft Office PowerPoint</Application>
  <PresentationFormat>Widescreen</PresentationFormat>
  <Paragraphs>201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Corbel</vt:lpstr>
      <vt:lpstr>Wingdings</vt:lpstr>
      <vt:lpstr>Parallax</vt:lpstr>
      <vt:lpstr>Razhroščevalniki</vt:lpstr>
      <vt:lpstr>Pregled predstavitve</vt:lpstr>
      <vt:lpstr>Opis razhroščevalnikov</vt:lpstr>
      <vt:lpstr>Tipi razhroščevalnikov</vt:lpstr>
      <vt:lpstr>Funkcionalnosti razhroščevalnikov</vt:lpstr>
      <vt:lpstr>Primeri razhroščevalnikov</vt:lpstr>
      <vt:lpstr>GDB – GNU Debugger</vt:lpstr>
      <vt:lpstr>GDB – Remote debugging</vt:lpstr>
      <vt:lpstr>GDB - Frontends</vt:lpstr>
      <vt:lpstr>PowerPoint Presentation</vt:lpstr>
      <vt:lpstr>Pregled predstavitve</vt:lpstr>
      <vt:lpstr>ptrace</vt:lpstr>
      <vt:lpstr>ptrace – pripenjanje procesu</vt:lpstr>
      <vt:lpstr>Ukazi – gdb / ptrace</vt:lpstr>
      <vt:lpstr>Breakpoint (prekinitvene točke)</vt:lpstr>
      <vt:lpstr>Pasti</vt:lpstr>
      <vt:lpstr>Pasti – INT X</vt:lpstr>
      <vt:lpstr>Izvedba breakpointa</vt:lpstr>
      <vt:lpstr>Conditional breakpoint</vt:lpstr>
      <vt:lpstr>Software breakpoints</vt:lpstr>
      <vt:lpstr>Debug hardware</vt:lpstr>
      <vt:lpstr>Hardware breakpoint</vt:lpstr>
      <vt:lpstr>Watchpoint</vt:lpstr>
      <vt:lpstr>Halting mode debugging</vt:lpstr>
      <vt:lpstr>Debug information</vt:lpstr>
      <vt:lpstr>DWARF</vt:lpstr>
      <vt:lpstr>Call stack (backtrace)</vt:lpstr>
      <vt:lpstr>Xdebug</vt:lpstr>
      <vt:lpstr>PHP Execution Life Cycle</vt:lpstr>
      <vt:lpstr>Kako deluje?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Razhroščevalniki</dc:title>
  <dc:creator>Jakob Erzar</dc:creator>
  <cp:lastModifiedBy>Jakob Erzar</cp:lastModifiedBy>
  <cp:revision>14</cp:revision>
  <dcterms:created xsi:type="dcterms:W3CDTF">2018-01-10T11:14:37Z</dcterms:created>
  <dcterms:modified xsi:type="dcterms:W3CDTF">2018-07-20T18:52:12Z</dcterms:modified>
</cp:coreProperties>
</file>