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3"/>
  </p:notesMasterIdLst>
  <p:handoutMasterIdLst>
    <p:handoutMasterId r:id="rId44"/>
  </p:handoutMasterIdLst>
  <p:sldIdLst>
    <p:sldId id="386" r:id="rId5"/>
    <p:sldId id="387" r:id="rId6"/>
    <p:sldId id="389" r:id="rId7"/>
    <p:sldId id="439" r:id="rId8"/>
    <p:sldId id="441" r:id="rId9"/>
    <p:sldId id="440" r:id="rId10"/>
    <p:sldId id="442" r:id="rId11"/>
    <p:sldId id="443" r:id="rId12"/>
    <p:sldId id="438" r:id="rId13"/>
    <p:sldId id="444" r:id="rId14"/>
    <p:sldId id="445" r:id="rId15"/>
    <p:sldId id="287" r:id="rId16"/>
    <p:sldId id="446" r:id="rId17"/>
    <p:sldId id="447" r:id="rId18"/>
    <p:sldId id="326" r:id="rId19"/>
    <p:sldId id="448" r:id="rId20"/>
    <p:sldId id="328" r:id="rId21"/>
    <p:sldId id="356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7" r:id="rId30"/>
    <p:sldId id="456" r:id="rId31"/>
    <p:sldId id="458" r:id="rId32"/>
    <p:sldId id="460" r:id="rId33"/>
    <p:sldId id="459" r:id="rId34"/>
    <p:sldId id="461" r:id="rId35"/>
    <p:sldId id="462" r:id="rId36"/>
    <p:sldId id="463" r:id="rId37"/>
    <p:sldId id="390" r:id="rId38"/>
    <p:sldId id="464" r:id="rId39"/>
    <p:sldId id="465" r:id="rId40"/>
    <p:sldId id="466" r:id="rId41"/>
    <p:sldId id="411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2F586E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053" autoAdjust="0"/>
  </p:normalViewPr>
  <p:slideViewPr>
    <p:cSldViewPr snapToGrid="0" showGuides="1">
      <p:cViewPr varScale="1">
        <p:scale>
          <a:sx n="154" d="100"/>
          <a:sy n="154" d="100"/>
        </p:scale>
        <p:origin x="472" y="140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Funktionen nehmen Eingaben und Produzieren Ausgaben</a:t>
            </a:r>
          </a:p>
          <a:p>
            <a:r>
              <a:rPr lang="de-DE" sz="1200" dirty="0"/>
              <a:t>Nebeneffekte machen Tests und Entwicklung schwerer</a:t>
            </a:r>
          </a:p>
          <a:p>
            <a:r>
              <a:rPr lang="de-DE" sz="1200" dirty="0"/>
              <a:t>Signale als endloser </a:t>
            </a:r>
            <a:r>
              <a:rPr lang="de-DE" sz="1200" dirty="0" err="1"/>
              <a:t>traversierbarer</a:t>
            </a:r>
            <a:r>
              <a:rPr lang="de-DE" sz="1200" dirty="0"/>
              <a:t> </a:t>
            </a:r>
            <a:r>
              <a:rPr lang="de-DE" sz="1200" dirty="0" err="1"/>
              <a:t>Funktor</a:t>
            </a:r>
            <a:r>
              <a:rPr lang="de-DE" sz="1200" dirty="0"/>
              <a:t> auf einer festen Domäne</a:t>
            </a:r>
          </a:p>
          <a:p>
            <a:r>
              <a:rPr lang="de-DE" sz="1200" dirty="0"/>
              <a:t>Register zum speichern eines States</a:t>
            </a:r>
          </a:p>
          <a:p>
            <a:r>
              <a:rPr lang="de-DE" sz="1200" dirty="0"/>
              <a:t>Generisch durch Type-</a:t>
            </a:r>
            <a:r>
              <a:rPr lang="de-DE" sz="1200" dirty="0" err="1"/>
              <a:t>Constraints</a:t>
            </a:r>
            <a:endParaRPr lang="de-DE" sz="120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60D39-6B23-4EFF-831E-853EBFD1119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00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600" y="679801"/>
            <a:ext cx="10972320" cy="33239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28000" y="912000"/>
            <a:ext cx="11339040" cy="5507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953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2DD9953-8DB8-DC38-EF9D-D64DA28F374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099" y="123431"/>
            <a:ext cx="1421751" cy="6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svg"/><Relationship Id="rId7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0C9DE0C-F72E-B5B4-0D23-801159CCFAC7}"/>
              </a:ext>
            </a:extLst>
          </p:cNvPr>
          <p:cNvSpPr txBox="1"/>
          <p:nvPr/>
        </p:nvSpPr>
        <p:spPr>
          <a:xfrm>
            <a:off x="308113" y="1968247"/>
            <a:ext cx="11718235" cy="4601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4400" b="0" i="0" dirty="0">
                <a:effectLst/>
                <a:latin typeface="Arial" panose="020B0604020202020204" pitchFamily="34" charset="0"/>
              </a:rPr>
              <a:t>Implementation of a </a:t>
            </a:r>
            <a:r>
              <a:rPr lang="en-GB" sz="4400" b="1" i="0" dirty="0">
                <a:effectLst/>
                <a:latin typeface="Arial" panose="020B0604020202020204" pitchFamily="34" charset="0"/>
              </a:rPr>
              <a:t>multi One Instruction Set Computer (</a:t>
            </a:r>
            <a:r>
              <a:rPr lang="en-GB" sz="4400" b="1" i="0" dirty="0" err="1">
                <a:effectLst/>
                <a:latin typeface="Arial" panose="020B0604020202020204" pitchFamily="34" charset="0"/>
              </a:rPr>
              <a:t>mOISC</a:t>
            </a:r>
            <a:r>
              <a:rPr lang="en-GB" sz="4400" b="1" i="0" dirty="0">
                <a:effectLst/>
                <a:latin typeface="Arial" panose="020B0604020202020204" pitchFamily="34" charset="0"/>
              </a:rPr>
              <a:t>) </a:t>
            </a:r>
            <a:r>
              <a:rPr lang="en-GB" sz="4400" b="0" i="0" dirty="0">
                <a:effectLst/>
                <a:latin typeface="Arial" panose="020B0604020202020204" pitchFamily="34" charset="0"/>
              </a:rPr>
              <a:t>in the hardware description language Clash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3200" b="0" i="1" spc="-1" dirty="0">
                <a:latin typeface="Arial" panose="020B0604020202020204" pitchFamily="34" charset="0"/>
              </a:rPr>
              <a:t>Bachelor Thesis Presentation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i="1" strike="noStrike" spc="-1" dirty="0">
                <a:latin typeface="Arial" panose="020B0604020202020204" pitchFamily="34" charset="0"/>
              </a:rPr>
              <a:t>Jakob Groß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0" i="1" spc="-1" dirty="0">
                <a:latin typeface="Arial" panose="020B0604020202020204" pitchFamily="34" charset="0"/>
              </a:rPr>
              <a:t>07.11.2022</a:t>
            </a:r>
            <a:br>
              <a:rPr lang="de-DE" sz="4800" b="0" strike="noStrike" spc="-1" dirty="0">
                <a:latin typeface="Arial"/>
              </a:rPr>
            </a:br>
            <a:endParaRPr kumimoji="0" lang="de-AT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B3C-D224-46EC-8AE4-23B32CBDD20A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FC99683-2EA7-43A3-BCB1-E32040248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„Ultimate RISC“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400" dirty="0">
                <a:solidFill>
                  <a:srgbClr val="00B050"/>
                </a:solidFill>
              </a:rPr>
              <a:t>Small </a:t>
            </a:r>
            <a:r>
              <a:rPr lang="de-DE" sz="2400" dirty="0" err="1">
                <a:solidFill>
                  <a:srgbClr val="00B050"/>
                </a:solidFill>
              </a:rPr>
              <a:t>logic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budget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400" dirty="0">
                <a:solidFill>
                  <a:srgbClr val="00B050"/>
                </a:solidFill>
              </a:rPr>
              <a:t>Simple Implementation</a:t>
            </a:r>
          </a:p>
          <a:p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Memory </a:t>
            </a:r>
            <a:r>
              <a:rPr lang="de-DE" sz="2400" dirty="0" err="1">
                <a:solidFill>
                  <a:srgbClr val="FF0000"/>
                </a:solidFill>
              </a:rPr>
              <a:t>Inefficient</a:t>
            </a:r>
            <a:endParaRPr lang="de-DE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High Power </a:t>
            </a:r>
            <a:r>
              <a:rPr lang="de-DE" sz="2400" dirty="0" err="1">
                <a:solidFill>
                  <a:srgbClr val="FF0000"/>
                </a:solidFill>
              </a:rPr>
              <a:t>Consumption</a:t>
            </a:r>
            <a:endParaRPr lang="de-DE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Large </a:t>
            </a:r>
            <a:r>
              <a:rPr lang="de-DE" sz="2400" dirty="0" err="1">
                <a:solidFill>
                  <a:srgbClr val="FF0000"/>
                </a:solidFill>
              </a:rPr>
              <a:t>Standart</a:t>
            </a:r>
            <a:r>
              <a:rPr lang="de-DE" sz="2400" dirty="0">
                <a:solidFill>
                  <a:srgbClr val="FF0000"/>
                </a:solidFill>
              </a:rPr>
              <a:t> Library </a:t>
            </a:r>
            <a:r>
              <a:rPr lang="de-DE" sz="2400" dirty="0" err="1">
                <a:solidFill>
                  <a:srgbClr val="FF0000"/>
                </a:solidFill>
              </a:rPr>
              <a:t>must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developed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for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compilation</a:t>
            </a:r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559130C-68C1-4E01-870C-DC0705906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de-AT" sz="2800" dirty="0">
                <a:latin typeface="Consolas" panose="020B0609020204030204" pitchFamily="49" charset="0"/>
              </a:rPr>
              <a:t>SUBLEQ a b c</a:t>
            </a:r>
          </a:p>
          <a:p>
            <a:endParaRPr lang="de-AT" sz="2800" dirty="0">
              <a:latin typeface="Consolas" panose="020B0609020204030204" pitchFamily="49" charset="0"/>
            </a:endParaRPr>
          </a:p>
          <a:p>
            <a:r>
              <a:rPr lang="de-AT" sz="2800" dirty="0" err="1">
                <a:latin typeface="Consolas" panose="020B0609020204030204" pitchFamily="49" charset="0"/>
              </a:rPr>
              <a:t>mem</a:t>
            </a:r>
            <a:r>
              <a:rPr lang="de-AT" sz="2800" dirty="0">
                <a:latin typeface="Consolas" panose="020B0609020204030204" pitchFamily="49" charset="0"/>
              </a:rPr>
              <a:t>[b] = </a:t>
            </a:r>
            <a:r>
              <a:rPr lang="de-AT" sz="2800" dirty="0" err="1">
                <a:latin typeface="Consolas" panose="020B0609020204030204" pitchFamily="49" charset="0"/>
              </a:rPr>
              <a:t>mem</a:t>
            </a:r>
            <a:r>
              <a:rPr lang="de-AT" sz="2800" dirty="0">
                <a:latin typeface="Consolas" panose="020B0609020204030204" pitchFamily="49" charset="0"/>
              </a:rPr>
              <a:t>[b] - </a:t>
            </a:r>
            <a:r>
              <a:rPr lang="de-AT" sz="2800" dirty="0" err="1">
                <a:latin typeface="Consolas" panose="020B0609020204030204" pitchFamily="49" charset="0"/>
              </a:rPr>
              <a:t>mem</a:t>
            </a:r>
            <a:r>
              <a:rPr lang="de-AT" sz="2800" dirty="0">
                <a:latin typeface="Consolas" panose="020B0609020204030204" pitchFamily="49" charset="0"/>
              </a:rPr>
              <a:t>[a]</a:t>
            </a:r>
          </a:p>
          <a:p>
            <a:r>
              <a:rPr lang="de-AT" sz="2800" dirty="0" err="1">
                <a:latin typeface="Consolas" panose="020B0609020204030204" pitchFamily="49" charset="0"/>
              </a:rPr>
              <a:t>if</a:t>
            </a:r>
            <a:r>
              <a:rPr lang="de-AT" sz="2800" dirty="0">
                <a:latin typeface="Consolas" panose="020B0609020204030204" pitchFamily="49" charset="0"/>
              </a:rPr>
              <a:t> </a:t>
            </a:r>
            <a:r>
              <a:rPr lang="de-AT" sz="2800" dirty="0" err="1">
                <a:latin typeface="Consolas" panose="020B0609020204030204" pitchFamily="49" charset="0"/>
              </a:rPr>
              <a:t>mem</a:t>
            </a:r>
            <a:r>
              <a:rPr lang="de-AT" sz="2800" dirty="0">
                <a:latin typeface="Consolas" panose="020B0609020204030204" pitchFamily="49" charset="0"/>
              </a:rPr>
              <a:t>[b] &lt;= 0</a:t>
            </a:r>
          </a:p>
          <a:p>
            <a:r>
              <a:rPr lang="de-AT" sz="2800" dirty="0">
                <a:latin typeface="Consolas" panose="020B0609020204030204" pitchFamily="49" charset="0"/>
              </a:rPr>
              <a:t>    </a:t>
            </a:r>
            <a:r>
              <a:rPr lang="de-AT" sz="2800" dirty="0" err="1">
                <a:latin typeface="Consolas" panose="020B0609020204030204" pitchFamily="49" charset="0"/>
              </a:rPr>
              <a:t>pc</a:t>
            </a:r>
            <a:r>
              <a:rPr lang="de-AT" sz="2800" dirty="0">
                <a:latin typeface="Consolas" panose="020B0609020204030204" pitchFamily="49" charset="0"/>
              </a:rPr>
              <a:t> = c</a:t>
            </a:r>
          </a:p>
          <a:p>
            <a:r>
              <a:rPr lang="de-AT" sz="2800" dirty="0" err="1">
                <a:latin typeface="Consolas" panose="020B0609020204030204" pitchFamily="49" charset="0"/>
              </a:rPr>
              <a:t>else</a:t>
            </a:r>
            <a:endParaRPr lang="de-AT" sz="2800" dirty="0">
              <a:latin typeface="Consolas" panose="020B0609020204030204" pitchFamily="49" charset="0"/>
            </a:endParaRPr>
          </a:p>
          <a:p>
            <a:r>
              <a:rPr lang="de-AT" sz="2800" dirty="0">
                <a:latin typeface="Consolas" panose="020B0609020204030204" pitchFamily="49" charset="0"/>
              </a:rPr>
              <a:t>    </a:t>
            </a:r>
            <a:r>
              <a:rPr lang="de-AT" sz="2800" dirty="0" err="1">
                <a:latin typeface="Consolas" panose="020B0609020204030204" pitchFamily="49" charset="0"/>
              </a:rPr>
              <a:t>pc</a:t>
            </a:r>
            <a:r>
              <a:rPr lang="de-AT" sz="2800" dirty="0">
                <a:latin typeface="Consolas" panose="020B0609020204030204" pitchFamily="49" charset="0"/>
              </a:rPr>
              <a:t> += 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0B03F4-533B-4BDB-B6E0-D8C3FEA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</a:t>
            </a: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7AED746-BD17-4FB0-9B52-741443D582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</p:spTree>
    <p:extLst>
      <p:ext uri="{BB962C8B-B14F-4D97-AF65-F5344CB8AC3E}">
        <p14:creationId xmlns:p14="http://schemas.microsoft.com/office/powerpoint/2010/main" val="2240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B3C-D224-46EC-8AE4-23B32CBDD20A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FC99683-2EA7-43A3-BCB1-E32040248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Transport </a:t>
            </a:r>
            <a:r>
              <a:rPr lang="de-DE" b="1" dirty="0" err="1"/>
              <a:t>Triggered</a:t>
            </a:r>
            <a:r>
              <a:rPr lang="de-DE" b="1" dirty="0"/>
              <a:t> </a:t>
            </a:r>
            <a:r>
              <a:rPr lang="de-DE" b="1" dirty="0" err="1"/>
              <a:t>Architectures</a:t>
            </a:r>
            <a:endParaRPr lang="de-DE" b="1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MOV</a:t>
            </a:r>
          </a:p>
          <a:p>
            <a:r>
              <a:rPr lang="de-DE" dirty="0" err="1"/>
              <a:t>i.E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>
                <a:latin typeface="Consolas" panose="020B0609020204030204" pitchFamily="49" charset="0"/>
              </a:rPr>
              <a:t>ADD &amp;0x18 &amp;0x19 &amp;0x20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Commercially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MaxQ</a:t>
            </a:r>
            <a:r>
              <a:rPr lang="de-DE" dirty="0"/>
              <a:t>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559130C-68C1-4E01-870C-DC0705906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b="1" dirty="0"/>
              <a:t>Other </a:t>
            </a:r>
            <a:r>
              <a:rPr lang="de-DE" b="1" dirty="0" err="1"/>
              <a:t>SubLeq</a:t>
            </a:r>
            <a:r>
              <a:rPr lang="de-DE" b="1" dirty="0"/>
              <a:t> like</a:t>
            </a:r>
          </a:p>
          <a:p>
            <a:r>
              <a:rPr lang="de-DE" dirty="0" err="1"/>
              <a:t>OrLeq</a:t>
            </a:r>
            <a:r>
              <a:rPr lang="de-DE" dirty="0"/>
              <a:t>, </a:t>
            </a:r>
            <a:r>
              <a:rPr lang="de-DE" dirty="0" err="1"/>
              <a:t>AndLeq</a:t>
            </a:r>
            <a:r>
              <a:rPr lang="de-DE" dirty="0"/>
              <a:t>, </a:t>
            </a:r>
            <a:r>
              <a:rPr lang="de-DE" dirty="0" err="1"/>
              <a:t>XorLeq</a:t>
            </a:r>
            <a:endParaRPr lang="de-DE" dirty="0"/>
          </a:p>
          <a:p>
            <a:r>
              <a:rPr lang="de-DE" dirty="0" err="1"/>
              <a:t>CryptoLeq</a:t>
            </a:r>
            <a:r>
              <a:rPr lang="de-DE" dirty="0"/>
              <a:t>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on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datasets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0B03F4-533B-4BDB-B6E0-D8C3FEA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</a:t>
            </a: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7AED746-BD17-4FB0-9B52-741443D582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08654-3854-5245-2D51-D9C203F0176D}"/>
              </a:ext>
            </a:extLst>
          </p:cNvPr>
          <p:cNvSpPr/>
          <p:nvPr/>
        </p:nvSpPr>
        <p:spPr>
          <a:xfrm>
            <a:off x="515939" y="3437105"/>
            <a:ext cx="1490869" cy="417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0x00 | 0x18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AD427-254B-044F-5EA8-271D033D13C5}"/>
              </a:ext>
            </a:extLst>
          </p:cNvPr>
          <p:cNvSpPr/>
          <p:nvPr/>
        </p:nvSpPr>
        <p:spPr>
          <a:xfrm>
            <a:off x="515939" y="3907180"/>
            <a:ext cx="1490869" cy="417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0x01 | 0x19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CF458-7EF6-EDDF-F324-9A785BF06AAA}"/>
              </a:ext>
            </a:extLst>
          </p:cNvPr>
          <p:cNvSpPr/>
          <p:nvPr/>
        </p:nvSpPr>
        <p:spPr>
          <a:xfrm>
            <a:off x="515939" y="4375757"/>
            <a:ext cx="1490869" cy="417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0x02 | 0x20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36EF09-B2FF-6CDF-C7C0-3173226539EB}"/>
              </a:ext>
            </a:extLst>
          </p:cNvPr>
          <p:cNvSpPr/>
          <p:nvPr/>
        </p:nvSpPr>
        <p:spPr>
          <a:xfrm>
            <a:off x="2144472" y="4375756"/>
            <a:ext cx="1959494" cy="417445"/>
          </a:xfrm>
          <a:prstGeom prst="leftArrow">
            <a:avLst>
              <a:gd name="adj1" fmla="val 100000"/>
              <a:gd name="adj2" fmla="val 4539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Write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GoalAddr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690828B-A1B2-21A7-72AD-4A2A210F92C3}"/>
              </a:ext>
            </a:extLst>
          </p:cNvPr>
          <p:cNvSpPr/>
          <p:nvPr/>
        </p:nvSpPr>
        <p:spPr>
          <a:xfrm>
            <a:off x="2144472" y="3902378"/>
            <a:ext cx="1959494" cy="417445"/>
          </a:xfrm>
          <a:prstGeom prst="leftArrow">
            <a:avLst>
              <a:gd name="adj1" fmla="val 100000"/>
              <a:gd name="adj2" fmla="val 4539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400" dirty="0">
                <a:solidFill>
                  <a:schemeClr val="tx1"/>
                </a:solidFill>
                <a:latin typeface="Arial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Write Addr1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009FC27-F3D7-2B41-EAB3-2F67F69ED53F}"/>
              </a:ext>
            </a:extLst>
          </p:cNvPr>
          <p:cNvSpPr/>
          <p:nvPr/>
        </p:nvSpPr>
        <p:spPr>
          <a:xfrm>
            <a:off x="2144472" y="3429000"/>
            <a:ext cx="1959494" cy="417445"/>
          </a:xfrm>
          <a:prstGeom prst="leftArrow">
            <a:avLst>
              <a:gd name="adj1" fmla="val 100000"/>
              <a:gd name="adj2" fmla="val 4539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 Addr2 &amp; Exec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742E0-2A08-DF34-F552-84C923575921}"/>
              </a:ext>
            </a:extLst>
          </p:cNvPr>
          <p:cNvSpPr txBox="1"/>
          <p:nvPr/>
        </p:nvSpPr>
        <p:spPr>
          <a:xfrm>
            <a:off x="4241630" y="3506489"/>
            <a:ext cx="1488490" cy="255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MOV 0x18 0x00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FEFEB-6B10-2D04-27E5-5B373BE45BD7}"/>
              </a:ext>
            </a:extLst>
          </p:cNvPr>
          <p:cNvSpPr txBox="1"/>
          <p:nvPr/>
        </p:nvSpPr>
        <p:spPr>
          <a:xfrm>
            <a:off x="4241630" y="3983148"/>
            <a:ext cx="1488490" cy="255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MOV 0x19 0x01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8349D-EB01-6E53-3A35-19512B3FB3A7}"/>
              </a:ext>
            </a:extLst>
          </p:cNvPr>
          <p:cNvSpPr txBox="1"/>
          <p:nvPr/>
        </p:nvSpPr>
        <p:spPr>
          <a:xfrm>
            <a:off x="4241630" y="4456139"/>
            <a:ext cx="1488490" cy="255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MOV 0x20 0x02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0517E8-551C-AC15-B137-1252A4E2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9" y="1340902"/>
            <a:ext cx="6332604" cy="4829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649E-653F-ADAB-DC0E-840BD5BC3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By M. </a:t>
            </a:r>
            <a:r>
              <a:rPr lang="de-DE" sz="1600" dirty="0" err="1"/>
              <a:t>Crepaldi</a:t>
            </a:r>
            <a:r>
              <a:rPr lang="de-DE" sz="1600" dirty="0"/>
              <a:t> et al.</a:t>
            </a:r>
          </a:p>
          <a:p>
            <a:r>
              <a:rPr lang="de-DE" sz="1600" dirty="0"/>
              <a:t>Different OSICs </a:t>
            </a:r>
            <a:r>
              <a:rPr lang="de-DE" sz="1600" dirty="0" err="1"/>
              <a:t>can</a:t>
            </a:r>
            <a:r>
              <a:rPr lang="de-DE" sz="1600" dirty="0"/>
              <a:t> handle different </a:t>
            </a:r>
            <a:r>
              <a:rPr lang="de-DE" sz="1600" dirty="0" err="1"/>
              <a:t>situations</a:t>
            </a:r>
            <a:endParaRPr lang="de-DE" sz="1600" dirty="0"/>
          </a:p>
          <a:p>
            <a:r>
              <a:rPr lang="de-DE" sz="1600" dirty="0"/>
              <a:t>14 </a:t>
            </a:r>
            <a:r>
              <a:rPr lang="de-DE" sz="1600" dirty="0" err="1"/>
              <a:t>One</a:t>
            </a:r>
            <a:r>
              <a:rPr lang="de-DE" sz="1600" dirty="0"/>
              <a:t>-</a:t>
            </a:r>
            <a:r>
              <a:rPr lang="de-DE" sz="1600" dirty="0" err="1"/>
              <a:t>Instruction</a:t>
            </a:r>
            <a:r>
              <a:rPr lang="de-DE" sz="1600" dirty="0"/>
              <a:t>-Sets</a:t>
            </a:r>
          </a:p>
          <a:p>
            <a:r>
              <a:rPr lang="de-DE" sz="1600" dirty="0">
                <a:solidFill>
                  <a:srgbClr val="00B050"/>
                </a:solidFill>
              </a:rPr>
              <a:t>Still </a:t>
            </a:r>
            <a:r>
              <a:rPr lang="de-DE" sz="1600" dirty="0" err="1">
                <a:solidFill>
                  <a:srgbClr val="00B050"/>
                </a:solidFill>
              </a:rPr>
              <a:t>small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logic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budget</a:t>
            </a:r>
            <a:endParaRPr lang="de-DE" sz="1600" dirty="0">
              <a:solidFill>
                <a:srgbClr val="00B050"/>
              </a:solidFill>
            </a:endParaRPr>
          </a:p>
          <a:p>
            <a:r>
              <a:rPr lang="de-DE" sz="1600" dirty="0">
                <a:solidFill>
                  <a:srgbClr val="00B050"/>
                </a:solidFill>
              </a:rPr>
              <a:t>Low power </a:t>
            </a:r>
            <a:r>
              <a:rPr lang="de-DE" sz="1600" dirty="0" err="1">
                <a:solidFill>
                  <a:srgbClr val="00B050"/>
                </a:solidFill>
              </a:rPr>
              <a:t>consumption</a:t>
            </a:r>
            <a:endParaRPr lang="de-DE" sz="1600" dirty="0">
              <a:solidFill>
                <a:srgbClr val="00B050"/>
              </a:solidFill>
            </a:endParaRPr>
          </a:p>
          <a:p>
            <a:r>
              <a:rPr lang="de-DE" sz="1600" dirty="0" err="1">
                <a:solidFill>
                  <a:srgbClr val="00B050"/>
                </a:solidFill>
              </a:rPr>
              <a:t>Only</a:t>
            </a:r>
            <a:r>
              <a:rPr lang="de-DE" sz="1600" dirty="0">
                <a:solidFill>
                  <a:srgbClr val="00B050"/>
                </a:solidFill>
              </a:rPr>
              <a:t> double </a:t>
            </a:r>
            <a:r>
              <a:rPr lang="de-DE" sz="1600" dirty="0" err="1">
                <a:solidFill>
                  <a:srgbClr val="00B050"/>
                </a:solidFill>
              </a:rPr>
              <a:t>the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instructions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of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standart</a:t>
            </a:r>
            <a:r>
              <a:rPr lang="de-DE" sz="1600" dirty="0">
                <a:solidFill>
                  <a:srgbClr val="00B050"/>
                </a:solidFill>
              </a:rPr>
              <a:t> IS</a:t>
            </a:r>
          </a:p>
          <a:p>
            <a:r>
              <a:rPr lang="de-DE" sz="1600" dirty="0">
                <a:solidFill>
                  <a:srgbClr val="00B050"/>
                </a:solidFill>
              </a:rPr>
              <a:t>Compiler </a:t>
            </a:r>
            <a:r>
              <a:rPr lang="de-DE" sz="1600" dirty="0" err="1">
                <a:solidFill>
                  <a:srgbClr val="00B050"/>
                </a:solidFill>
              </a:rPr>
              <a:t>has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been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developed</a:t>
            </a:r>
            <a:endParaRPr lang="de-DE" sz="1600" dirty="0">
              <a:solidFill>
                <a:srgbClr val="00B050"/>
              </a:solidFill>
            </a:endParaRPr>
          </a:p>
          <a:p>
            <a:r>
              <a:rPr lang="de-DE" sz="1600" dirty="0" err="1">
                <a:solidFill>
                  <a:srgbClr val="FFC000"/>
                </a:solidFill>
              </a:rPr>
              <a:t>Compile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dirty="0" err="1">
                <a:solidFill>
                  <a:srgbClr val="FFC000"/>
                </a:solidFill>
              </a:rPr>
              <a:t>targets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dirty="0" err="1">
                <a:solidFill>
                  <a:srgbClr val="FFC000"/>
                </a:solidFill>
              </a:rPr>
              <a:t>are</a:t>
            </a:r>
            <a:r>
              <a:rPr lang="de-DE" sz="1600" dirty="0">
                <a:solidFill>
                  <a:srgbClr val="FFC000"/>
                </a:solidFill>
              </a:rPr>
              <a:t> still </a:t>
            </a:r>
            <a:r>
              <a:rPr lang="de-DE" sz="1600" dirty="0" err="1">
                <a:solidFill>
                  <a:srgbClr val="FFC000"/>
                </a:solidFill>
              </a:rPr>
              <a:t>buggy</a:t>
            </a:r>
            <a:endParaRPr lang="de-DE" sz="16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F1C31-7F16-B332-C22C-297A55817D4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 err="1"/>
              <a:t>mOISC</a:t>
            </a:r>
            <a:endParaRPr lang="en-US" dirty="0"/>
          </a:p>
        </p:txBody>
      </p:sp>
      <p:sp>
        <p:nvSpPr>
          <p:cNvPr id="6" name="TextShape 6">
            <a:extLst>
              <a:ext uri="{FF2B5EF4-FFF2-40B4-BE49-F238E27FC236}">
                <a16:creationId xmlns:a16="http://schemas.microsoft.com/office/drawing/2014/main" id="{263586BF-D174-864A-5B16-91EBF445A1BA}"/>
              </a:ext>
            </a:extLst>
          </p:cNvPr>
          <p:cNvSpPr txBox="1"/>
          <p:nvPr/>
        </p:nvSpPr>
        <p:spPr>
          <a:xfrm>
            <a:off x="438339" y="2810475"/>
            <a:ext cx="7636516" cy="301812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endParaRPr lang="de-DE" sz="2667" dirty="0">
              <a:solidFill>
                <a:srgbClr val="FFC000"/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EF90C46-7CAF-48EF-BDA1-3BDB5091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301625"/>
            <a:ext cx="6845300" cy="331788"/>
          </a:xfrm>
        </p:spPr>
        <p:txBody>
          <a:bodyPr/>
          <a:lstStyle/>
          <a:p>
            <a:r>
              <a:rPr lang="de-DE" dirty="0"/>
              <a:t>Multi</a:t>
            </a: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</p:spTree>
    <p:extLst>
      <p:ext uri="{BB962C8B-B14F-4D97-AF65-F5344CB8AC3E}">
        <p14:creationId xmlns:p14="http://schemas.microsoft.com/office/powerpoint/2010/main" val="34419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</a:t>
            </a: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Composition</a:t>
            </a:r>
            <a:endParaRPr lang="de-DE" dirty="0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E5606BC9-2EDA-BD21-6B80-FC948679D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369794"/>
            <a:ext cx="7292972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7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28000" y="912000"/>
            <a:ext cx="11338560" cy="55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2"/>
          <p:cNvSpPr/>
          <p:nvPr/>
        </p:nvSpPr>
        <p:spPr>
          <a:xfrm>
            <a:off x="9642720" y="6615360"/>
            <a:ext cx="115008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E64095A-2927-4018-9376-AEDF519EFB32}" type="datetime1">
              <a:rPr lang="de-DE" sz="1200" spc="-1">
                <a:solidFill>
                  <a:srgbClr val="003865"/>
                </a:solidFill>
                <a:latin typeface="Arial"/>
              </a:rPr>
              <a:t>27.06.2023</a:t>
            </a:fld>
            <a:endParaRPr lang="de-DE" sz="1200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0887360" y="6615360"/>
            <a:ext cx="97536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29B7B52-64AC-47AA-9B77-717A7081CBE0}" type="slidenum">
              <a:rPr lang="de-DE" sz="1200" spc="-1">
                <a:solidFill>
                  <a:srgbClr val="003865"/>
                </a:solidFill>
                <a:latin typeface="Arial"/>
              </a:rPr>
              <a:t>15</a:t>
            </a:fld>
            <a:endParaRPr lang="de-DE" sz="1200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69280" y="6640995"/>
            <a:ext cx="9014400" cy="2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Shape 6">
            <a:extLst>
              <a:ext uri="{FF2B5EF4-FFF2-40B4-BE49-F238E27FC236}">
                <a16:creationId xmlns:a16="http://schemas.microsoft.com/office/drawing/2014/main" id="{BEB67B26-8F85-C49F-4AAF-C6E94C5BC2C1}"/>
              </a:ext>
            </a:extLst>
          </p:cNvPr>
          <p:cNvSpPr txBox="1"/>
          <p:nvPr/>
        </p:nvSpPr>
        <p:spPr>
          <a:xfrm>
            <a:off x="459793" y="2531659"/>
            <a:ext cx="11069033" cy="301812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190812-B1B5-CC70-3073-38D7AF71CBA5}"/>
              </a:ext>
            </a:extLst>
          </p:cNvPr>
          <p:cNvSpPr txBox="1"/>
          <p:nvPr/>
        </p:nvSpPr>
        <p:spPr>
          <a:xfrm>
            <a:off x="528000" y="2697200"/>
            <a:ext cx="11293045" cy="11695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:: 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forall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dom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. (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KnownNat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HiddenClockResetEnable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dom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=&gt; </a:t>
            </a: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dom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BitVector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counter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</a:t>
            </a:r>
            <a:endParaRPr lang="de-AT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endParaRPr lang="de-AT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register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$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fmap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(+ </a:t>
            </a:r>
            <a:r>
              <a:rPr lang="de-AT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EAB20-BBC4-C5AE-992C-B230C5436CD0}"/>
              </a:ext>
            </a:extLst>
          </p:cNvPr>
          <p:cNvSpPr txBox="1"/>
          <p:nvPr/>
        </p:nvSpPr>
        <p:spPr>
          <a:xfrm>
            <a:off x="449478" y="4675217"/>
            <a:ext cx="11293045" cy="111793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AT" sz="1333" dirty="0" err="1">
                <a:solidFill>
                  <a:schemeClr val="bg1"/>
                </a:solidFill>
                <a:latin typeface="Consolas" panose="020B0609020204030204" pitchFamily="49" charset="0"/>
              </a:rPr>
              <a:t>Clash.Prelude</a:t>
            </a:r>
            <a:r>
              <a:rPr lang="de-AT" sz="1333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sampleN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333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$ 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withClockResetEnable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clockGen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resetGen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enableGen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counter</a:t>
            </a:r>
            <a:endParaRPr lang="de-AT" sz="1333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sz="1333" dirty="0">
                <a:solidFill>
                  <a:schemeClr val="bg1"/>
                </a:solidFill>
                <a:latin typeface="Consolas" panose="020B0609020204030204" pitchFamily="49" charset="0"/>
              </a:rPr>
              <a:t>[0,0,1,2,3,4,5,6,7,8]</a:t>
            </a:r>
          </a:p>
          <a:p>
            <a:r>
              <a:rPr lang="de-AT" sz="1333" dirty="0" err="1">
                <a:solidFill>
                  <a:schemeClr val="bg1"/>
                </a:solidFill>
                <a:latin typeface="Consolas" panose="020B0609020204030204" pitchFamily="49" charset="0"/>
              </a:rPr>
              <a:t>Clash.Prelude</a:t>
            </a:r>
            <a:r>
              <a:rPr lang="de-AT" sz="1333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sampleN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333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$ 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withClockResetEnable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clockGen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resetGen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enableGen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 (</a:t>
            </a:r>
            <a:r>
              <a:rPr lang="de-AT" sz="1333" dirty="0" err="1">
                <a:solidFill>
                  <a:srgbClr val="D4D4D4"/>
                </a:solidFill>
                <a:latin typeface="Consolas" panose="020B0609020204030204" pitchFamily="49" charset="0"/>
              </a:rPr>
              <a:t>counter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:: 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333" dirty="0">
                <a:solidFill>
                  <a:srgbClr val="569CD6"/>
                </a:solidFill>
                <a:latin typeface="Consolas" panose="020B0609020204030204" pitchFamily="49" charset="0"/>
              </a:rPr>
              <a:t>System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333" dirty="0" err="1">
                <a:solidFill>
                  <a:srgbClr val="569CD6"/>
                </a:solidFill>
                <a:latin typeface="Consolas" panose="020B0609020204030204" pitchFamily="49" charset="0"/>
              </a:rPr>
              <a:t>BitVector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333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AT" sz="1333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AT" sz="1333" dirty="0">
                <a:solidFill>
                  <a:schemeClr val="bg1"/>
                </a:solidFill>
                <a:latin typeface="Consolas" panose="020B0609020204030204" pitchFamily="49" charset="0"/>
              </a:rPr>
              <a:t>[0b000,0b000,0b001,0b010,0b011,0b100,0b101,0b110,0b111,0b000]</a:t>
            </a:r>
          </a:p>
        </p:txBody>
      </p:sp>
      <p:sp>
        <p:nvSpPr>
          <p:cNvPr id="2" name="Legende: mit Pfeil nach oben 1">
            <a:extLst>
              <a:ext uri="{FF2B5EF4-FFF2-40B4-BE49-F238E27FC236}">
                <a16:creationId xmlns:a16="http://schemas.microsoft.com/office/drawing/2014/main" id="{A2B4B3C5-21B7-87B6-3C46-DF4F819DA96C}"/>
              </a:ext>
            </a:extLst>
          </p:cNvPr>
          <p:cNvSpPr/>
          <p:nvPr/>
        </p:nvSpPr>
        <p:spPr>
          <a:xfrm>
            <a:off x="122058" y="3189713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Infinite Stream of values over a given type</a:t>
            </a:r>
            <a:endParaRPr lang="de-AT" sz="2133" dirty="0"/>
          </a:p>
        </p:txBody>
      </p:sp>
      <p:sp>
        <p:nvSpPr>
          <p:cNvPr id="3" name="Legende: mit Pfeil nach oben 2">
            <a:extLst>
              <a:ext uri="{FF2B5EF4-FFF2-40B4-BE49-F238E27FC236}">
                <a16:creationId xmlns:a16="http://schemas.microsoft.com/office/drawing/2014/main" id="{258DDCED-794C-BB3B-3A8D-AF76A41F4CD8}"/>
              </a:ext>
            </a:extLst>
          </p:cNvPr>
          <p:cNvSpPr/>
          <p:nvPr/>
        </p:nvSpPr>
        <p:spPr>
          <a:xfrm>
            <a:off x="663175" y="3186034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Domain of the Signal with a defined clock period, reset type …</a:t>
            </a:r>
            <a:endParaRPr lang="de-AT" sz="2133" dirty="0"/>
          </a:p>
        </p:txBody>
      </p:sp>
      <p:sp>
        <p:nvSpPr>
          <p:cNvPr id="4" name="Legende: mit Pfeil nach oben 3">
            <a:extLst>
              <a:ext uri="{FF2B5EF4-FFF2-40B4-BE49-F238E27FC236}">
                <a16:creationId xmlns:a16="http://schemas.microsoft.com/office/drawing/2014/main" id="{50C06BD6-5FB7-59D2-805F-D1D424BA8241}"/>
              </a:ext>
            </a:extLst>
          </p:cNvPr>
          <p:cNvSpPr/>
          <p:nvPr/>
        </p:nvSpPr>
        <p:spPr>
          <a:xfrm>
            <a:off x="1572733" y="3194653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Data Type of the Signal</a:t>
            </a:r>
            <a:endParaRPr lang="de-AT" sz="2133" dirty="0"/>
          </a:p>
        </p:txBody>
      </p:sp>
      <p:sp>
        <p:nvSpPr>
          <p:cNvPr id="5" name="Legende: mit Pfeil nach unten 4">
            <a:extLst>
              <a:ext uri="{FF2B5EF4-FFF2-40B4-BE49-F238E27FC236}">
                <a16:creationId xmlns:a16="http://schemas.microsoft.com/office/drawing/2014/main" id="{5F8C0CDD-504F-2995-D478-D8D93020F59D}"/>
              </a:ext>
            </a:extLst>
          </p:cNvPr>
          <p:cNvSpPr/>
          <p:nvPr/>
        </p:nvSpPr>
        <p:spPr>
          <a:xfrm>
            <a:off x="167573" y="1308222"/>
            <a:ext cx="6519271" cy="138897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Existential Quantifier allowing Reuse</a:t>
            </a:r>
            <a:endParaRPr lang="de-AT" sz="2400" dirty="0"/>
          </a:p>
        </p:txBody>
      </p:sp>
      <p:sp>
        <p:nvSpPr>
          <p:cNvPr id="6" name="Legende: mit Pfeil nach oben 5">
            <a:extLst>
              <a:ext uri="{FF2B5EF4-FFF2-40B4-BE49-F238E27FC236}">
                <a16:creationId xmlns:a16="http://schemas.microsoft.com/office/drawing/2014/main" id="{B48E6568-78E0-BE5B-0D46-20E521F108B7}"/>
              </a:ext>
            </a:extLst>
          </p:cNvPr>
          <p:cNvSpPr/>
          <p:nvPr/>
        </p:nvSpPr>
        <p:spPr>
          <a:xfrm>
            <a:off x="1236928" y="4938877"/>
            <a:ext cx="2539160" cy="141101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Simulate function</a:t>
            </a:r>
            <a:endParaRPr lang="de-AT" sz="2133" dirty="0"/>
          </a:p>
        </p:txBody>
      </p:sp>
      <p:sp>
        <p:nvSpPr>
          <p:cNvPr id="7" name="Legende: mit Pfeil nach oben 6">
            <a:extLst>
              <a:ext uri="{FF2B5EF4-FFF2-40B4-BE49-F238E27FC236}">
                <a16:creationId xmlns:a16="http://schemas.microsoft.com/office/drawing/2014/main" id="{3B2BDF8F-6B17-1DC2-2447-AA21D29E3CDB}"/>
              </a:ext>
            </a:extLst>
          </p:cNvPr>
          <p:cNvSpPr/>
          <p:nvPr/>
        </p:nvSpPr>
        <p:spPr>
          <a:xfrm>
            <a:off x="4392434" y="4982346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Generator on a specific domain</a:t>
            </a:r>
            <a:endParaRPr lang="de-AT" sz="2133" dirty="0"/>
          </a:p>
        </p:txBody>
      </p:sp>
      <p:sp>
        <p:nvSpPr>
          <p:cNvPr id="8" name="Legende: mit Pfeil nach oben 7">
            <a:extLst>
              <a:ext uri="{FF2B5EF4-FFF2-40B4-BE49-F238E27FC236}">
                <a16:creationId xmlns:a16="http://schemas.microsoft.com/office/drawing/2014/main" id="{17699459-BDAF-3393-D0CD-828C61D1795E}"/>
              </a:ext>
            </a:extLst>
          </p:cNvPr>
          <p:cNvSpPr/>
          <p:nvPr/>
        </p:nvSpPr>
        <p:spPr>
          <a:xfrm>
            <a:off x="663175" y="5567144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Specific length </a:t>
            </a:r>
            <a:r>
              <a:rPr lang="en-GB" sz="2133" dirty="0" err="1"/>
              <a:t>BitVector</a:t>
            </a:r>
            <a:endParaRPr lang="de-AT" sz="2133" dirty="0"/>
          </a:p>
        </p:txBody>
      </p:sp>
      <p:sp>
        <p:nvSpPr>
          <p:cNvPr id="9" name="Legende: mit Pfeil nach oben 8">
            <a:extLst>
              <a:ext uri="{FF2B5EF4-FFF2-40B4-BE49-F238E27FC236}">
                <a16:creationId xmlns:a16="http://schemas.microsoft.com/office/drawing/2014/main" id="{FF85899A-9CAB-0515-F14D-6A0D99202853}"/>
              </a:ext>
            </a:extLst>
          </p:cNvPr>
          <p:cNvSpPr/>
          <p:nvPr/>
        </p:nvSpPr>
        <p:spPr>
          <a:xfrm>
            <a:off x="528001" y="3850909"/>
            <a:ext cx="3203748" cy="12887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/>
              <a:t>register saves the result for one cycle</a:t>
            </a:r>
            <a:endParaRPr lang="de-AT" sz="2133" dirty="0"/>
          </a:p>
        </p:txBody>
      </p:sp>
      <p:sp>
        <p:nvSpPr>
          <p:cNvPr id="11" name="Titel 8">
            <a:extLst>
              <a:ext uri="{FF2B5EF4-FFF2-40B4-BE49-F238E27FC236}">
                <a16:creationId xmlns:a16="http://schemas.microsoft.com/office/drawing/2014/main" id="{2F66C971-E427-71FE-27E2-E9934EF63313}"/>
              </a:ext>
            </a:extLst>
          </p:cNvPr>
          <p:cNvSpPr txBox="1">
            <a:spLocks/>
          </p:cNvSpPr>
          <p:nvPr/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Clash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9B07B2FC-1207-583E-9F08-0757E4D9B7D1}"/>
              </a:ext>
            </a:extLst>
          </p:cNvPr>
          <p:cNvSpPr txBox="1">
            <a:spLocks/>
          </p:cNvSpPr>
          <p:nvPr/>
        </p:nvSpPr>
        <p:spPr>
          <a:xfrm>
            <a:off x="518317" y="687598"/>
            <a:ext cx="6844385" cy="2498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 simple </a:t>
            </a:r>
            <a:r>
              <a:rPr lang="de-DE" dirty="0" err="1"/>
              <a:t>counter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0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0CAF3-5E45-46A0-9F2E-C2EF947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033-F2A6-4AC1-B039-BEB8CBA444FC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AACC7-8871-4545-B616-0C11129C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5F47F2-11AE-4B82-BF84-88B24EB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A9C7265-236B-4C33-BA3C-2F18C6EC11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Not </a:t>
            </a:r>
            <a:r>
              <a:rPr lang="de-DE" sz="2800" dirty="0" err="1">
                <a:solidFill>
                  <a:srgbClr val="FF0000"/>
                </a:solidFill>
              </a:rPr>
              <a:t>Vivado</a:t>
            </a:r>
            <a:r>
              <a:rPr lang="de-DE" sz="2800" dirty="0">
                <a:solidFill>
                  <a:srgbClr val="FF0000"/>
                </a:solidFill>
              </a:rPr>
              <a:t>-VHDL but </a:t>
            </a:r>
            <a:r>
              <a:rPr lang="de-DE" sz="2800" dirty="0" err="1">
                <a:solidFill>
                  <a:srgbClr val="FF0000"/>
                </a:solidFill>
              </a:rPr>
              <a:t>Quartus</a:t>
            </a:r>
            <a:endParaRPr lang="de-DE" sz="2800" dirty="0">
              <a:solidFill>
                <a:srgbClr val="FF0000"/>
              </a:solidFill>
            </a:endParaRPr>
          </a:p>
          <a:p>
            <a:endParaRPr lang="de-DE" sz="2800" b="1" dirty="0"/>
          </a:p>
          <a:p>
            <a:r>
              <a:rPr lang="de-DE" sz="2800" dirty="0" err="1"/>
              <a:t>ClockGen</a:t>
            </a:r>
            <a:endParaRPr lang="de-DE" sz="2800" dirty="0"/>
          </a:p>
          <a:p>
            <a:r>
              <a:rPr lang="de-DE" sz="2800" dirty="0"/>
              <a:t>Memory</a:t>
            </a:r>
          </a:p>
          <a:p>
            <a:r>
              <a:rPr lang="de-DE" sz="2800" dirty="0" err="1"/>
              <a:t>IoBuffer</a:t>
            </a:r>
            <a:endParaRPr lang="de-DE" sz="2800" dirty="0"/>
          </a:p>
          <a:p>
            <a:r>
              <a:rPr lang="de-DE" sz="2800" dirty="0" err="1"/>
              <a:t>MemInit</a:t>
            </a:r>
            <a:r>
              <a:rPr lang="de-DE" sz="2800" dirty="0"/>
              <a:t> Files</a:t>
            </a:r>
          </a:p>
          <a:p>
            <a:r>
              <a:rPr lang="de-DE" sz="2800" dirty="0" err="1"/>
              <a:t>Initialization</a:t>
            </a:r>
            <a:endParaRPr lang="de-DE" sz="2800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F78A223-BDAD-49EC-B5E7-DBADD09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8D5002-CE98-4178-9670-FF84A064E91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Quartus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Xilinx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BBA8D-FDDE-D58F-0182-519A4ADE69DA}"/>
              </a:ext>
            </a:extLst>
          </p:cNvPr>
          <p:cNvSpPr txBox="1"/>
          <p:nvPr/>
        </p:nvSpPr>
        <p:spPr>
          <a:xfrm>
            <a:off x="6203953" y="1631156"/>
            <a:ext cx="5469729" cy="44012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cyclone10lp;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cyclone10lp.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synthesis_resources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cyclone10lp_io_ibuf 8 cyclone10lp_io_obuf 8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iobuf_iobuf_bidir_30p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(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STD_LOGIC_VECTOR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dataio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STD_LOGIC_VECTOR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: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STD_LOGIC_VECTOR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STD_LOGIC_VECTOR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);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iobuf_iobuf_bidir_30p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Grafik 3" descr="Blitz mit einfarbiger Füllung">
            <a:extLst>
              <a:ext uri="{FF2B5EF4-FFF2-40B4-BE49-F238E27FC236}">
                <a16:creationId xmlns:a16="http://schemas.microsoft.com/office/drawing/2014/main" id="{C6DE667C-E809-A83A-4EEF-D4FEA213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433" y="1978901"/>
            <a:ext cx="3705714" cy="37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77620" y="912000"/>
            <a:ext cx="11338560" cy="55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GB" sz="2400" dirty="0"/>
              <a:t> </a:t>
            </a:r>
            <a:endParaRPr lang="de-AT" sz="2400" dirty="0"/>
          </a:p>
        </p:txBody>
      </p:sp>
      <p:sp>
        <p:nvSpPr>
          <p:cNvPr id="382" name="CustomShape 2"/>
          <p:cNvSpPr/>
          <p:nvPr/>
        </p:nvSpPr>
        <p:spPr>
          <a:xfrm>
            <a:off x="9642720" y="6615360"/>
            <a:ext cx="115008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E64095A-2927-4018-9376-AEDF519EFB32}" type="datetime1">
              <a:rPr lang="de-DE" sz="1200" spc="-1">
                <a:solidFill>
                  <a:srgbClr val="003865"/>
                </a:solidFill>
                <a:latin typeface="Arial"/>
              </a:rPr>
              <a:t>27.06.2023</a:t>
            </a:fld>
            <a:endParaRPr lang="de-DE" sz="1200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0887360" y="6615360"/>
            <a:ext cx="97536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29B7B52-64AC-47AA-9B77-717A7081CBE0}" type="slidenum">
              <a:rPr lang="de-DE" sz="1200" spc="-1">
                <a:solidFill>
                  <a:srgbClr val="003865"/>
                </a:solidFill>
                <a:latin typeface="Arial"/>
              </a:rPr>
              <a:t>17</a:t>
            </a:fld>
            <a:endParaRPr lang="de-DE" sz="1200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56072" y="6614711"/>
            <a:ext cx="9014400" cy="2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4885AE-8556-0338-B97F-070B1FAC76A6}"/>
              </a:ext>
            </a:extLst>
          </p:cNvPr>
          <p:cNvSpPr txBox="1"/>
          <p:nvPr/>
        </p:nvSpPr>
        <p:spPr>
          <a:xfrm>
            <a:off x="518317" y="1401802"/>
            <a:ext cx="8549998" cy="50167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Fsm2Alu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= Fsm2Alu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de-AT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mcr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::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Instruction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Code Register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AT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mem_a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::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Signed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-- Memory at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address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A (in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reference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'E')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AT" sz="1600" dirty="0">
                <a:solidFill>
                  <a:srgbClr val="9CDCFE"/>
                </a:solidFill>
                <a:latin typeface="Consolas" panose="020B0609020204030204" pitchFamily="49" charset="0"/>
              </a:rPr>
              <a:t>…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deriving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Show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Generic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NFDataX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de-AT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de-A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::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forall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.(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KnownNat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 =&gt;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Fsm2Alu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-&gt;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Alu2Fsm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memSize</a:t>
            </a:r>
            <a:endParaRPr lang="de-AT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Fsm2Alu {</a:t>
            </a:r>
            <a:r>
              <a:rPr lang="de-AT" sz="1600" dirty="0">
                <a:solidFill>
                  <a:srgbClr val="9CDCFE"/>
                </a:solidFill>
                <a:latin typeface="Consolas" panose="020B0609020204030204" pitchFamily="49" charset="0"/>
              </a:rPr>
              <a:t>..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} =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mcr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SubLeq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-&gt; Alu2Fsm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'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cmp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'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overflow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' = _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mem_b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- _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mem_a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…</a:t>
            </a:r>
          </a:p>
          <a:p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topEntityAlu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::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XilinxSystem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Fsm2Alu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 -&gt;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XilinxSystem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Alu2Fsm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topEntityAlu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fromFSM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&lt;$&gt;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fromFSM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Map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alu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function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de-AT" sz="1600" dirty="0">
                <a:solidFill>
                  <a:srgbClr val="6A9955"/>
                </a:solidFill>
                <a:latin typeface="Consolas" panose="020B0609020204030204" pitchFamily="49" charset="0"/>
              </a:rPr>
              <a:t> Signal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Legende: mit Pfeil nach links 2">
            <a:extLst>
              <a:ext uri="{FF2B5EF4-FFF2-40B4-BE49-F238E27FC236}">
                <a16:creationId xmlns:a16="http://schemas.microsoft.com/office/drawing/2014/main" id="{F204880C-0661-666C-5739-065EAFAE4D7E}"/>
              </a:ext>
            </a:extLst>
          </p:cNvPr>
          <p:cNvSpPr/>
          <p:nvPr/>
        </p:nvSpPr>
        <p:spPr>
          <a:xfrm>
            <a:off x="3550349" y="588388"/>
            <a:ext cx="3385548" cy="26298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Incoming Data</a:t>
            </a:r>
            <a:endParaRPr lang="de-AT" sz="2400" dirty="0"/>
          </a:p>
        </p:txBody>
      </p:sp>
      <p:sp>
        <p:nvSpPr>
          <p:cNvPr id="4" name="Legende: mit Pfeil nach links 3">
            <a:extLst>
              <a:ext uri="{FF2B5EF4-FFF2-40B4-BE49-F238E27FC236}">
                <a16:creationId xmlns:a16="http://schemas.microsoft.com/office/drawing/2014/main" id="{44ADF3B0-BC99-288B-DC87-489AC242344C}"/>
              </a:ext>
            </a:extLst>
          </p:cNvPr>
          <p:cNvSpPr/>
          <p:nvPr/>
        </p:nvSpPr>
        <p:spPr>
          <a:xfrm>
            <a:off x="2038881" y="2705467"/>
            <a:ext cx="3385548" cy="26298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Branch depending on Instruction</a:t>
            </a:r>
            <a:endParaRPr lang="de-AT" sz="2400" dirty="0"/>
          </a:p>
        </p:txBody>
      </p:sp>
      <p:sp>
        <p:nvSpPr>
          <p:cNvPr id="5" name="Legende: mit Pfeil nach links 4">
            <a:extLst>
              <a:ext uri="{FF2B5EF4-FFF2-40B4-BE49-F238E27FC236}">
                <a16:creationId xmlns:a16="http://schemas.microsoft.com/office/drawing/2014/main" id="{30F25046-89D7-0262-7583-E9D61117A581}"/>
              </a:ext>
            </a:extLst>
          </p:cNvPr>
          <p:cNvSpPr/>
          <p:nvPr/>
        </p:nvSpPr>
        <p:spPr>
          <a:xfrm>
            <a:off x="4291922" y="5391550"/>
            <a:ext cx="5611879" cy="137663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Map Alu on Signal</a:t>
            </a:r>
            <a:endParaRPr lang="de-AT" sz="2400" dirty="0"/>
          </a:p>
        </p:txBody>
      </p:sp>
      <p:sp>
        <p:nvSpPr>
          <p:cNvPr id="2" name="Titel 9">
            <a:extLst>
              <a:ext uri="{FF2B5EF4-FFF2-40B4-BE49-F238E27FC236}">
                <a16:creationId xmlns:a16="http://schemas.microsoft.com/office/drawing/2014/main" id="{84B8F84A-352F-5055-F5BF-5743B10B9020}"/>
              </a:ext>
            </a:extLst>
          </p:cNvPr>
          <p:cNvSpPr txBox="1">
            <a:spLocks/>
          </p:cNvSpPr>
          <p:nvPr/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Clash</a:t>
            </a:r>
            <a:endParaRPr lang="de-DE" dirty="0"/>
          </a:p>
        </p:txBody>
      </p: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BD31C016-578B-D516-6750-CA54120EF8BF}"/>
              </a:ext>
            </a:extLst>
          </p:cNvPr>
          <p:cNvSpPr txBox="1">
            <a:spLocks/>
          </p:cNvSpPr>
          <p:nvPr/>
        </p:nvSpPr>
        <p:spPr>
          <a:xfrm>
            <a:off x="518317" y="687598"/>
            <a:ext cx="6844385" cy="2498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95685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77620" y="912000"/>
            <a:ext cx="11338560" cy="55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GB" sz="2400" dirty="0"/>
              <a:t> </a:t>
            </a:r>
            <a:endParaRPr lang="de-AT" sz="2400" dirty="0"/>
          </a:p>
        </p:txBody>
      </p:sp>
      <p:sp>
        <p:nvSpPr>
          <p:cNvPr id="382" name="CustomShape 2"/>
          <p:cNvSpPr/>
          <p:nvPr/>
        </p:nvSpPr>
        <p:spPr>
          <a:xfrm>
            <a:off x="9642720" y="6615360"/>
            <a:ext cx="115008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E64095A-2927-4018-9376-AEDF519EFB32}" type="datetime1">
              <a:rPr lang="de-DE" sz="1200" spc="-1">
                <a:solidFill>
                  <a:srgbClr val="003865"/>
                </a:solidFill>
                <a:latin typeface="Arial"/>
              </a:rPr>
              <a:t>27.06.2023</a:t>
            </a:fld>
            <a:endParaRPr lang="de-DE" sz="1200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0887360" y="6615360"/>
            <a:ext cx="975360" cy="2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29B7B52-64AC-47AA-9B77-717A7081CBE0}" type="slidenum">
              <a:rPr lang="de-DE" sz="1200" spc="-1">
                <a:solidFill>
                  <a:srgbClr val="003865"/>
                </a:solidFill>
                <a:latin typeface="Arial"/>
              </a:rPr>
              <a:t>18</a:t>
            </a:fld>
            <a:endParaRPr lang="de-DE" sz="1200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56072" y="6614711"/>
            <a:ext cx="9014400" cy="2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653BD9-7618-90A0-6825-59E7D6276D18}"/>
              </a:ext>
            </a:extLst>
          </p:cNvPr>
          <p:cNvSpPr txBox="1"/>
          <p:nvPr/>
        </p:nvSpPr>
        <p:spPr>
          <a:xfrm>
            <a:off x="0" y="1953561"/>
            <a:ext cx="5269869" cy="46894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{-# ANN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topEntityAlu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(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Synthesize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{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t_name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= "ALU",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t_inputs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=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[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PortProduct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  "in"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  [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PortName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"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mcr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",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PortName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"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pc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",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    …              ]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],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t_output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=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PortProduct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"out"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[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PortName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"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overflow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",</a:t>
            </a:r>
            <a:endParaRPr lang="de-AT" sz="18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              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PortName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 "</a:t>
            </a:r>
            <a:r>
              <a:rPr lang="de-AT" sz="1867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de-AT" sz="1867" dirty="0">
                <a:solidFill>
                  <a:srgbClr val="569CD6"/>
                </a:solidFill>
                <a:latin typeface="Consolas" panose="020B0609020204030204" pitchFamily="49" charset="0"/>
              </a:rPr>
              <a:t>",</a:t>
            </a:r>
            <a:r>
              <a:rPr lang="de-AT" sz="1867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8FD2D9-1BA4-800C-6CC7-B4C355EAD92C}"/>
              </a:ext>
            </a:extLst>
          </p:cNvPr>
          <p:cNvSpPr txBox="1"/>
          <p:nvPr/>
        </p:nvSpPr>
        <p:spPr>
          <a:xfrm>
            <a:off x="5730158" y="3369691"/>
            <a:ext cx="6443623" cy="1815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entity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4EC9B0"/>
                </a:solidFill>
                <a:latin typeface="Consolas" panose="020B0609020204030204" pitchFamily="49" charset="0"/>
              </a:rPr>
              <a:t>ALU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mcr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: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de-AT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pc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: </a:t>
            </a:r>
            <a:r>
              <a:rPr lang="de-AT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e-AT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out_overflow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out_cmp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   :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de-A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122275A-29D2-1A46-493A-CF632EE7F0A9}"/>
              </a:ext>
            </a:extLst>
          </p:cNvPr>
          <p:cNvSpPr/>
          <p:nvPr/>
        </p:nvSpPr>
        <p:spPr>
          <a:xfrm>
            <a:off x="4534215" y="3980034"/>
            <a:ext cx="1803611" cy="715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400"/>
          </a:p>
        </p:txBody>
      </p:sp>
      <p:sp>
        <p:nvSpPr>
          <p:cNvPr id="8" name="Legende: mit Pfeil nach links 7">
            <a:extLst>
              <a:ext uri="{FF2B5EF4-FFF2-40B4-BE49-F238E27FC236}">
                <a16:creationId xmlns:a16="http://schemas.microsoft.com/office/drawing/2014/main" id="{AC441180-EA95-9786-424B-AE9518254495}"/>
              </a:ext>
            </a:extLst>
          </p:cNvPr>
          <p:cNvSpPr/>
          <p:nvPr/>
        </p:nvSpPr>
        <p:spPr>
          <a:xfrm>
            <a:off x="3162648" y="2742368"/>
            <a:ext cx="4231933" cy="16536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Allows description of nested data types</a:t>
            </a:r>
            <a:endParaRPr lang="de-AT" sz="24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F07832-B5BD-CBF0-1149-8FE6F62E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92" y="2011649"/>
            <a:ext cx="2130160" cy="1197624"/>
          </a:xfrm>
          <a:prstGeom prst="rect">
            <a:avLst/>
          </a:prstGeom>
        </p:spPr>
      </p:pic>
      <p:sp>
        <p:nvSpPr>
          <p:cNvPr id="2" name="Titel 9">
            <a:extLst>
              <a:ext uri="{FF2B5EF4-FFF2-40B4-BE49-F238E27FC236}">
                <a16:creationId xmlns:a16="http://schemas.microsoft.com/office/drawing/2014/main" id="{C175042C-60BB-511F-2BA2-FB5BD3F02BD1}"/>
              </a:ext>
            </a:extLst>
          </p:cNvPr>
          <p:cNvSpPr txBox="1">
            <a:spLocks/>
          </p:cNvSpPr>
          <p:nvPr/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Clash</a:t>
            </a:r>
            <a:endParaRPr lang="de-DE" dirty="0"/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D1868551-1352-436E-4F21-97004B929CAC}"/>
              </a:ext>
            </a:extLst>
          </p:cNvPr>
          <p:cNvSpPr txBox="1">
            <a:spLocks/>
          </p:cNvSpPr>
          <p:nvPr/>
        </p:nvSpPr>
        <p:spPr>
          <a:xfrm>
            <a:off x="518317" y="687598"/>
            <a:ext cx="6844385" cy="2498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Annotations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2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0610EDC7-9884-7BE1-B96B-1C1A1F2D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1563962"/>
            <a:ext cx="10515300" cy="46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ADAB5-BFC5-4CF3-AC4B-B0A857A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59-AAFA-471A-B8FB-4CD12773E51D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800" spc="-1" dirty="0">
                <a:latin typeface="Arial"/>
              </a:rPr>
              <a:t>Multi </a:t>
            </a:r>
            <a:r>
              <a:rPr lang="de-DE" sz="1800" spc="-1" dirty="0" err="1">
                <a:latin typeface="Arial"/>
              </a:rPr>
              <a:t>One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Instruction</a:t>
            </a:r>
            <a:r>
              <a:rPr lang="de-DE" sz="1800" spc="-1" dirty="0">
                <a:latin typeface="Arial"/>
              </a:rPr>
              <a:t> Set Computer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3D203B-08B1-42A4-B16C-555D2186B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1800" spc="-1" dirty="0" err="1">
                <a:latin typeface="Arial"/>
              </a:rPr>
              <a:t>Results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z="1800" spc="-1" dirty="0">
                <a:latin typeface="Arial"/>
              </a:rPr>
              <a:t>Clash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sz="1800" spc="-1" dirty="0" err="1">
                <a:latin typeface="Arial"/>
              </a:rPr>
              <a:t>Optimization</a:t>
            </a:r>
            <a:r>
              <a:rPr lang="de-DE" sz="1800" spc="-1" dirty="0">
                <a:latin typeface="Arial"/>
              </a:rPr>
              <a:t> and Tests</a:t>
            </a:r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39020-771E-46B4-9E38-0490CEC85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41C1F95-D974-4A13-ACB3-4481C5ED51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D9E7442-296E-4C85-970F-57CC3DB24B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FA31B683-DC18-4216-A897-EDDF1C85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2509974-231D-42AB-9315-A35E350E8B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b="0" strike="noStrike" spc="-1" dirty="0">
                <a:latin typeface="Arial"/>
              </a:rPr>
              <a:t>Modern Hardware Description </a:t>
            </a:r>
            <a:r>
              <a:rPr lang="de-DE" sz="1800" b="0" strike="noStrike" spc="-1" dirty="0" err="1">
                <a:latin typeface="Arial"/>
              </a:rPr>
              <a:t>Languages</a:t>
            </a:r>
            <a:endParaRPr lang="de-DE" sz="1800" b="0" strike="noStrik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4835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A1104990-4CF0-486D-8DF7-3188260E22F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8437356" y="301185"/>
            <a:ext cx="1080000" cy="386413"/>
          </a:xfrm>
        </p:spPr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Finite State </a:t>
            </a:r>
            <a:r>
              <a:rPr lang="de-DE" dirty="0" err="1"/>
              <a:t>Machine</a:t>
            </a:r>
            <a:r>
              <a:rPr lang="de-DE" dirty="0"/>
              <a:t> (FSM)</a:t>
            </a:r>
          </a:p>
        </p:txBody>
      </p:sp>
      <p:sp>
        <p:nvSpPr>
          <p:cNvPr id="5" name="Rechteck 16">
            <a:extLst>
              <a:ext uri="{FF2B5EF4-FFF2-40B4-BE49-F238E27FC236}">
                <a16:creationId xmlns:a16="http://schemas.microsoft.com/office/drawing/2014/main" id="{1514833F-498C-F221-F4A9-A4FA0F6BBAA4}"/>
              </a:ext>
            </a:extLst>
          </p:cNvPr>
          <p:cNvSpPr/>
          <p:nvPr/>
        </p:nvSpPr>
        <p:spPr>
          <a:xfrm>
            <a:off x="3325821" y="3572198"/>
            <a:ext cx="5324460" cy="2286900"/>
          </a:xfrm>
          <a:prstGeom prst="rect">
            <a:avLst/>
          </a:prstGeom>
          <a:solidFill>
            <a:srgbClr val="98EDFE">
              <a:alpha val="141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9046AF-55DB-CAB6-3230-BF08C5D4A116}"/>
              </a:ext>
            </a:extLst>
          </p:cNvPr>
          <p:cNvSpPr/>
          <p:nvPr/>
        </p:nvSpPr>
        <p:spPr>
          <a:xfrm>
            <a:off x="4772821" y="3895316"/>
            <a:ext cx="2321170" cy="1060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FSM</a:t>
            </a:r>
          </a:p>
          <a:p>
            <a:pPr algn="ctr"/>
            <a:r>
              <a:rPr lang="de-DE" dirty="0" err="1"/>
              <a:t>cycle</a:t>
            </a:r>
            <a:r>
              <a:rPr lang="de-DE" dirty="0"/>
              <a:t>:: s -&gt; i -&gt; (</a:t>
            </a:r>
            <a:r>
              <a:rPr lang="de-DE" dirty="0" err="1"/>
              <a:t>s,o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7" name="Pfeil: nach rechts 15">
            <a:extLst>
              <a:ext uri="{FF2B5EF4-FFF2-40B4-BE49-F238E27FC236}">
                <a16:creationId xmlns:a16="http://schemas.microsoft.com/office/drawing/2014/main" id="{A8CA60D0-3806-F7A2-2A10-FA841AFC9CD9}"/>
              </a:ext>
            </a:extLst>
          </p:cNvPr>
          <p:cNvSpPr/>
          <p:nvPr/>
        </p:nvSpPr>
        <p:spPr>
          <a:xfrm>
            <a:off x="7127613" y="3935491"/>
            <a:ext cx="2865708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  <a:endParaRPr lang="de-AT" dirty="0"/>
          </a:p>
        </p:txBody>
      </p:sp>
      <p:sp>
        <p:nvSpPr>
          <p:cNvPr id="8" name="Pfeil: nach rechts 21">
            <a:extLst>
              <a:ext uri="{FF2B5EF4-FFF2-40B4-BE49-F238E27FC236}">
                <a16:creationId xmlns:a16="http://schemas.microsoft.com/office/drawing/2014/main" id="{BCB5F177-BE1C-A015-88E1-596AC3487FAC}"/>
              </a:ext>
            </a:extLst>
          </p:cNvPr>
          <p:cNvSpPr/>
          <p:nvPr/>
        </p:nvSpPr>
        <p:spPr>
          <a:xfrm>
            <a:off x="7127613" y="4598368"/>
            <a:ext cx="111998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State‘</a:t>
            </a:r>
            <a:endParaRPr lang="de-AT" dirty="0"/>
          </a:p>
        </p:txBody>
      </p:sp>
      <p:sp>
        <p:nvSpPr>
          <p:cNvPr id="11" name="Pfeil: nach rechts 22">
            <a:extLst>
              <a:ext uri="{FF2B5EF4-FFF2-40B4-BE49-F238E27FC236}">
                <a16:creationId xmlns:a16="http://schemas.microsoft.com/office/drawing/2014/main" id="{70C35168-8A99-520C-2560-77E4A9F1F195}"/>
              </a:ext>
            </a:extLst>
          </p:cNvPr>
          <p:cNvSpPr/>
          <p:nvPr/>
        </p:nvSpPr>
        <p:spPr>
          <a:xfrm>
            <a:off x="2297121" y="3950226"/>
            <a:ext cx="247570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  <a:endParaRPr lang="de-AT" dirty="0"/>
          </a:p>
        </p:txBody>
      </p:sp>
      <p:sp>
        <p:nvSpPr>
          <p:cNvPr id="12" name="Pfeil: nach rechts 23">
            <a:extLst>
              <a:ext uri="{FF2B5EF4-FFF2-40B4-BE49-F238E27FC236}">
                <a16:creationId xmlns:a16="http://schemas.microsoft.com/office/drawing/2014/main" id="{A1750F39-DD3B-B21E-48E7-89CB90067329}"/>
              </a:ext>
            </a:extLst>
          </p:cNvPr>
          <p:cNvSpPr/>
          <p:nvPr/>
        </p:nvSpPr>
        <p:spPr>
          <a:xfrm>
            <a:off x="3636029" y="4585736"/>
            <a:ext cx="111998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  <a:endParaRPr lang="de-AT" dirty="0"/>
          </a:p>
        </p:txBody>
      </p:sp>
      <p:sp>
        <p:nvSpPr>
          <p:cNvPr id="14" name="Pfeil: nach unten gekrümmt 19">
            <a:extLst>
              <a:ext uri="{FF2B5EF4-FFF2-40B4-BE49-F238E27FC236}">
                <a16:creationId xmlns:a16="http://schemas.microsoft.com/office/drawing/2014/main" id="{F0132D56-0691-D18E-D1B2-12C0CFE7CE84}"/>
              </a:ext>
            </a:extLst>
          </p:cNvPr>
          <p:cNvSpPr/>
          <p:nvPr/>
        </p:nvSpPr>
        <p:spPr>
          <a:xfrm rot="10800000">
            <a:off x="3636029" y="4943875"/>
            <a:ext cx="4726612" cy="8225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Pfeil: nach rechts 28">
            <a:extLst>
              <a:ext uri="{FF2B5EF4-FFF2-40B4-BE49-F238E27FC236}">
                <a16:creationId xmlns:a16="http://schemas.microsoft.com/office/drawing/2014/main" id="{C018A3C8-AB81-0163-455F-B3A143979A08}"/>
              </a:ext>
            </a:extLst>
          </p:cNvPr>
          <p:cNvSpPr/>
          <p:nvPr/>
        </p:nvSpPr>
        <p:spPr>
          <a:xfrm>
            <a:off x="2297121" y="4437649"/>
            <a:ext cx="110482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Clk</a:t>
            </a:r>
            <a:endParaRPr lang="de-AT" dirty="0"/>
          </a:p>
        </p:txBody>
      </p:sp>
      <p:sp>
        <p:nvSpPr>
          <p:cNvPr id="16" name="Pfeil: nach rechts 29">
            <a:extLst>
              <a:ext uri="{FF2B5EF4-FFF2-40B4-BE49-F238E27FC236}">
                <a16:creationId xmlns:a16="http://schemas.microsoft.com/office/drawing/2014/main" id="{BFE31D0C-A7F2-7353-ADFA-4F3E1C46EBE6}"/>
              </a:ext>
            </a:extLst>
          </p:cNvPr>
          <p:cNvSpPr/>
          <p:nvPr/>
        </p:nvSpPr>
        <p:spPr>
          <a:xfrm>
            <a:off x="2297121" y="4847364"/>
            <a:ext cx="110482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Rst</a:t>
            </a:r>
            <a:endParaRPr lang="de-AT" dirty="0"/>
          </a:p>
        </p:txBody>
      </p:sp>
      <p:sp>
        <p:nvSpPr>
          <p:cNvPr id="17" name="Pfeil: nach rechts 30">
            <a:extLst>
              <a:ext uri="{FF2B5EF4-FFF2-40B4-BE49-F238E27FC236}">
                <a16:creationId xmlns:a16="http://schemas.microsoft.com/office/drawing/2014/main" id="{A90E3AAA-AF5B-CB5E-4A8B-87ECD365E503}"/>
              </a:ext>
            </a:extLst>
          </p:cNvPr>
          <p:cNvSpPr/>
          <p:nvPr/>
        </p:nvSpPr>
        <p:spPr>
          <a:xfrm>
            <a:off x="2292988" y="5214998"/>
            <a:ext cx="110482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</a:t>
            </a:r>
            <a:endParaRPr lang="de-A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AE3BE-D306-3B0F-4CC1-95F25FDE8704}"/>
              </a:ext>
            </a:extLst>
          </p:cNvPr>
          <p:cNvSpPr txBox="1"/>
          <p:nvPr/>
        </p:nvSpPr>
        <p:spPr>
          <a:xfrm>
            <a:off x="1672771" y="1558664"/>
            <a:ext cx="8320550" cy="172713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fsm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KnownNat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KnownNat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HiddenClockResetEnable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FsmInput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FsmOutput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mealy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fsmcycle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resetState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E95EA-9541-19AF-BD8E-C3996DAA7F17}"/>
              </a:ext>
            </a:extLst>
          </p:cNvPr>
          <p:cNvSpPr txBox="1"/>
          <p:nvPr/>
        </p:nvSpPr>
        <p:spPr>
          <a:xfrm>
            <a:off x="5590446" y="3627781"/>
            <a:ext cx="2097157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600" dirty="0">
                <a:solidFill>
                  <a:prstClr val="black"/>
                </a:solidFill>
                <a:latin typeface="Arial"/>
              </a:rPr>
              <a:t>mealy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Black Boxes</a:t>
            </a: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FEA1B30E-FFBA-84F1-4E20-9D6507B4992E}"/>
              </a:ext>
            </a:extLst>
          </p:cNvPr>
          <p:cNvSpPr txBox="1"/>
          <p:nvPr/>
        </p:nvSpPr>
        <p:spPr>
          <a:xfrm flipH="1">
            <a:off x="1133485" y="4989709"/>
            <a:ext cx="3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every behaviour can be modelled in Haskell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2" name="Rechteck 3">
            <a:extLst>
              <a:ext uri="{FF2B5EF4-FFF2-40B4-BE49-F238E27FC236}">
                <a16:creationId xmlns:a16="http://schemas.microsoft.com/office/drawing/2014/main" id="{D0D51C0A-3EF1-4191-095E-D9041A731BAB}"/>
              </a:ext>
            </a:extLst>
          </p:cNvPr>
          <p:cNvSpPr/>
          <p:nvPr/>
        </p:nvSpPr>
        <p:spPr>
          <a:xfrm>
            <a:off x="5004064" y="4769518"/>
            <a:ext cx="2594800" cy="1178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 Boxes</a:t>
            </a:r>
            <a:endParaRPr lang="de-AT" dirty="0"/>
          </a:p>
        </p:txBody>
      </p:sp>
      <p:sp>
        <p:nvSpPr>
          <p:cNvPr id="33" name="Pfeil: nach rechts 4">
            <a:extLst>
              <a:ext uri="{FF2B5EF4-FFF2-40B4-BE49-F238E27FC236}">
                <a16:creationId xmlns:a16="http://schemas.microsoft.com/office/drawing/2014/main" id="{F413EA01-AD84-AF27-D946-6A49D828DC5F}"/>
              </a:ext>
            </a:extLst>
          </p:cNvPr>
          <p:cNvSpPr/>
          <p:nvPr/>
        </p:nvSpPr>
        <p:spPr>
          <a:xfrm>
            <a:off x="4074550" y="5206283"/>
            <a:ext cx="785931" cy="3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7">
            <a:extLst>
              <a:ext uri="{FF2B5EF4-FFF2-40B4-BE49-F238E27FC236}">
                <a16:creationId xmlns:a16="http://schemas.microsoft.com/office/drawing/2014/main" id="{3CA4CDF5-CA82-D0FF-C1F4-910251007264}"/>
              </a:ext>
            </a:extLst>
          </p:cNvPr>
          <p:cNvSpPr/>
          <p:nvPr/>
        </p:nvSpPr>
        <p:spPr>
          <a:xfrm>
            <a:off x="7973975" y="4674111"/>
            <a:ext cx="1705632" cy="44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Simulation</a:t>
            </a:r>
            <a:endParaRPr lang="de-AT" dirty="0"/>
          </a:p>
        </p:txBody>
      </p:sp>
      <p:sp>
        <p:nvSpPr>
          <p:cNvPr id="35" name="Rechteck 8">
            <a:extLst>
              <a:ext uri="{FF2B5EF4-FFF2-40B4-BE49-F238E27FC236}">
                <a16:creationId xmlns:a16="http://schemas.microsoft.com/office/drawing/2014/main" id="{1594B238-7017-1DFD-FC2C-D5FBDBBC9E6D}"/>
              </a:ext>
            </a:extLst>
          </p:cNvPr>
          <p:cNvSpPr/>
          <p:nvPr/>
        </p:nvSpPr>
        <p:spPr>
          <a:xfrm>
            <a:off x="7973975" y="5524443"/>
            <a:ext cx="1705632" cy="44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VHDL / Verilog</a:t>
            </a:r>
            <a:endParaRPr lang="de-AT" dirty="0"/>
          </a:p>
        </p:txBody>
      </p:sp>
      <p:sp>
        <p:nvSpPr>
          <p:cNvPr id="36" name="Geschweifte Klammer links 9">
            <a:extLst>
              <a:ext uri="{FF2B5EF4-FFF2-40B4-BE49-F238E27FC236}">
                <a16:creationId xmlns:a16="http://schemas.microsoft.com/office/drawing/2014/main" id="{6DF6F7D3-987F-4169-5231-0D684598493E}"/>
              </a:ext>
            </a:extLst>
          </p:cNvPr>
          <p:cNvSpPr/>
          <p:nvPr/>
        </p:nvSpPr>
        <p:spPr>
          <a:xfrm>
            <a:off x="7742447" y="4485185"/>
            <a:ext cx="231528" cy="1685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75B078-BD55-158E-CCB5-5DCA45AD4605}"/>
              </a:ext>
            </a:extLst>
          </p:cNvPr>
          <p:cNvSpPr txBox="1"/>
          <p:nvPr/>
        </p:nvSpPr>
        <p:spPr>
          <a:xfrm>
            <a:off x="1242391" y="2117035"/>
            <a:ext cx="2146852" cy="374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IO-Buffer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6604D7-BCEB-F242-6C04-EDF5F6576D9D}"/>
              </a:ext>
            </a:extLst>
          </p:cNvPr>
          <p:cNvSpPr txBox="1"/>
          <p:nvPr/>
        </p:nvSpPr>
        <p:spPr>
          <a:xfrm>
            <a:off x="5062329" y="1724358"/>
            <a:ext cx="2869033" cy="374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Clock Divider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D382F-A52C-FA52-DAF3-A60925FB0669}"/>
              </a:ext>
            </a:extLst>
          </p:cNvPr>
          <p:cNvSpPr txBox="1"/>
          <p:nvPr/>
        </p:nvSpPr>
        <p:spPr>
          <a:xfrm>
            <a:off x="9019245" y="2117035"/>
            <a:ext cx="4880512" cy="374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Vend</a:t>
            </a:r>
            <a:r>
              <a:rPr lang="en-GB" sz="2400" dirty="0">
                <a:latin typeface="Arial"/>
              </a:rPr>
              <a:t>or </a:t>
            </a:r>
            <a:r>
              <a:rPr lang="en-GB" sz="2400" dirty="0" err="1">
                <a:latin typeface="Arial"/>
              </a:rPr>
              <a:t>Librarys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07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Memory Primitives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ACD36B2E-22B2-73A8-381F-2C71866404FD}"/>
              </a:ext>
            </a:extLst>
          </p:cNvPr>
          <p:cNvSpPr txBox="1"/>
          <p:nvPr/>
        </p:nvSpPr>
        <p:spPr>
          <a:xfrm>
            <a:off x="518317" y="4139077"/>
            <a:ext cx="7681716" cy="20313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blockRamFilePow2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File with the initial content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-&gt;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Read address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Size of the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BRam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n^2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-&gt;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BitVector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(write address, value)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-&gt;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BitVector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value requested at t-1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CB6D2-41B9-7838-DFD9-B8BEEAAA243D}"/>
              </a:ext>
            </a:extLst>
          </p:cNvPr>
          <p:cNvSpPr txBox="1"/>
          <p:nvPr/>
        </p:nvSpPr>
        <p:spPr>
          <a:xfrm>
            <a:off x="518316" y="1739999"/>
            <a:ext cx="7681715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RegisterRAM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addressSize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addressSize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BitVector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3" name="Grafik 10" descr="Rennwagen mit einfarbiger Füllung">
            <a:extLst>
              <a:ext uri="{FF2B5EF4-FFF2-40B4-BE49-F238E27FC236}">
                <a16:creationId xmlns:a16="http://schemas.microsoft.com/office/drawing/2014/main" id="{4FB3E7AA-0D5A-863B-171E-62E28B20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9250" y="1605964"/>
            <a:ext cx="914400" cy="914400"/>
          </a:xfrm>
          <a:prstGeom prst="rect">
            <a:avLst/>
          </a:prstGeom>
        </p:spPr>
      </p:pic>
      <p:pic>
        <p:nvPicPr>
          <p:cNvPr id="25" name="Graphic 24" descr="Euro with solid fill">
            <a:extLst>
              <a:ext uri="{FF2B5EF4-FFF2-40B4-BE49-F238E27FC236}">
                <a16:creationId xmlns:a16="http://schemas.microsoft.com/office/drawing/2014/main" id="{DD255CFB-E3F5-7B08-CE84-3545FD48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650" y="1471930"/>
            <a:ext cx="914400" cy="914400"/>
          </a:xfrm>
          <a:prstGeom prst="rect">
            <a:avLst/>
          </a:prstGeom>
        </p:spPr>
      </p:pic>
      <p:pic>
        <p:nvPicPr>
          <p:cNvPr id="27" name="Graphic 26" descr="Car with solid fill">
            <a:extLst>
              <a:ext uri="{FF2B5EF4-FFF2-40B4-BE49-F238E27FC236}">
                <a16:creationId xmlns:a16="http://schemas.microsoft.com/office/drawing/2014/main" id="{C0D0FE74-D21F-D4D9-1947-66F562A27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250" y="4697539"/>
            <a:ext cx="914400" cy="914400"/>
          </a:xfrm>
          <a:prstGeom prst="rect">
            <a:avLst/>
          </a:prstGeom>
        </p:spPr>
      </p:pic>
      <p:pic>
        <p:nvPicPr>
          <p:cNvPr id="29" name="Graphic 28" descr="Feather outline">
            <a:extLst>
              <a:ext uri="{FF2B5EF4-FFF2-40B4-BE49-F238E27FC236}">
                <a16:creationId xmlns:a16="http://schemas.microsoft.com/office/drawing/2014/main" id="{8834A6C4-2F6B-0630-1112-573794B72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3650" y="469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301185"/>
            <a:ext cx="6844385" cy="332399"/>
          </a:xfrm>
        </p:spPr>
        <p:txBody>
          <a:bodyPr/>
          <a:lstStyle/>
          <a:p>
            <a:r>
              <a:rPr lang="de-DE" dirty="0"/>
              <a:t>Clash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mOISC</a:t>
            </a:r>
            <a:r>
              <a:rPr lang="de-DE" dirty="0"/>
              <a:t> in </a:t>
            </a:r>
            <a:r>
              <a:rPr lang="de-DE" dirty="0" err="1"/>
              <a:t>Vivado</a:t>
            </a:r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958E173-0004-6DD8-D984-912B45D0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4" y="1407110"/>
            <a:ext cx="10545314" cy="49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sz="4000" spc="-1" dirty="0" err="1">
                <a:solidFill>
                  <a:srgbClr val="FFFFFF"/>
                </a:solidFill>
                <a:latin typeface="Arial"/>
              </a:rPr>
              <a:t>Optimization</a:t>
            </a:r>
            <a:r>
              <a:rPr lang="de-DE" sz="4000" spc="-1" dirty="0">
                <a:solidFill>
                  <a:srgbClr val="FFFFFF"/>
                </a:solidFill>
                <a:latin typeface="Arial"/>
              </a:rPr>
              <a:t> and Tests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0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Monad</a:t>
            </a:r>
            <a:r>
              <a:rPr lang="de-DE" dirty="0"/>
              <a:t> – </a:t>
            </a:r>
            <a:r>
              <a:rPr lang="de-DE" dirty="0" err="1"/>
              <a:t>implicit</a:t>
            </a:r>
            <a:r>
              <a:rPr lang="de-DE" dirty="0"/>
              <a:t> State</a:t>
            </a:r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E4DA61CC-FF7D-0E50-9E18-C480D814DCC1}"/>
              </a:ext>
            </a:extLst>
          </p:cNvPr>
          <p:cNvSpPr/>
          <p:nvPr/>
        </p:nvSpPr>
        <p:spPr>
          <a:xfrm>
            <a:off x="2570949" y="2127395"/>
            <a:ext cx="1420721" cy="13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computation</a:t>
            </a:r>
            <a:endParaRPr lang="de-AT" sz="1600" dirty="0"/>
          </a:p>
        </p:txBody>
      </p:sp>
      <p:sp>
        <p:nvSpPr>
          <p:cNvPr id="6" name="Rechteck 7">
            <a:extLst>
              <a:ext uri="{FF2B5EF4-FFF2-40B4-BE49-F238E27FC236}">
                <a16:creationId xmlns:a16="http://schemas.microsoft.com/office/drawing/2014/main" id="{D720DA8A-2A8B-757C-5071-714F6D61C9D6}"/>
              </a:ext>
            </a:extLst>
          </p:cNvPr>
          <p:cNvSpPr/>
          <p:nvPr/>
        </p:nvSpPr>
        <p:spPr>
          <a:xfrm>
            <a:off x="5050913" y="2124727"/>
            <a:ext cx="1420721" cy="13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computation</a:t>
            </a:r>
            <a:endParaRPr lang="de-AT" sz="1600" dirty="0"/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1F5DABF8-1CC8-4CEF-44F9-AF004201C4ED}"/>
              </a:ext>
            </a:extLst>
          </p:cNvPr>
          <p:cNvSpPr/>
          <p:nvPr/>
        </p:nvSpPr>
        <p:spPr>
          <a:xfrm>
            <a:off x="7530877" y="2124726"/>
            <a:ext cx="1420721" cy="13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computation</a:t>
            </a:r>
            <a:endParaRPr lang="de-AT" sz="1800" dirty="0"/>
          </a:p>
        </p:txBody>
      </p:sp>
      <p:sp>
        <p:nvSpPr>
          <p:cNvPr id="8" name="Pfeil: nach rechts 10">
            <a:extLst>
              <a:ext uri="{FF2B5EF4-FFF2-40B4-BE49-F238E27FC236}">
                <a16:creationId xmlns:a16="http://schemas.microsoft.com/office/drawing/2014/main" id="{0CCA3D4F-9E8A-C7C7-C119-32C22E7BDBF1}"/>
              </a:ext>
            </a:extLst>
          </p:cNvPr>
          <p:cNvSpPr/>
          <p:nvPr/>
        </p:nvSpPr>
        <p:spPr>
          <a:xfrm>
            <a:off x="2194357" y="3081315"/>
            <a:ext cx="7133832" cy="19306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0" i="0" dirty="0">
                <a:solidFill>
                  <a:srgbClr val="232629"/>
                </a:solidFill>
                <a:effectLst/>
                <a:latin typeface="ui-monospace"/>
              </a:rPr>
              <a:t>&gt;&gt;=                                     &gt;&gt;=</a:t>
            </a:r>
            <a:endParaRPr lang="de-AT" dirty="0"/>
          </a:p>
        </p:txBody>
      </p:sp>
      <p:sp>
        <p:nvSpPr>
          <p:cNvPr id="11" name="Pfeil: nach oben gebogen 13">
            <a:extLst>
              <a:ext uri="{FF2B5EF4-FFF2-40B4-BE49-F238E27FC236}">
                <a16:creationId xmlns:a16="http://schemas.microsoft.com/office/drawing/2014/main" id="{21842EC4-390D-7D14-375E-7EBE0B9C48AA}"/>
              </a:ext>
            </a:extLst>
          </p:cNvPr>
          <p:cNvSpPr/>
          <p:nvPr/>
        </p:nvSpPr>
        <p:spPr>
          <a:xfrm>
            <a:off x="4004895" y="1622871"/>
            <a:ext cx="423193" cy="831273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4">
            <a:extLst>
              <a:ext uri="{FF2B5EF4-FFF2-40B4-BE49-F238E27FC236}">
                <a16:creationId xmlns:a16="http://schemas.microsoft.com/office/drawing/2014/main" id="{E8D6B38B-91A9-DA5F-6B8D-14EB1FEF75EA}"/>
              </a:ext>
            </a:extLst>
          </p:cNvPr>
          <p:cNvSpPr txBox="1"/>
          <p:nvPr/>
        </p:nvSpPr>
        <p:spPr>
          <a:xfrm>
            <a:off x="3863199" y="1327850"/>
            <a:ext cx="97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</a:t>
            </a:r>
            <a:endParaRPr lang="de-AT" dirty="0"/>
          </a:p>
        </p:txBody>
      </p:sp>
      <p:sp>
        <p:nvSpPr>
          <p:cNvPr id="14" name="Pfeil: nach oben gebogen 16">
            <a:extLst>
              <a:ext uri="{FF2B5EF4-FFF2-40B4-BE49-F238E27FC236}">
                <a16:creationId xmlns:a16="http://schemas.microsoft.com/office/drawing/2014/main" id="{E97CD807-3FD4-613C-C93B-4FA077AABA92}"/>
              </a:ext>
            </a:extLst>
          </p:cNvPr>
          <p:cNvSpPr/>
          <p:nvPr/>
        </p:nvSpPr>
        <p:spPr>
          <a:xfrm>
            <a:off x="6488120" y="1615693"/>
            <a:ext cx="423193" cy="831273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7">
            <a:extLst>
              <a:ext uri="{FF2B5EF4-FFF2-40B4-BE49-F238E27FC236}">
                <a16:creationId xmlns:a16="http://schemas.microsoft.com/office/drawing/2014/main" id="{698FC2D8-5334-8DFE-48E0-C5F6365E6DEE}"/>
              </a:ext>
            </a:extLst>
          </p:cNvPr>
          <p:cNvSpPr txBox="1"/>
          <p:nvPr/>
        </p:nvSpPr>
        <p:spPr>
          <a:xfrm>
            <a:off x="6346424" y="1320672"/>
            <a:ext cx="97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</a:t>
            </a:r>
            <a:endParaRPr lang="de-AT" dirty="0"/>
          </a:p>
        </p:txBody>
      </p:sp>
      <p:sp>
        <p:nvSpPr>
          <p:cNvPr id="16" name="Pfeil: nach oben gebogen 18">
            <a:extLst>
              <a:ext uri="{FF2B5EF4-FFF2-40B4-BE49-F238E27FC236}">
                <a16:creationId xmlns:a16="http://schemas.microsoft.com/office/drawing/2014/main" id="{A5389E89-DC93-52ED-4FAB-564E3D3F01CA}"/>
              </a:ext>
            </a:extLst>
          </p:cNvPr>
          <p:cNvSpPr/>
          <p:nvPr/>
        </p:nvSpPr>
        <p:spPr>
          <a:xfrm>
            <a:off x="8971345" y="1597378"/>
            <a:ext cx="423193" cy="831273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9">
            <a:extLst>
              <a:ext uri="{FF2B5EF4-FFF2-40B4-BE49-F238E27FC236}">
                <a16:creationId xmlns:a16="http://schemas.microsoft.com/office/drawing/2014/main" id="{D26D8525-963C-1901-AA2C-40376A31A385}"/>
              </a:ext>
            </a:extLst>
          </p:cNvPr>
          <p:cNvSpPr txBox="1"/>
          <p:nvPr/>
        </p:nvSpPr>
        <p:spPr>
          <a:xfrm>
            <a:off x="8829649" y="1302357"/>
            <a:ext cx="97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</a:t>
            </a:r>
            <a:endParaRPr lang="de-AT" dirty="0"/>
          </a:p>
        </p:txBody>
      </p:sp>
      <p:sp>
        <p:nvSpPr>
          <p:cNvPr id="18" name="Textfeld 20">
            <a:extLst>
              <a:ext uri="{FF2B5EF4-FFF2-40B4-BE49-F238E27FC236}">
                <a16:creationId xmlns:a16="http://schemas.microsoft.com/office/drawing/2014/main" id="{0263B671-DA48-52CD-693C-E114B01686D5}"/>
              </a:ext>
            </a:extLst>
          </p:cNvPr>
          <p:cNvSpPr txBox="1"/>
          <p:nvPr/>
        </p:nvSpPr>
        <p:spPr>
          <a:xfrm>
            <a:off x="1479465" y="2775528"/>
            <a:ext cx="9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State</a:t>
            </a:r>
            <a:endParaRPr lang="de-A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4BD71-EA4A-45E3-8E8A-309FFF9DCEF3}"/>
              </a:ext>
            </a:extLst>
          </p:cNvPr>
          <p:cNvSpPr txBox="1"/>
          <p:nvPr/>
        </p:nvSpPr>
        <p:spPr>
          <a:xfrm>
            <a:off x="1479465" y="3831099"/>
            <a:ext cx="8054462" cy="25853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RWS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InternalStateNoOutputRegisters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mFSM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KnownNat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KnownNat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11390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Lenses</a:t>
            </a:r>
            <a:r>
              <a:rPr lang="de-DE" dirty="0"/>
              <a:t> – Looking </a:t>
            </a:r>
            <a:r>
              <a:rPr lang="de-DE" dirty="0" err="1"/>
              <a:t>through</a:t>
            </a:r>
            <a:r>
              <a:rPr lang="de-DE" dirty="0"/>
              <a:t> Data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9EDFA461-FACF-95CD-F1F7-64E58435D71A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b="1" dirty="0"/>
              <a:t>View </a:t>
            </a:r>
            <a:r>
              <a:rPr lang="de-DE" b="1" dirty="0" err="1"/>
              <a:t>subpart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 </a:t>
            </a:r>
            <a:r>
              <a:rPr lang="de-DE" b="1" dirty="0" err="1"/>
              <a:t>structure</a:t>
            </a:r>
            <a:endParaRPr lang="de-DE" b="1" dirty="0"/>
          </a:p>
          <a:p>
            <a:pPr marL="342900" indent="-342900">
              <a:buAutoNum type="arabicPeriod"/>
            </a:pPr>
            <a:r>
              <a:rPr lang="de-DE" b="1" dirty="0"/>
              <a:t>Modify </a:t>
            </a:r>
            <a:r>
              <a:rPr lang="de-DE" b="1" dirty="0" err="1"/>
              <a:t>structure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changing</a:t>
            </a:r>
            <a:r>
              <a:rPr lang="de-DE" b="1" dirty="0"/>
              <a:t> </a:t>
            </a:r>
            <a:r>
              <a:rPr lang="de-DE" b="1" dirty="0" err="1"/>
              <a:t>subpart</a:t>
            </a:r>
            <a:endParaRPr lang="de-DE" b="1" dirty="0"/>
          </a:p>
          <a:p>
            <a:pPr marL="342900" indent="-342900">
              <a:buAutoNum type="arabicPeriod"/>
            </a:pPr>
            <a:r>
              <a:rPr lang="de-DE" b="1" dirty="0"/>
              <a:t>Combine </a:t>
            </a:r>
            <a:r>
              <a:rPr lang="de-DE" b="1" dirty="0" err="1"/>
              <a:t>Lenses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look</a:t>
            </a:r>
            <a:r>
              <a:rPr lang="de-DE" b="1" dirty="0"/>
              <a:t> </a:t>
            </a:r>
            <a:r>
              <a:rPr lang="de-DE" b="1" dirty="0" err="1"/>
              <a:t>deeper</a:t>
            </a:r>
            <a:endParaRPr lang="de-DE" b="1" dirty="0"/>
          </a:p>
          <a:p>
            <a:pPr marL="342900" indent="-342900">
              <a:buAutoNum type="arabicPeriod"/>
            </a:pPr>
            <a:r>
              <a:rPr lang="de-DE" b="1" dirty="0" err="1"/>
              <a:t>Combines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Monads</a:t>
            </a:r>
            <a:endParaRPr lang="de-DE" b="1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BF9B8-6066-E00B-97BE-9728D11DB753}"/>
              </a:ext>
            </a:extLst>
          </p:cNvPr>
          <p:cNvSpPr txBox="1"/>
          <p:nvPr/>
        </p:nvSpPr>
        <p:spPr>
          <a:xfrm>
            <a:off x="4917232" y="1347974"/>
            <a:ext cx="7148098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FETCH_MCR -&gt;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=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fsmState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cycleState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cycleState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=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(_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memOutput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memOutput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cycleState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= FETCH_0_SAVE_MCR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Request Instruction from Mem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memOutput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readMemFromAddress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_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internalRegisters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fsmState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EA30-9298-F551-BC11-6482C5290730}"/>
              </a:ext>
            </a:extLst>
          </p:cNvPr>
          <p:cNvSpPr txBox="1"/>
          <p:nvPr/>
        </p:nvSpPr>
        <p:spPr>
          <a:xfrm>
            <a:off x="4916327" y="5510026"/>
            <a:ext cx="7148098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FETCH_MCR -&gt;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fetchMem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=&lt;&lt; use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internalRegisters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cycleState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.= FETCH_0_SAVE_MCR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556E77C-91F3-3B73-DDDC-965071A056D2}"/>
              </a:ext>
            </a:extLst>
          </p:cNvPr>
          <p:cNvSpPr/>
          <p:nvPr/>
        </p:nvSpPr>
        <p:spPr>
          <a:xfrm>
            <a:off x="10916816" y="4320073"/>
            <a:ext cx="756866" cy="14462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2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Monoid</a:t>
            </a:r>
            <a:r>
              <a:rPr lang="de-DE" dirty="0"/>
              <a:t> – </a:t>
            </a:r>
            <a:r>
              <a:rPr lang="de-DE" dirty="0" err="1"/>
              <a:t>Undefined</a:t>
            </a:r>
            <a:r>
              <a:rPr lang="de-DE" dirty="0"/>
              <a:t> Signals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EB072-50AD-8C05-20F8-709692152DED}"/>
              </a:ext>
            </a:extLst>
          </p:cNvPr>
          <p:cNvSpPr txBox="1"/>
          <p:nvPr/>
        </p:nvSpPr>
        <p:spPr>
          <a:xfrm>
            <a:off x="518317" y="3512343"/>
            <a:ext cx="3120887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Initial Output should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 undefined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EF2BEF9-5ED9-1B53-E778-567DACA868BD}"/>
              </a:ext>
            </a:extLst>
          </p:cNvPr>
          <p:cNvSpPr/>
          <p:nvPr/>
        </p:nvSpPr>
        <p:spPr>
          <a:xfrm>
            <a:off x="2981739" y="3299791"/>
            <a:ext cx="1639957" cy="109964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A4258-5525-029E-1059-C50840E7E27D}"/>
              </a:ext>
            </a:extLst>
          </p:cNvPr>
          <p:cNvSpPr txBox="1"/>
          <p:nvPr/>
        </p:nvSpPr>
        <p:spPr>
          <a:xfrm>
            <a:off x="4919870" y="3369365"/>
            <a:ext cx="2365513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First monoid keeps last 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600" dirty="0">
                <a:solidFill>
                  <a:prstClr val="black"/>
                </a:solidFill>
                <a:latin typeface="Arial"/>
              </a:rPr>
              <a:t>“Just” value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4E1C20-2B18-CB18-BDE3-D84B886CFFA1}"/>
              </a:ext>
            </a:extLst>
          </p:cNvPr>
          <p:cNvSpPr/>
          <p:nvPr/>
        </p:nvSpPr>
        <p:spPr>
          <a:xfrm>
            <a:off x="7362702" y="3299791"/>
            <a:ext cx="1639957" cy="109964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F765A-98BE-D219-D713-A96DC3D1DBCC}"/>
              </a:ext>
            </a:extLst>
          </p:cNvPr>
          <p:cNvSpPr txBox="1"/>
          <p:nvPr/>
        </p:nvSpPr>
        <p:spPr>
          <a:xfrm>
            <a:off x="9183757" y="3369365"/>
            <a:ext cx="2782956" cy="791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 datatypes composed of “First” can derive monoid properties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6421E-AECC-BEF2-A5A7-68A5BC7DDDEE}"/>
              </a:ext>
            </a:extLst>
          </p:cNvPr>
          <p:cNvSpPr txBox="1"/>
          <p:nvPr/>
        </p:nvSpPr>
        <p:spPr>
          <a:xfrm>
            <a:off x="4621696" y="1432569"/>
            <a:ext cx="7137414" cy="16004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Fsm2ComputerStatus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Fsm2ComputerStatus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BitVector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cpu_stop_status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deriving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deriving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anyclass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NFDataX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deriving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Semigroup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GenericSemigroup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Fsm2ComputerStatus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deriving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GenericMonoid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Fsm2ComputerStatus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7FCEF-3165-887F-17DF-3680B02B7C65}"/>
              </a:ext>
            </a:extLst>
          </p:cNvPr>
          <p:cNvSpPr txBox="1"/>
          <p:nvPr/>
        </p:nvSpPr>
        <p:spPr>
          <a:xfrm>
            <a:off x="4621695" y="4792375"/>
            <a:ext cx="7137413" cy="14773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infix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.:=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(.:=)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MonadWriter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ASetter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.:= x = scribe y $ First $ Just x</a:t>
            </a:r>
          </a:p>
        </p:txBody>
      </p:sp>
    </p:spTree>
    <p:extLst>
      <p:ext uri="{BB962C8B-B14F-4D97-AF65-F5344CB8AC3E}">
        <p14:creationId xmlns:p14="http://schemas.microsoft.com/office/powerpoint/2010/main" val="1185100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Barbies as an alternative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240B87E6-90FD-6AF9-F632-F759A90A6EC6}"/>
              </a:ext>
            </a:extLst>
          </p:cNvPr>
          <p:cNvSpPr txBox="1">
            <a:spLocks/>
          </p:cNvSpPr>
          <p:nvPr/>
        </p:nvSpPr>
        <p:spPr>
          <a:xfrm>
            <a:off x="515940" y="1631156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Barbies Library allows even more Flexibility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more „dark“ Template Haskell magic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Lenses are complicated enough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Messages are cryptic and long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by </a:t>
            </a:r>
            <a:r>
              <a:rPr lang="en-US" dirty="0" err="1"/>
              <a:t>Gergő</a:t>
            </a:r>
            <a:r>
              <a:rPr lang="en-US" dirty="0"/>
              <a:t> </a:t>
            </a:r>
            <a:r>
              <a:rPr lang="en-US" dirty="0" err="1"/>
              <a:t>Érdi</a:t>
            </a:r>
            <a:r>
              <a:rPr lang="en-US" dirty="0"/>
              <a:t> in „Retro Programming with Clash“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BD735-1568-D643-F657-B3F8EF015941}"/>
              </a:ext>
            </a:extLst>
          </p:cNvPr>
          <p:cNvSpPr txBox="1"/>
          <p:nvPr/>
        </p:nvSpPr>
        <p:spPr>
          <a:xfrm>
            <a:off x="6206330" y="1631156"/>
            <a:ext cx="5469732" cy="25853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Barbies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Barbies.Bare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Data.Barbie.TH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declareBareB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[d| data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CPUOut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CPUOut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romAddr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inputNeeded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|]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makeLenses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''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CPUOut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Covered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2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7561A6-7198-5054-6B6A-3716B594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47" y="1371301"/>
            <a:ext cx="6904662" cy="314799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Other optimizations – not implemented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240B87E6-90FD-6AF9-F632-F759A90A6EC6}"/>
              </a:ext>
            </a:extLst>
          </p:cNvPr>
          <p:cNvSpPr txBox="1">
            <a:spLocks/>
          </p:cNvSpPr>
          <p:nvPr/>
        </p:nvSpPr>
        <p:spPr>
          <a:xfrm>
            <a:off x="515940" y="1625643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b="1" dirty="0"/>
              <a:t>Optimize FSM structure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Use dual port RAM</a:t>
            </a:r>
          </a:p>
          <a:p>
            <a:r>
              <a:rPr lang="en-US" dirty="0"/>
              <a:t>Reduce memory loading states from avg 7 States to 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Implement a pipeline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Don’t save registers back to memory</a:t>
            </a:r>
          </a:p>
          <a:p>
            <a:endParaRPr lang="en-US" dirty="0"/>
          </a:p>
          <a:p>
            <a:r>
              <a:rPr lang="en-US" dirty="0"/>
              <a:t>In theory only four cycles per instruction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00B3C7-9836-7C8D-BCA6-329D508E632E}"/>
              </a:ext>
            </a:extLst>
          </p:cNvPr>
          <p:cNvSpPr/>
          <p:nvPr/>
        </p:nvSpPr>
        <p:spPr>
          <a:xfrm>
            <a:off x="3250806" y="1676378"/>
            <a:ext cx="3129280" cy="24981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AF349CC-941D-EB04-942B-11A21DE1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80" y="2649569"/>
            <a:ext cx="1599180" cy="739140"/>
          </a:xfrm>
          <a:prstGeom prst="rect">
            <a:avLst/>
          </a:prstGeom>
        </p:spPr>
      </p:pic>
      <p:pic>
        <p:nvPicPr>
          <p:cNvPr id="6" name="Picture 5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D07090A3-D504-2BE7-5031-C58EA6AF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78" y="2280096"/>
            <a:ext cx="2035272" cy="1478086"/>
          </a:xfrm>
          <a:prstGeom prst="rect">
            <a:avLst/>
          </a:prstGeom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8FF0FD17-DD45-2BA7-48EC-32D3651B0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1928" y="2618121"/>
            <a:ext cx="1091382" cy="770588"/>
          </a:xfrm>
          <a:prstGeom prst="rect">
            <a:avLst/>
          </a:prstGeom>
        </p:spPr>
      </p:pic>
      <p:sp>
        <p:nvSpPr>
          <p:cNvPr id="8" name="Pfeil: nach links 6">
            <a:extLst>
              <a:ext uri="{FF2B5EF4-FFF2-40B4-BE49-F238E27FC236}">
                <a16:creationId xmlns:a16="http://schemas.microsoft.com/office/drawing/2014/main" id="{114E8798-EFDC-F988-8C11-9004051EDE98}"/>
              </a:ext>
            </a:extLst>
          </p:cNvPr>
          <p:cNvSpPr/>
          <p:nvPr/>
        </p:nvSpPr>
        <p:spPr>
          <a:xfrm rot="10800000">
            <a:off x="3853070" y="2910509"/>
            <a:ext cx="1165860" cy="47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: nach links 15">
            <a:extLst>
              <a:ext uri="{FF2B5EF4-FFF2-40B4-BE49-F238E27FC236}">
                <a16:creationId xmlns:a16="http://schemas.microsoft.com/office/drawing/2014/main" id="{130326FE-1D9A-6509-6347-4B3309035D95}"/>
              </a:ext>
            </a:extLst>
          </p:cNvPr>
          <p:cNvSpPr/>
          <p:nvPr/>
        </p:nvSpPr>
        <p:spPr>
          <a:xfrm rot="10800000">
            <a:off x="6985129" y="2823809"/>
            <a:ext cx="1165860" cy="4782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7">
            <a:extLst>
              <a:ext uri="{FF2B5EF4-FFF2-40B4-BE49-F238E27FC236}">
                <a16:creationId xmlns:a16="http://schemas.microsoft.com/office/drawing/2014/main" id="{C9D93707-02F1-62E4-DF28-2594A56B44BB}"/>
              </a:ext>
            </a:extLst>
          </p:cNvPr>
          <p:cNvSpPr txBox="1"/>
          <p:nvPr/>
        </p:nvSpPr>
        <p:spPr>
          <a:xfrm>
            <a:off x="2103590" y="3687749"/>
            <a:ext cx="203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Cyclic</a:t>
            </a:r>
            <a:r>
              <a:rPr lang="de-DE" dirty="0"/>
              <a:t> </a:t>
            </a:r>
            <a:r>
              <a:rPr lang="de-DE" dirty="0" err="1"/>
              <a:t>Accurate</a:t>
            </a:r>
            <a:endParaRPr lang="de-DE" dirty="0"/>
          </a:p>
          <a:p>
            <a:endParaRPr lang="de-DE" dirty="0"/>
          </a:p>
          <a:p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Test.Tasty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Quickcheck</a:t>
            </a: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5609A50E-CA94-31C8-0E53-03DFBCD9FAFC}"/>
              </a:ext>
            </a:extLst>
          </p:cNvPr>
          <p:cNvSpPr txBox="1"/>
          <p:nvPr/>
        </p:nvSpPr>
        <p:spPr>
          <a:xfrm>
            <a:off x="5118314" y="3687749"/>
            <a:ext cx="203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Testbench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</a:t>
            </a:r>
          </a:p>
          <a:p>
            <a:endParaRPr lang="de-AT" dirty="0"/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03103F24-B2A6-3E54-1896-7951DE1E542A}"/>
              </a:ext>
            </a:extLst>
          </p:cNvPr>
          <p:cNvSpPr txBox="1"/>
          <p:nvPr/>
        </p:nvSpPr>
        <p:spPr>
          <a:xfrm>
            <a:off x="7986878" y="3687749"/>
            <a:ext cx="259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chip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  <a:p>
            <a:r>
              <a:rPr lang="de-AT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Integrated </a:t>
            </a:r>
            <a:r>
              <a:rPr lang="de-AT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Logic</a:t>
            </a:r>
            <a:r>
              <a:rPr lang="de-AT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 Analyzer (ILA)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099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err="1"/>
              <a:t>Quickcheck</a:t>
            </a:r>
            <a:endParaRPr lang="en-US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240B87E6-90FD-6AF9-F632-F759A90A6EC6}"/>
              </a:ext>
            </a:extLst>
          </p:cNvPr>
          <p:cNvSpPr txBox="1">
            <a:spLocks/>
          </p:cNvSpPr>
          <p:nvPr/>
        </p:nvSpPr>
        <p:spPr>
          <a:xfrm>
            <a:off x="515940" y="1631156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b="1" dirty="0"/>
              <a:t>Automated Testing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311E2-EBA7-FF1E-1D53-6FE7801307C5}"/>
              </a:ext>
            </a:extLst>
          </p:cNvPr>
          <p:cNvSpPr txBox="1"/>
          <p:nvPr/>
        </p:nvSpPr>
        <p:spPr>
          <a:xfrm>
            <a:off x="5274801" y="1252599"/>
            <a:ext cx="6304280" cy="477053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verboseCheck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testNot5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Failed: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Failed: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Failed: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Failed: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Failed: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Passed: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 Failed! Falsified (after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tests and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shrinks):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3F45B-486C-36C0-8D44-661C19224BF4}"/>
              </a:ext>
            </a:extLst>
          </p:cNvPr>
          <p:cNvSpPr txBox="1"/>
          <p:nvPr/>
        </p:nvSpPr>
        <p:spPr>
          <a:xfrm>
            <a:off x="266700" y="3429000"/>
            <a:ext cx="4660900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 testNot5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Foldable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 let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testNot5 l = all ( /=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l  </a:t>
            </a:r>
          </a:p>
        </p:txBody>
      </p:sp>
      <p:sp>
        <p:nvSpPr>
          <p:cNvPr id="14" name="Call-out: Down Arrow 13">
            <a:extLst>
              <a:ext uri="{FF2B5EF4-FFF2-40B4-BE49-F238E27FC236}">
                <a16:creationId xmlns:a16="http://schemas.microsoft.com/office/drawing/2014/main" id="{CEB8D0B6-648C-2E5E-5399-B15CCC37092E}"/>
              </a:ext>
            </a:extLst>
          </p:cNvPr>
          <p:cNvSpPr/>
          <p:nvPr/>
        </p:nvSpPr>
        <p:spPr>
          <a:xfrm>
            <a:off x="812800" y="2092960"/>
            <a:ext cx="1849120" cy="1417320"/>
          </a:xfrm>
          <a:prstGeom prst="down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all-out: Right Arrow 14">
            <a:extLst>
              <a:ext uri="{FF2B5EF4-FFF2-40B4-BE49-F238E27FC236}">
                <a16:creationId xmlns:a16="http://schemas.microsoft.com/office/drawing/2014/main" id="{55AB59CE-6985-B859-FF55-4B93B248E7E8}"/>
              </a:ext>
            </a:extLst>
          </p:cNvPr>
          <p:cNvSpPr/>
          <p:nvPr/>
        </p:nvSpPr>
        <p:spPr>
          <a:xfrm>
            <a:off x="2886975" y="1180144"/>
            <a:ext cx="2458108" cy="1417320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Passing generated Test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ll-out: Right Arrow 15">
            <a:extLst>
              <a:ext uri="{FF2B5EF4-FFF2-40B4-BE49-F238E27FC236}">
                <a16:creationId xmlns:a16="http://schemas.microsoft.com/office/drawing/2014/main" id="{861D09DA-64DF-355F-3EA8-736F818BD0D4}"/>
              </a:ext>
            </a:extLst>
          </p:cNvPr>
          <p:cNvSpPr/>
          <p:nvPr/>
        </p:nvSpPr>
        <p:spPr>
          <a:xfrm>
            <a:off x="2886975" y="1623267"/>
            <a:ext cx="2458108" cy="154595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First shrink step -&gt; halving List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Call-out: Right Arrow 16">
            <a:extLst>
              <a:ext uri="{FF2B5EF4-FFF2-40B4-BE49-F238E27FC236}">
                <a16:creationId xmlns:a16="http://schemas.microsoft.com/office/drawing/2014/main" id="{520308C6-2228-F1D4-8B3D-10028E5D87C0}"/>
              </a:ext>
            </a:extLst>
          </p:cNvPr>
          <p:cNvSpPr/>
          <p:nvPr/>
        </p:nvSpPr>
        <p:spPr>
          <a:xfrm>
            <a:off x="2886975" y="2605553"/>
            <a:ext cx="2458108" cy="154595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Still failing -&gt; shrink again…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ll-out: Right Arrow 17">
            <a:extLst>
              <a:ext uri="{FF2B5EF4-FFF2-40B4-BE49-F238E27FC236}">
                <a16:creationId xmlns:a16="http://schemas.microsoft.com/office/drawing/2014/main" id="{898B002F-4B5B-B204-68B2-DA5E429DB10F}"/>
              </a:ext>
            </a:extLst>
          </p:cNvPr>
          <p:cNvSpPr/>
          <p:nvPr/>
        </p:nvSpPr>
        <p:spPr>
          <a:xfrm>
            <a:off x="2886975" y="4093523"/>
            <a:ext cx="2458108" cy="154595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failing after shrinking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Call-out: Right Arrow 18">
            <a:extLst>
              <a:ext uri="{FF2B5EF4-FFF2-40B4-BE49-F238E27FC236}">
                <a16:creationId xmlns:a16="http://schemas.microsoft.com/office/drawing/2014/main" id="{275DBB2F-F62E-AAF2-DFF6-58A50B2ACBE7}"/>
              </a:ext>
            </a:extLst>
          </p:cNvPr>
          <p:cNvSpPr/>
          <p:nvPr/>
        </p:nvSpPr>
        <p:spPr>
          <a:xfrm>
            <a:off x="2886975" y="5073629"/>
            <a:ext cx="2458108" cy="154595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[5] is the smallest counterexample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7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r>
              <a:rPr lang="de-DE" dirty="0"/>
              <a:t> and Tests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err="1"/>
              <a:t>Quickcheck</a:t>
            </a:r>
            <a:endParaRPr lang="en-US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1CD35644-E9AB-B284-A5C9-D8C075AC9B18}"/>
              </a:ext>
            </a:extLst>
          </p:cNvPr>
          <p:cNvSpPr txBox="1">
            <a:spLocks/>
          </p:cNvSpPr>
          <p:nvPr/>
        </p:nvSpPr>
        <p:spPr>
          <a:xfrm>
            <a:off x="515940" y="1625643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b="1" dirty="0"/>
              <a:t>For Clash Datatypes </a:t>
            </a:r>
            <a:r>
              <a:rPr lang="en-US" b="1" dirty="0" err="1">
                <a:latin typeface="Consolas" panose="020B0609020204030204" pitchFamily="49" charset="0"/>
              </a:rPr>
              <a:t>Abitrary</a:t>
            </a:r>
            <a:r>
              <a:rPr lang="en-US" b="1" dirty="0"/>
              <a:t> is implemented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For own datatypes </a:t>
            </a:r>
            <a:r>
              <a:rPr lang="en-US" b="1" dirty="0" err="1">
                <a:latin typeface="Consolas" panose="020B0609020204030204" pitchFamily="49" charset="0"/>
              </a:rPr>
              <a:t>Abitrary</a:t>
            </a:r>
            <a:r>
              <a:rPr lang="en-US" b="1" dirty="0"/>
              <a:t> must be implemented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Test Trees implemented with </a:t>
            </a:r>
            <a:r>
              <a:rPr lang="en-US" b="1" dirty="0" err="1">
                <a:latin typeface="Consolas" panose="020B0609020204030204" pitchFamily="49" charset="0"/>
              </a:rPr>
              <a:t>Test.Tasty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32324-E5A5-EB57-C017-926ED034B292}"/>
              </a:ext>
            </a:extLst>
          </p:cNvPr>
          <p:cNvSpPr txBox="1"/>
          <p:nvPr/>
        </p:nvSpPr>
        <p:spPr>
          <a:xfrm>
            <a:off x="515940" y="2032105"/>
            <a:ext cx="11035358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a-b = -b - (- a)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testSubLeq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CLP.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CLP.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testSubLeq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b = _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data_res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(test a b) == _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data_res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(test (negate b) (negate a))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test x y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Fsm2Alu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SubLeq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mem_a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x,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mem_b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mem_mem_b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A1770-4C7A-4719-9ADC-5EA01DA7E4D7}"/>
              </a:ext>
            </a:extLst>
          </p:cNvPr>
          <p:cNvSpPr txBox="1"/>
          <p:nvPr/>
        </p:nvSpPr>
        <p:spPr>
          <a:xfrm>
            <a:off x="515940" y="4036739"/>
            <a:ext cx="11035358" cy="1815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QC.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Arbitrary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Instruction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arbitrary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QC.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SubLeq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MovLeq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…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testDeEnCode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Instruction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testDeEnCode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decodeInstruction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encodeInstruction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CLP.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BitVector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048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sz="4000" spc="-1" dirty="0" err="1">
                <a:solidFill>
                  <a:srgbClr val="FFFFFF"/>
                </a:solidFill>
                <a:latin typeface="Arial"/>
              </a:rPr>
              <a:t>Results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10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872-C2E8-4C73-9CC7-648F3E3EC96E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00783"/>
            <a:ext cx="11157745" cy="4569619"/>
          </a:xfrm>
        </p:spPr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ALU</a:t>
            </a:r>
          </a:p>
          <a:p>
            <a:r>
              <a:rPr lang="en-US" b="1" dirty="0">
                <a:solidFill>
                  <a:srgbClr val="00B050"/>
                </a:solidFill>
              </a:rPr>
              <a:t>Non-monadic</a:t>
            </a:r>
            <a:r>
              <a:rPr lang="de-DE" b="1" dirty="0">
                <a:solidFill>
                  <a:srgbClr val="00B050"/>
                </a:solidFill>
              </a:rPr>
              <a:t> FSM</a:t>
            </a:r>
          </a:p>
          <a:p>
            <a:r>
              <a:rPr lang="de-DE" b="1" dirty="0">
                <a:solidFill>
                  <a:srgbClr val="00B050"/>
                </a:solidFill>
              </a:rPr>
              <a:t>IO-Controller</a:t>
            </a:r>
          </a:p>
          <a:p>
            <a:r>
              <a:rPr lang="de-DE" b="1" dirty="0">
                <a:solidFill>
                  <a:srgbClr val="00B050"/>
                </a:solidFill>
              </a:rPr>
              <a:t>Memory</a:t>
            </a:r>
          </a:p>
          <a:p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 err="1">
                <a:solidFill>
                  <a:srgbClr val="FFC000"/>
                </a:solidFill>
              </a:rPr>
              <a:t>Monadic</a:t>
            </a:r>
            <a:r>
              <a:rPr lang="de-DE" b="1" dirty="0">
                <a:solidFill>
                  <a:srgbClr val="FFC000"/>
                </a:solidFill>
              </a:rPr>
              <a:t> FSM</a:t>
            </a:r>
          </a:p>
          <a:p>
            <a:endParaRPr lang="de-DE" b="1" dirty="0">
              <a:solidFill>
                <a:srgbClr val="FFC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Clock Gen</a:t>
            </a:r>
          </a:p>
          <a:p>
            <a:r>
              <a:rPr lang="de-DE" b="1" dirty="0">
                <a:solidFill>
                  <a:srgbClr val="FF0000"/>
                </a:solidFill>
              </a:rPr>
              <a:t>IO-Buffer</a:t>
            </a:r>
          </a:p>
          <a:p>
            <a:r>
              <a:rPr lang="de-DE" b="1" dirty="0" err="1">
                <a:solidFill>
                  <a:srgbClr val="FF0000"/>
                </a:solidFill>
              </a:rPr>
              <a:t>Complete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mOISC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b="1" dirty="0">
              <a:solidFill>
                <a:srgbClr val="FFC000"/>
              </a:solidFill>
            </a:endParaRPr>
          </a:p>
          <a:p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8437356" y="301185"/>
            <a:ext cx="1080000" cy="386413"/>
          </a:xfrm>
        </p:spPr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Running VHDL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DCDA5-3AEC-2DBE-649A-B999CF7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85" y="1365223"/>
            <a:ext cx="4328535" cy="3368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3AE32-9BB6-BC67-B27E-9B690E5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60" y="4912906"/>
            <a:ext cx="8214323" cy="13296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174016-292D-D553-CA10-E01D13E46823}"/>
              </a:ext>
            </a:extLst>
          </p:cNvPr>
          <p:cNvSpPr/>
          <p:nvPr/>
        </p:nvSpPr>
        <p:spPr>
          <a:xfrm>
            <a:off x="3629608" y="5924939"/>
            <a:ext cx="8044075" cy="3176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53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Clash for hardware design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240B87E6-90FD-6AF9-F632-F759A90A6EC6}"/>
              </a:ext>
            </a:extLst>
          </p:cNvPr>
          <p:cNvSpPr txBox="1">
            <a:spLocks/>
          </p:cNvSpPr>
          <p:nvPr/>
        </p:nvSpPr>
        <p:spPr>
          <a:xfrm>
            <a:off x="515940" y="1600783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DF000F"/>
                </a:solidFill>
                <a:effectLst/>
                <a:latin typeface="Source Sans Pro" panose="020B0604020202020204" pitchFamily="34" charset="0"/>
              </a:rPr>
              <a:t>👎</a:t>
            </a:r>
            <a:r>
              <a:rPr lang="en-US" sz="2000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en-US" sz="2000" dirty="0"/>
              <a:t>Clash feels like HLS (monadic implementation)</a:t>
            </a:r>
          </a:p>
          <a:p>
            <a:r>
              <a:rPr lang="en-US" sz="2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👎 </a:t>
            </a:r>
            <a:r>
              <a:rPr lang="en-US" sz="2000" dirty="0"/>
              <a:t>Haskell is a high entry barrier</a:t>
            </a:r>
          </a:p>
          <a:p>
            <a:r>
              <a:rPr lang="en-US" sz="2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👎</a:t>
            </a:r>
            <a:r>
              <a:rPr lang="en-US" sz="2000" dirty="0"/>
              <a:t> VHDL and Verilog are already high level</a:t>
            </a:r>
          </a:p>
          <a:p>
            <a:r>
              <a:rPr lang="en-US" sz="2000" dirty="0"/>
              <a:t>👎 Very little documentation and examples</a:t>
            </a:r>
          </a:p>
          <a:p>
            <a:r>
              <a:rPr lang="en-US" sz="2000" dirty="0"/>
              <a:t>👎 Small community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A451B72D-FD71-52D4-04C6-B56BFC89BB4B}"/>
              </a:ext>
            </a:extLst>
          </p:cNvPr>
          <p:cNvSpPr txBox="1">
            <a:spLocks/>
          </p:cNvSpPr>
          <p:nvPr/>
        </p:nvSpPr>
        <p:spPr>
          <a:xfrm>
            <a:off x="6206329" y="1631156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👍 Fast testing with </a:t>
            </a:r>
            <a:r>
              <a:rPr lang="en-US" sz="2000" dirty="0" err="1"/>
              <a:t>QuickCheck</a:t>
            </a:r>
            <a:endParaRPr lang="en-US" sz="2000" dirty="0"/>
          </a:p>
          <a:p>
            <a:r>
              <a:rPr lang="en-US" sz="2000" dirty="0"/>
              <a:t>👍 Quick prototyping once learned</a:t>
            </a:r>
          </a:p>
          <a:p>
            <a:r>
              <a:rPr lang="en-US" sz="2000" dirty="0"/>
              <a:t>👍 Great learning experience</a:t>
            </a:r>
          </a:p>
          <a:p>
            <a:r>
              <a:rPr lang="en-US" sz="2000" dirty="0"/>
              <a:t>👍 Reusable code</a:t>
            </a:r>
          </a:p>
          <a:p>
            <a:r>
              <a:rPr lang="en-US" sz="2000" dirty="0"/>
              <a:t>👍 Usage for more specialized hardware</a:t>
            </a:r>
          </a:p>
          <a:p>
            <a:r>
              <a:rPr lang="en-US" sz="2000" dirty="0"/>
              <a:t>👍 Helpful community</a:t>
            </a:r>
          </a:p>
          <a:p>
            <a:r>
              <a:rPr lang="en-US" sz="2000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61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sz="4000" spc="-1" dirty="0">
                <a:solidFill>
                  <a:srgbClr val="FFFFFF"/>
                </a:solidFill>
                <a:latin typeface="Arial"/>
              </a:rPr>
              <a:t>Outlook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240B87E6-90FD-6AF9-F632-F759A90A6EC6}"/>
              </a:ext>
            </a:extLst>
          </p:cNvPr>
          <p:cNvSpPr txBox="1">
            <a:spLocks/>
          </p:cNvSpPr>
          <p:nvPr/>
        </p:nvSpPr>
        <p:spPr>
          <a:xfrm>
            <a:off x="515940" y="1600783"/>
            <a:ext cx="5469732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6A973856-8D5E-3E09-FEA0-9322FC716C6E}"/>
              </a:ext>
            </a:extLst>
          </p:cNvPr>
          <p:cNvSpPr txBox="1">
            <a:spLocks/>
          </p:cNvSpPr>
          <p:nvPr/>
        </p:nvSpPr>
        <p:spPr>
          <a:xfrm>
            <a:off x="668339" y="1753183"/>
            <a:ext cx="10742999" cy="4569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/>
              <a:t>Fixing </a:t>
            </a:r>
            <a:r>
              <a:rPr lang="en-US" sz="2000" dirty="0" err="1"/>
              <a:t>ClockGen</a:t>
            </a:r>
            <a:r>
              <a:rPr lang="en-US" sz="2000" dirty="0"/>
              <a:t> and IO-Buffer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Fully working Clash-</a:t>
            </a:r>
            <a:r>
              <a:rPr lang="en-US" sz="2000" dirty="0" err="1"/>
              <a:t>mOISC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More test cases</a:t>
            </a:r>
          </a:p>
          <a:p>
            <a:pPr marL="465750" lvl="1" indent="-285750">
              <a:buFontTx/>
              <a:buChar char="-"/>
            </a:pPr>
            <a:r>
              <a:rPr lang="en-US" sz="2000" dirty="0"/>
              <a:t>Maybe define an </a:t>
            </a:r>
            <a:r>
              <a:rPr lang="en-US" sz="2000" dirty="0" err="1">
                <a:latin typeface="Consolas" panose="020B0609020204030204" pitchFamily="49" charset="0"/>
              </a:rPr>
              <a:t>Abitrary</a:t>
            </a:r>
            <a:r>
              <a:rPr lang="en-US" sz="2000" dirty="0"/>
              <a:t> instance over C-</a:t>
            </a:r>
            <a:r>
              <a:rPr lang="en-US" sz="2000" dirty="0" err="1"/>
              <a:t>programms</a:t>
            </a:r>
            <a:r>
              <a:rPr lang="en-US" sz="2000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Pipelined implementation</a:t>
            </a:r>
          </a:p>
          <a:p>
            <a:pPr marL="465750" lvl="1" indent="-285750">
              <a:buFontTx/>
              <a:buChar char="-"/>
            </a:pPr>
            <a:r>
              <a:rPr lang="en-US" sz="2000" dirty="0"/>
              <a:t>Pipeline</a:t>
            </a:r>
          </a:p>
          <a:p>
            <a:pPr marL="465750" lvl="1" indent="-285750">
              <a:buFontTx/>
              <a:buChar char="-"/>
            </a:pPr>
            <a:r>
              <a:rPr lang="en-US" sz="2000" dirty="0"/>
              <a:t>Reduced states</a:t>
            </a:r>
          </a:p>
          <a:p>
            <a:pPr marL="465750" lvl="1" indent="-285750">
              <a:buFontTx/>
              <a:buChar char="-"/>
            </a:pPr>
            <a:r>
              <a:rPr lang="en-US" sz="2000" dirty="0"/>
              <a:t>Dual port mem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Automated </a:t>
            </a:r>
            <a:r>
              <a:rPr lang="en-US" sz="2000" dirty="0" err="1"/>
              <a:t>Vivado</a:t>
            </a:r>
            <a:r>
              <a:rPr lang="en-US" sz="2000" dirty="0"/>
              <a:t> </a:t>
            </a:r>
            <a:r>
              <a:rPr lang="en-US" sz="2000" dirty="0" err="1"/>
              <a:t>IPBlock</a:t>
            </a:r>
            <a:r>
              <a:rPr lang="en-US" sz="2000" dirty="0"/>
              <a:t> pipeline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364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9FA69-69C9-49D8-B1A2-83690EE4C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Bildplatzhalter 8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CAA2015-960B-4CA5-874D-BB71B5ED4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Attention!</a:t>
            </a:r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E08A7F32-C10B-BD86-B4C0-C6CA0984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8498" y="2539466"/>
            <a:ext cx="3875314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0CAF3-5E45-46A0-9F2E-C2EF947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033-F2A6-4AC1-B039-BEB8CBA444FC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AACC7-8871-4545-B616-0C11129C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5F47F2-11AE-4B82-BF84-88B24EB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A9C7265-236B-4C33-BA3C-2F18C6EC11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Transistors still scaling logarithmic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Performance and frequency not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/>
              <a:t>i.E.</a:t>
            </a:r>
            <a:r>
              <a:rPr lang="en-US" sz="2400" dirty="0"/>
              <a:t> medium processors at 3.5 </a:t>
            </a:r>
            <a:r>
              <a:rPr lang="en-US" sz="2400" dirty="0" err="1"/>
              <a:t>Ghz</a:t>
            </a:r>
            <a:endParaRPr lang="en-US" sz="2400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F78A223-BDAD-49EC-B5E7-DBADD09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BB36F-FCA7-F1A7-C472-066DE876D36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 err="1"/>
              <a:t>Moores</a:t>
            </a:r>
            <a:r>
              <a:rPr lang="en-GB" dirty="0"/>
              <a:t> Law</a:t>
            </a:r>
            <a:endParaRPr lang="en-US" dirty="0"/>
          </a:p>
        </p:txBody>
      </p:sp>
      <p:pic>
        <p:nvPicPr>
          <p:cNvPr id="13" name="Grafik 4">
            <a:extLst>
              <a:ext uri="{FF2B5EF4-FFF2-40B4-BE49-F238E27FC236}">
                <a16:creationId xmlns:a16="http://schemas.microsoft.com/office/drawing/2014/main" id="{DDC66234-461B-71D7-B631-124DD440186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b="2099"/>
          <a:stretch>
            <a:fillRect/>
          </a:stretch>
        </p:blipFill>
        <p:spPr>
          <a:xfrm>
            <a:off x="6205538" y="1630363"/>
            <a:ext cx="5470525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General Purpose </a:t>
            </a:r>
            <a:r>
              <a:rPr lang="de-DE" dirty="0" err="1"/>
              <a:t>Processors</a:t>
            </a:r>
            <a:endParaRPr lang="de-DE" dirty="0"/>
          </a:p>
        </p:txBody>
      </p:sp>
      <p:pic>
        <p:nvPicPr>
          <p:cNvPr id="5" name="Grafik 3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A0384A62-A97A-4D43-9FC3-9B4AA0DB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5" y="1866185"/>
            <a:ext cx="1640285" cy="1640285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37A5D4A9-19DD-B096-537B-E84A5EE7B46A}"/>
              </a:ext>
            </a:extLst>
          </p:cNvPr>
          <p:cNvSpPr/>
          <p:nvPr/>
        </p:nvSpPr>
        <p:spPr>
          <a:xfrm>
            <a:off x="2274496" y="1684178"/>
            <a:ext cx="8503920" cy="41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5">
            <a:extLst>
              <a:ext uri="{FF2B5EF4-FFF2-40B4-BE49-F238E27FC236}">
                <a16:creationId xmlns:a16="http://schemas.microsoft.com/office/drawing/2014/main" id="{E7F3F9F8-5E34-8BA5-CAF1-DB01E66553D0}"/>
              </a:ext>
            </a:extLst>
          </p:cNvPr>
          <p:cNvSpPr txBox="1"/>
          <p:nvPr/>
        </p:nvSpPr>
        <p:spPr>
          <a:xfrm>
            <a:off x="5425685" y="2182708"/>
            <a:ext cx="1476245" cy="2617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pc="-1" dirty="0">
                <a:solidFill>
                  <a:schemeClr val="bg1"/>
                </a:solidFill>
                <a:latin typeface="Arial"/>
              </a:rPr>
              <a:t>General Purpose </a:t>
            </a:r>
            <a:r>
              <a:rPr lang="de-DE" spc="-1" dirty="0" err="1">
                <a:solidFill>
                  <a:schemeClr val="bg1"/>
                </a:solidFill>
                <a:latin typeface="Arial"/>
              </a:rPr>
              <a:t>Processor</a:t>
            </a:r>
            <a:endParaRPr lang="de-DE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D3D7701B-9757-42D1-3087-66A65053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4" y="4200578"/>
            <a:ext cx="524900" cy="524900"/>
          </a:xfrm>
          <a:prstGeom prst="rect">
            <a:avLst/>
          </a:prstGeom>
        </p:spPr>
      </p:pic>
      <p:sp>
        <p:nvSpPr>
          <p:cNvPr id="11" name="Rechteck 7">
            <a:extLst>
              <a:ext uri="{FF2B5EF4-FFF2-40B4-BE49-F238E27FC236}">
                <a16:creationId xmlns:a16="http://schemas.microsoft.com/office/drawing/2014/main" id="{88986DFE-1151-592A-1E06-EDFBB84D30BE}"/>
              </a:ext>
            </a:extLst>
          </p:cNvPr>
          <p:cNvSpPr/>
          <p:nvPr/>
        </p:nvSpPr>
        <p:spPr>
          <a:xfrm>
            <a:off x="5204105" y="5402562"/>
            <a:ext cx="1484142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  <a:endParaRPr lang="de-AT" dirty="0"/>
          </a:p>
        </p:txBody>
      </p:sp>
      <p:sp>
        <p:nvSpPr>
          <p:cNvPr id="12" name="Rechteck 8">
            <a:extLst>
              <a:ext uri="{FF2B5EF4-FFF2-40B4-BE49-F238E27FC236}">
                <a16:creationId xmlns:a16="http://schemas.microsoft.com/office/drawing/2014/main" id="{768D08BC-4725-85B6-6173-3BB9395C2960}"/>
              </a:ext>
            </a:extLst>
          </p:cNvPr>
          <p:cNvSpPr/>
          <p:nvPr/>
        </p:nvSpPr>
        <p:spPr>
          <a:xfrm>
            <a:off x="8057674" y="5348544"/>
            <a:ext cx="1640284" cy="52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Bitcoin Mining</a:t>
            </a:r>
            <a:endParaRPr lang="de-AT" dirty="0"/>
          </a:p>
        </p:txBody>
      </p:sp>
      <p:sp>
        <p:nvSpPr>
          <p:cNvPr id="14" name="Rechteck 9">
            <a:extLst>
              <a:ext uri="{FF2B5EF4-FFF2-40B4-BE49-F238E27FC236}">
                <a16:creationId xmlns:a16="http://schemas.microsoft.com/office/drawing/2014/main" id="{E33F4893-DD2F-CDE5-DE35-6985408C0696}"/>
              </a:ext>
            </a:extLst>
          </p:cNvPr>
          <p:cNvSpPr/>
          <p:nvPr/>
        </p:nvSpPr>
        <p:spPr>
          <a:xfrm>
            <a:off x="2300369" y="5348544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Electronic Control Units</a:t>
            </a:r>
            <a:endParaRPr lang="de-AT" dirty="0"/>
          </a:p>
        </p:txBody>
      </p:sp>
      <p:pic>
        <p:nvPicPr>
          <p:cNvPr id="15" name="Grafik 10">
            <a:extLst>
              <a:ext uri="{FF2B5EF4-FFF2-40B4-BE49-F238E27FC236}">
                <a16:creationId xmlns:a16="http://schemas.microsoft.com/office/drawing/2014/main" id="{CBCA5DED-5B18-87F5-8DC6-5476C6F9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26" y="4216044"/>
            <a:ext cx="524900" cy="524900"/>
          </a:xfrm>
          <a:prstGeom prst="rect">
            <a:avLst/>
          </a:prstGeom>
        </p:spPr>
      </p:pic>
      <p:pic>
        <p:nvPicPr>
          <p:cNvPr id="16" name="Grafik 11">
            <a:extLst>
              <a:ext uri="{FF2B5EF4-FFF2-40B4-BE49-F238E27FC236}">
                <a16:creationId xmlns:a16="http://schemas.microsoft.com/office/drawing/2014/main" id="{1DDC433E-BA9B-CAB1-44CB-F9130026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74" y="4200578"/>
            <a:ext cx="524900" cy="524900"/>
          </a:xfrm>
          <a:prstGeom prst="rect">
            <a:avLst/>
          </a:prstGeom>
        </p:spPr>
      </p:pic>
      <p:sp>
        <p:nvSpPr>
          <p:cNvPr id="17" name="Pfeil: nach unten 15">
            <a:extLst>
              <a:ext uri="{FF2B5EF4-FFF2-40B4-BE49-F238E27FC236}">
                <a16:creationId xmlns:a16="http://schemas.microsoft.com/office/drawing/2014/main" id="{9EE2BEAE-B665-5C1A-23E4-548B3B49C648}"/>
              </a:ext>
            </a:extLst>
          </p:cNvPr>
          <p:cNvSpPr/>
          <p:nvPr/>
        </p:nvSpPr>
        <p:spPr>
          <a:xfrm rot="3604748">
            <a:off x="4328505" y="3086290"/>
            <a:ext cx="406563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unten 16">
            <a:extLst>
              <a:ext uri="{FF2B5EF4-FFF2-40B4-BE49-F238E27FC236}">
                <a16:creationId xmlns:a16="http://schemas.microsoft.com/office/drawing/2014/main" id="{F0C6B839-A0C4-4553-E34F-EA92298DB126}"/>
              </a:ext>
            </a:extLst>
          </p:cNvPr>
          <p:cNvSpPr/>
          <p:nvPr/>
        </p:nvSpPr>
        <p:spPr>
          <a:xfrm rot="18123137">
            <a:off x="7303420" y="3113326"/>
            <a:ext cx="406563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unten 17">
            <a:extLst>
              <a:ext uri="{FF2B5EF4-FFF2-40B4-BE49-F238E27FC236}">
                <a16:creationId xmlns:a16="http://schemas.microsoft.com/office/drawing/2014/main" id="{AF75142D-6337-AAB5-3649-9D3BB5F74D88}"/>
              </a:ext>
            </a:extLst>
          </p:cNvPr>
          <p:cNvSpPr/>
          <p:nvPr/>
        </p:nvSpPr>
        <p:spPr>
          <a:xfrm>
            <a:off x="5818985" y="3542621"/>
            <a:ext cx="406563" cy="65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Pfeil: nach unten 18">
            <a:extLst>
              <a:ext uri="{FF2B5EF4-FFF2-40B4-BE49-F238E27FC236}">
                <a16:creationId xmlns:a16="http://schemas.microsoft.com/office/drawing/2014/main" id="{1E035D37-BE4B-21A8-1E21-EEF78054F476}"/>
              </a:ext>
            </a:extLst>
          </p:cNvPr>
          <p:cNvSpPr/>
          <p:nvPr/>
        </p:nvSpPr>
        <p:spPr>
          <a:xfrm>
            <a:off x="3504629" y="4740944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Pfeil: nach unten 19">
            <a:extLst>
              <a:ext uri="{FF2B5EF4-FFF2-40B4-BE49-F238E27FC236}">
                <a16:creationId xmlns:a16="http://schemas.microsoft.com/office/drawing/2014/main" id="{9C11FB86-74A8-61EC-BAC3-6C032D14028E}"/>
              </a:ext>
            </a:extLst>
          </p:cNvPr>
          <p:cNvSpPr/>
          <p:nvPr/>
        </p:nvSpPr>
        <p:spPr>
          <a:xfrm>
            <a:off x="5818985" y="4764391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Pfeil: nach unten 20">
            <a:extLst>
              <a:ext uri="{FF2B5EF4-FFF2-40B4-BE49-F238E27FC236}">
                <a16:creationId xmlns:a16="http://schemas.microsoft.com/office/drawing/2014/main" id="{6EA72132-AB79-07F6-5F84-CACBD7F14BD3}"/>
              </a:ext>
            </a:extLst>
          </p:cNvPr>
          <p:cNvSpPr/>
          <p:nvPr/>
        </p:nvSpPr>
        <p:spPr>
          <a:xfrm>
            <a:off x="8198811" y="4755118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30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A1104990-4CF0-486D-8DF7-3188260E22F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8437356" y="301185"/>
            <a:ext cx="1080000" cy="386413"/>
          </a:xfrm>
        </p:spPr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FB3B1BC2-0A4F-43F7-8872-D2800EBE515D}"/>
              </a:ext>
            </a:extLst>
          </p:cNvPr>
          <p:cNvSpPr/>
          <p:nvPr/>
        </p:nvSpPr>
        <p:spPr>
          <a:xfrm>
            <a:off x="4716192" y="5016559"/>
            <a:ext cx="1484142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  <a:endParaRPr lang="de-AT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F0469CBC-840C-69C4-2CDE-81B10F2C4D0B}"/>
              </a:ext>
            </a:extLst>
          </p:cNvPr>
          <p:cNvSpPr/>
          <p:nvPr/>
        </p:nvSpPr>
        <p:spPr>
          <a:xfrm>
            <a:off x="7569761" y="4962541"/>
            <a:ext cx="1640284" cy="52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Bitcoin Mining</a:t>
            </a:r>
            <a:endParaRPr lang="de-AT" dirty="0"/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9E484A44-4F4F-3D51-EBB3-63B078DBC9D1}"/>
              </a:ext>
            </a:extLst>
          </p:cNvPr>
          <p:cNvSpPr/>
          <p:nvPr/>
        </p:nvSpPr>
        <p:spPr>
          <a:xfrm>
            <a:off x="1812456" y="4962541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Electronic Control Units</a:t>
            </a:r>
            <a:endParaRPr lang="de-AT" dirty="0"/>
          </a:p>
        </p:txBody>
      </p:sp>
      <p:sp>
        <p:nvSpPr>
          <p:cNvPr id="8" name="Pfeil: nach unten 15">
            <a:extLst>
              <a:ext uri="{FF2B5EF4-FFF2-40B4-BE49-F238E27FC236}">
                <a16:creationId xmlns:a16="http://schemas.microsoft.com/office/drawing/2014/main" id="{C2320454-01C2-8363-D40E-7651A047BC76}"/>
              </a:ext>
            </a:extLst>
          </p:cNvPr>
          <p:cNvSpPr/>
          <p:nvPr/>
        </p:nvSpPr>
        <p:spPr>
          <a:xfrm rot="3604748">
            <a:off x="3840592" y="2700287"/>
            <a:ext cx="406563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: nach unten 16">
            <a:extLst>
              <a:ext uri="{FF2B5EF4-FFF2-40B4-BE49-F238E27FC236}">
                <a16:creationId xmlns:a16="http://schemas.microsoft.com/office/drawing/2014/main" id="{53005851-5C8F-9D11-09D0-8D7DA88280CE}"/>
              </a:ext>
            </a:extLst>
          </p:cNvPr>
          <p:cNvSpPr/>
          <p:nvPr/>
        </p:nvSpPr>
        <p:spPr>
          <a:xfrm rot="18123137">
            <a:off x="6815507" y="2727323"/>
            <a:ext cx="406563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Pfeil: nach unten 17">
            <a:extLst>
              <a:ext uri="{FF2B5EF4-FFF2-40B4-BE49-F238E27FC236}">
                <a16:creationId xmlns:a16="http://schemas.microsoft.com/office/drawing/2014/main" id="{7C35B695-52FE-4A33-2A13-E9350634117F}"/>
              </a:ext>
            </a:extLst>
          </p:cNvPr>
          <p:cNvSpPr/>
          <p:nvPr/>
        </p:nvSpPr>
        <p:spPr>
          <a:xfrm>
            <a:off x="5331072" y="3156618"/>
            <a:ext cx="406563" cy="65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unten 18">
            <a:extLst>
              <a:ext uri="{FF2B5EF4-FFF2-40B4-BE49-F238E27FC236}">
                <a16:creationId xmlns:a16="http://schemas.microsoft.com/office/drawing/2014/main" id="{9BF2E195-B642-A45F-974E-4BE1CE22A039}"/>
              </a:ext>
            </a:extLst>
          </p:cNvPr>
          <p:cNvSpPr/>
          <p:nvPr/>
        </p:nvSpPr>
        <p:spPr>
          <a:xfrm>
            <a:off x="3016716" y="4354941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: nach unten 19">
            <a:extLst>
              <a:ext uri="{FF2B5EF4-FFF2-40B4-BE49-F238E27FC236}">
                <a16:creationId xmlns:a16="http://schemas.microsoft.com/office/drawing/2014/main" id="{963CD037-8708-90C0-276F-52A3DE8F1C37}"/>
              </a:ext>
            </a:extLst>
          </p:cNvPr>
          <p:cNvSpPr/>
          <p:nvPr/>
        </p:nvSpPr>
        <p:spPr>
          <a:xfrm>
            <a:off x="5331072" y="4378388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unten 20">
            <a:extLst>
              <a:ext uri="{FF2B5EF4-FFF2-40B4-BE49-F238E27FC236}">
                <a16:creationId xmlns:a16="http://schemas.microsoft.com/office/drawing/2014/main" id="{431FA1D9-0BB1-918E-C4A6-6988B0511A29}"/>
              </a:ext>
            </a:extLst>
          </p:cNvPr>
          <p:cNvSpPr/>
          <p:nvPr/>
        </p:nvSpPr>
        <p:spPr>
          <a:xfrm>
            <a:off x="7710898" y="4369115"/>
            <a:ext cx="406563" cy="56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">
            <a:extLst>
              <a:ext uri="{FF2B5EF4-FFF2-40B4-BE49-F238E27FC236}">
                <a16:creationId xmlns:a16="http://schemas.microsoft.com/office/drawing/2014/main" id="{6CE984FD-2198-3602-46A9-E0F785114E02}"/>
              </a:ext>
            </a:extLst>
          </p:cNvPr>
          <p:cNvSpPr/>
          <p:nvPr/>
        </p:nvSpPr>
        <p:spPr>
          <a:xfrm>
            <a:off x="4654288" y="2070181"/>
            <a:ext cx="1849901" cy="65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HDL</a:t>
            </a:r>
            <a:endParaRPr lang="de-AT" dirty="0"/>
          </a:p>
        </p:txBody>
      </p:sp>
      <p:pic>
        <p:nvPicPr>
          <p:cNvPr id="18" name="Grafik 4">
            <a:extLst>
              <a:ext uri="{FF2B5EF4-FFF2-40B4-BE49-F238E27FC236}">
                <a16:creationId xmlns:a16="http://schemas.microsoft.com/office/drawing/2014/main" id="{9CDBF2CF-0974-E17B-F33B-FBC46CAF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48" y="3809181"/>
            <a:ext cx="524900" cy="524900"/>
          </a:xfrm>
          <a:prstGeom prst="rect">
            <a:avLst/>
          </a:prstGeom>
        </p:spPr>
      </p:pic>
      <p:pic>
        <p:nvPicPr>
          <p:cNvPr id="19" name="Grafik 12">
            <a:extLst>
              <a:ext uri="{FF2B5EF4-FFF2-40B4-BE49-F238E27FC236}">
                <a16:creationId xmlns:a16="http://schemas.microsoft.com/office/drawing/2014/main" id="{4B9450E2-3ECC-F88D-7D72-6831A9BF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39234" y="3773932"/>
            <a:ext cx="549890" cy="549890"/>
          </a:xfrm>
          <a:prstGeom prst="rect">
            <a:avLst/>
          </a:prstGeom>
        </p:spPr>
      </p:pic>
      <p:pic>
        <p:nvPicPr>
          <p:cNvPr id="20" name="Grafik 14">
            <a:extLst>
              <a:ext uri="{FF2B5EF4-FFF2-40B4-BE49-F238E27FC236}">
                <a16:creationId xmlns:a16="http://schemas.microsoft.com/office/drawing/2014/main" id="{3B98D01B-508D-F072-5C54-A7ED50E6D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96" y="3686516"/>
            <a:ext cx="631345" cy="631345"/>
          </a:xfrm>
          <a:prstGeom prst="rect">
            <a:avLst/>
          </a:prstGeom>
        </p:spPr>
      </p:pic>
      <p:sp>
        <p:nvSpPr>
          <p:cNvPr id="21" name="Textfeld 21">
            <a:extLst>
              <a:ext uri="{FF2B5EF4-FFF2-40B4-BE49-F238E27FC236}">
                <a16:creationId xmlns:a16="http://schemas.microsoft.com/office/drawing/2014/main" id="{C512AE73-C990-408C-7D1B-85ACEF62CA1B}"/>
              </a:ext>
            </a:extLst>
          </p:cNvPr>
          <p:cNvSpPr txBox="1"/>
          <p:nvPr/>
        </p:nvSpPr>
        <p:spPr>
          <a:xfrm flipH="1">
            <a:off x="8233341" y="2993803"/>
            <a:ext cx="218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i.E.</a:t>
            </a:r>
            <a:r>
              <a:rPr lang="en-GB" dirty="0"/>
              <a:t> Google TPU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826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pic>
        <p:nvPicPr>
          <p:cNvPr id="5" name="Grafik 13" descr="Klemmbrett abgehakt mit einfarbiger Füllung">
            <a:extLst>
              <a:ext uri="{FF2B5EF4-FFF2-40B4-BE49-F238E27FC236}">
                <a16:creationId xmlns:a16="http://schemas.microsoft.com/office/drawing/2014/main" id="{7478E58C-3198-B264-71DB-4F7831EF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8926" y="2514600"/>
            <a:ext cx="914400" cy="914400"/>
          </a:xfrm>
          <a:prstGeom prst="rect">
            <a:avLst/>
          </a:prstGeom>
        </p:spPr>
      </p:pic>
      <p:sp>
        <p:nvSpPr>
          <p:cNvPr id="6" name="TextShape 6">
            <a:extLst>
              <a:ext uri="{FF2B5EF4-FFF2-40B4-BE49-F238E27FC236}">
                <a16:creationId xmlns:a16="http://schemas.microsoft.com/office/drawing/2014/main" id="{01FD3279-4184-2041-609A-F9D38911F476}"/>
              </a:ext>
            </a:extLst>
          </p:cNvPr>
          <p:cNvSpPr txBox="1"/>
          <p:nvPr/>
        </p:nvSpPr>
        <p:spPr>
          <a:xfrm>
            <a:off x="6796232" y="3281760"/>
            <a:ext cx="1580881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Correctness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Shape 6">
            <a:extLst>
              <a:ext uri="{FF2B5EF4-FFF2-40B4-BE49-F238E27FC236}">
                <a16:creationId xmlns:a16="http://schemas.microsoft.com/office/drawing/2014/main" id="{DBA556D0-CCA1-58A4-8870-9847D68E4B7E}"/>
              </a:ext>
            </a:extLst>
          </p:cNvPr>
          <p:cNvSpPr txBox="1"/>
          <p:nvPr/>
        </p:nvSpPr>
        <p:spPr>
          <a:xfrm>
            <a:off x="9475232" y="3281760"/>
            <a:ext cx="1178216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Security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4" descr="Sperren mit einfarbiger Füllung">
            <a:extLst>
              <a:ext uri="{FF2B5EF4-FFF2-40B4-BE49-F238E27FC236}">
                <a16:creationId xmlns:a16="http://schemas.microsoft.com/office/drawing/2014/main" id="{92D4F69B-3527-19CF-421E-21EE09CE9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0191" y="2514600"/>
            <a:ext cx="767160" cy="767160"/>
          </a:xfrm>
          <a:prstGeom prst="rect">
            <a:avLst/>
          </a:prstGeom>
        </p:spPr>
      </p:pic>
      <p:pic>
        <p:nvPicPr>
          <p:cNvPr id="11" name="Grafik 10" descr="Rennwagen mit einfarbiger Füllung">
            <a:extLst>
              <a:ext uri="{FF2B5EF4-FFF2-40B4-BE49-F238E27FC236}">
                <a16:creationId xmlns:a16="http://schemas.microsoft.com/office/drawing/2014/main" id="{2C7669D4-49A5-9A4D-155A-A6902744E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711" y="3679749"/>
            <a:ext cx="914400" cy="914400"/>
          </a:xfrm>
          <a:prstGeom prst="rect">
            <a:avLst/>
          </a:prstGeom>
        </p:spPr>
      </p:pic>
      <p:sp>
        <p:nvSpPr>
          <p:cNvPr id="12" name="TextShape 6">
            <a:extLst>
              <a:ext uri="{FF2B5EF4-FFF2-40B4-BE49-F238E27FC236}">
                <a16:creationId xmlns:a16="http://schemas.microsoft.com/office/drawing/2014/main" id="{56B80877-F233-277F-B51C-3A7503F1CD17}"/>
              </a:ext>
            </a:extLst>
          </p:cNvPr>
          <p:cNvSpPr txBox="1"/>
          <p:nvPr/>
        </p:nvSpPr>
        <p:spPr>
          <a:xfrm>
            <a:off x="6780849" y="4446909"/>
            <a:ext cx="1688123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Performance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4" name="Grafik 7" descr="Wiederholen mit einfarbiger Füllung">
            <a:extLst>
              <a:ext uri="{FF2B5EF4-FFF2-40B4-BE49-F238E27FC236}">
                <a16:creationId xmlns:a16="http://schemas.microsoft.com/office/drawing/2014/main" id="{006AE7F3-CA49-5078-F221-49C244DFD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1239" y="3725566"/>
            <a:ext cx="725064" cy="725064"/>
          </a:xfrm>
          <a:prstGeom prst="rect">
            <a:avLst/>
          </a:prstGeom>
        </p:spPr>
      </p:pic>
      <p:sp>
        <p:nvSpPr>
          <p:cNvPr id="15" name="TextShape 6">
            <a:extLst>
              <a:ext uri="{FF2B5EF4-FFF2-40B4-BE49-F238E27FC236}">
                <a16:creationId xmlns:a16="http://schemas.microsoft.com/office/drawing/2014/main" id="{80BA9EAF-41EC-2A2D-4DA4-BC5B43200760}"/>
              </a:ext>
            </a:extLst>
          </p:cNvPr>
          <p:cNvSpPr txBox="1"/>
          <p:nvPr/>
        </p:nvSpPr>
        <p:spPr>
          <a:xfrm>
            <a:off x="9206911" y="4446908"/>
            <a:ext cx="1665026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en-US" dirty="0" err="1"/>
              <a:t>Reuseability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F115BCC1-3B8A-2E1F-584C-95ED7556B77B}"/>
              </a:ext>
            </a:extLst>
          </p:cNvPr>
          <p:cNvSpPr txBox="1"/>
          <p:nvPr/>
        </p:nvSpPr>
        <p:spPr>
          <a:xfrm>
            <a:off x="518317" y="2514600"/>
            <a:ext cx="3109466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Small Developer Teams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TextShape 6">
            <a:extLst>
              <a:ext uri="{FF2B5EF4-FFF2-40B4-BE49-F238E27FC236}">
                <a16:creationId xmlns:a16="http://schemas.microsoft.com/office/drawing/2014/main" id="{2BB71DF2-9490-39AE-B256-F3970D9B8BD8}"/>
              </a:ext>
            </a:extLst>
          </p:cNvPr>
          <p:cNvSpPr txBox="1"/>
          <p:nvPr/>
        </p:nvSpPr>
        <p:spPr>
          <a:xfrm>
            <a:off x="518317" y="3273287"/>
            <a:ext cx="3109466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Lower Budgets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F444E41D-C2A8-C14F-E44C-68C699988F57}"/>
              </a:ext>
            </a:extLst>
          </p:cNvPr>
          <p:cNvSpPr txBox="1"/>
          <p:nvPr/>
        </p:nvSpPr>
        <p:spPr>
          <a:xfrm>
            <a:off x="518317" y="4153333"/>
            <a:ext cx="3109466" cy="3979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de-DE"/>
            </a:defPPr>
            <a:lvl1pPr marL="216000" indent="-216000"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lvl1pPr>
          </a:lstStyle>
          <a:p>
            <a:pPr marL="0" indent="0">
              <a:buNone/>
            </a:pPr>
            <a:r>
              <a:rPr lang="de-DE" dirty="0"/>
              <a:t>Shorter Development </a:t>
            </a:r>
            <a:r>
              <a:rPr lang="de-DE" dirty="0" err="1"/>
              <a:t>Cycles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9BF1D56-39A5-5EF3-C9D5-5A3CFFF3F0AA}"/>
              </a:ext>
            </a:extLst>
          </p:cNvPr>
          <p:cNvSpPr/>
          <p:nvPr/>
        </p:nvSpPr>
        <p:spPr>
          <a:xfrm>
            <a:off x="3799028" y="2679578"/>
            <a:ext cx="2565334" cy="149884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1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C1BFC0-C612-4A89-BDA8-7C1B5C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Hardware Description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6B29E5-8B02-425F-9788-8FBC2A0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18B-0174-49D6-A16B-0E6F3FB79176}" type="datetime4">
              <a:rPr lang="de-DE" smtClean="0"/>
              <a:pPr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D5F03-0F29-40E2-8AF7-F83CFD2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60341-2785-43BF-83A6-5621B74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6FCA3D8-41AB-45E4-BC99-E771F3136F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modern HDLs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94BD077A-9A8D-2C1F-C106-1B943D535F22}"/>
              </a:ext>
            </a:extLst>
          </p:cNvPr>
          <p:cNvSpPr txBox="1"/>
          <p:nvPr/>
        </p:nvSpPr>
        <p:spPr>
          <a:xfrm>
            <a:off x="1730172" y="2278401"/>
            <a:ext cx="193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 Rewriting Systems</a:t>
            </a:r>
            <a:endParaRPr lang="de-AT" dirty="0"/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70DCD8D0-C467-B007-FEC8-75BA7EFD24CB}"/>
              </a:ext>
            </a:extLst>
          </p:cNvPr>
          <p:cNvSpPr txBox="1"/>
          <p:nvPr/>
        </p:nvSpPr>
        <p:spPr>
          <a:xfrm>
            <a:off x="4428824" y="2278401"/>
            <a:ext cx="193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High-Level Synthesis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719DCE-A29F-07EB-C834-4CDAD200AE22}"/>
              </a:ext>
            </a:extLst>
          </p:cNvPr>
          <p:cNvSpPr txBox="1"/>
          <p:nvPr/>
        </p:nvSpPr>
        <p:spPr>
          <a:xfrm>
            <a:off x="7298831" y="2278401"/>
            <a:ext cx="19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Functional HDLs</a:t>
            </a:r>
            <a:endParaRPr lang="de-AT" dirty="0"/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35C04B84-E464-50BB-9B5F-5B34870709F9}"/>
              </a:ext>
            </a:extLst>
          </p:cNvPr>
          <p:cNvSpPr/>
          <p:nvPr/>
        </p:nvSpPr>
        <p:spPr>
          <a:xfrm>
            <a:off x="1730172" y="3287937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Bluespec</a:t>
            </a:r>
            <a:endParaRPr lang="de-AT" dirty="0"/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B6947E51-3DC7-B4D2-65C4-89F013C7E0B1}"/>
              </a:ext>
            </a:extLst>
          </p:cNvPr>
          <p:cNvSpPr/>
          <p:nvPr/>
        </p:nvSpPr>
        <p:spPr>
          <a:xfrm>
            <a:off x="4428824" y="3232501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C</a:t>
            </a:r>
            <a:endParaRPr lang="de-AT" dirty="0"/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9A7DDF28-83F4-6B5B-537D-8593EA58B83A}"/>
              </a:ext>
            </a:extLst>
          </p:cNvPr>
          <p:cNvSpPr/>
          <p:nvPr/>
        </p:nvSpPr>
        <p:spPr>
          <a:xfrm>
            <a:off x="4428824" y="3926507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Vivado</a:t>
            </a:r>
            <a:r>
              <a:rPr lang="en-GB" dirty="0"/>
              <a:t> HLS</a:t>
            </a:r>
            <a:endParaRPr lang="de-AT" dirty="0"/>
          </a:p>
        </p:txBody>
      </p:sp>
      <p:sp>
        <p:nvSpPr>
          <p:cNvPr id="14" name="Rechteck 18">
            <a:extLst>
              <a:ext uri="{FF2B5EF4-FFF2-40B4-BE49-F238E27FC236}">
                <a16:creationId xmlns:a16="http://schemas.microsoft.com/office/drawing/2014/main" id="{91E716E9-8593-EBC6-DEF2-B7C00DF299F4}"/>
              </a:ext>
            </a:extLst>
          </p:cNvPr>
          <p:cNvSpPr/>
          <p:nvPr/>
        </p:nvSpPr>
        <p:spPr>
          <a:xfrm>
            <a:off x="7298831" y="3232501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de-AT" dirty="0"/>
          </a:p>
        </p:txBody>
      </p:sp>
      <p:sp>
        <p:nvSpPr>
          <p:cNvPr id="15" name="Rechteck 19">
            <a:extLst>
              <a:ext uri="{FF2B5EF4-FFF2-40B4-BE49-F238E27FC236}">
                <a16:creationId xmlns:a16="http://schemas.microsoft.com/office/drawing/2014/main" id="{DAA6A3EC-7822-7C25-1028-66BC0CEAEF77}"/>
              </a:ext>
            </a:extLst>
          </p:cNvPr>
          <p:cNvSpPr/>
          <p:nvPr/>
        </p:nvSpPr>
        <p:spPr>
          <a:xfrm>
            <a:off x="7298831" y="3926507"/>
            <a:ext cx="1640285" cy="4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Lava</a:t>
            </a:r>
            <a:endParaRPr lang="de-AT" dirty="0"/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A3BDDD52-6C07-4D85-FEE9-56575FFAD34E}"/>
              </a:ext>
            </a:extLst>
          </p:cNvPr>
          <p:cNvSpPr/>
          <p:nvPr/>
        </p:nvSpPr>
        <p:spPr>
          <a:xfrm>
            <a:off x="7298831" y="4616936"/>
            <a:ext cx="1640285" cy="485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539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Multi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/>
              <a:t>One Instruction Set Computer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27. Juni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purl.org/dc/terms/"/>
    <ds:schemaRef ds:uri="5d4c14f1-5e26-4315-944b-e10ebb29e5be"/>
    <ds:schemaRef ds:uri="http://purl.org/dc/dcmitype/"/>
    <ds:schemaRef ds:uri="http://schemas.microsoft.com/office/2006/documentManagement/types"/>
    <ds:schemaRef ds:uri="http://purl.org/dc/elements/1.1/"/>
    <ds:schemaRef ds:uri="e1a9e197-d112-4abb-aa0c-4ed035d690a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2161</Words>
  <Application>Microsoft Office PowerPoint</Application>
  <PresentationFormat>Widescreen</PresentationFormat>
  <Paragraphs>557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</vt:lpstr>
      <vt:lpstr>Calibri</vt:lpstr>
      <vt:lpstr>Consolas</vt:lpstr>
      <vt:lpstr>Roboto</vt:lpstr>
      <vt:lpstr>Source Sans Pro</vt:lpstr>
      <vt:lpstr>Symbol</vt:lpstr>
      <vt:lpstr>ui-monospace</vt:lpstr>
      <vt:lpstr>Wingdings</vt:lpstr>
      <vt:lpstr>FAU - Technische Fakultät</vt:lpstr>
      <vt:lpstr>PowerPoint Presentation</vt:lpstr>
      <vt:lpstr>Agenda</vt:lpstr>
      <vt:lpstr>Modern Hardware Description Languages</vt:lpstr>
      <vt:lpstr>Modern Hardware Description Languages</vt:lpstr>
      <vt:lpstr>Modern Hardware Description Languages</vt:lpstr>
      <vt:lpstr>Modern Hardware Description Languages</vt:lpstr>
      <vt:lpstr>Modern Hardware Description Languages</vt:lpstr>
      <vt:lpstr>Modern Hardware Description Languages</vt:lpstr>
      <vt:lpstr>Multi One Instruction Set Computer</vt:lpstr>
      <vt:lpstr>Multi One Instruction Set Computers</vt:lpstr>
      <vt:lpstr>Multi One Instruction Set Computers</vt:lpstr>
      <vt:lpstr>Multi One Instruction Set Computers</vt:lpstr>
      <vt:lpstr>Multi One Instruction Set Computers</vt:lpstr>
      <vt:lpstr>Clash</vt:lpstr>
      <vt:lpstr>PowerPoint Presentation</vt:lpstr>
      <vt:lpstr>Clash</vt:lpstr>
      <vt:lpstr>PowerPoint Presentation</vt:lpstr>
      <vt:lpstr>PowerPoint Presentation</vt:lpstr>
      <vt:lpstr>Clash</vt:lpstr>
      <vt:lpstr>Clash</vt:lpstr>
      <vt:lpstr>Clash</vt:lpstr>
      <vt:lpstr>Clash</vt:lpstr>
      <vt:lpstr>Clash</vt:lpstr>
      <vt:lpstr>Optimization and Tests</vt:lpstr>
      <vt:lpstr>Optimization and Tests</vt:lpstr>
      <vt:lpstr>Optimization and Tests</vt:lpstr>
      <vt:lpstr>Optimization and Tests</vt:lpstr>
      <vt:lpstr>Optimization and Tests</vt:lpstr>
      <vt:lpstr>Optimization and Tests</vt:lpstr>
      <vt:lpstr>Optimization and Tests</vt:lpstr>
      <vt:lpstr>Optimization and Tests</vt:lpstr>
      <vt:lpstr>Optimization and Tests</vt:lpstr>
      <vt:lpstr>Results</vt:lpstr>
      <vt:lpstr>Results</vt:lpstr>
      <vt:lpstr>Results</vt:lpstr>
      <vt:lpstr>Outlook</vt:lpstr>
      <vt:lpstr>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Jakob Groß</cp:lastModifiedBy>
  <cp:revision>133</cp:revision>
  <dcterms:created xsi:type="dcterms:W3CDTF">2021-11-18T07:49:57Z</dcterms:created>
  <dcterms:modified xsi:type="dcterms:W3CDTF">2023-06-28T17:23:36Z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