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Work Sans Medium"/>
      <p:regular r:id="rId20"/>
      <p:bold r:id="rId21"/>
      <p:italic r:id="rId22"/>
      <p:boldItalic r:id="rId23"/>
    </p:embeddedFont>
    <p:embeddedFont>
      <p:font typeface="Work Sans"/>
      <p:regular r:id="rId24"/>
      <p:bold r:id="rId25"/>
      <p:italic r:id="rId26"/>
      <p:boldItalic r:id="rId27"/>
    </p:embeddedFont>
    <p:embeddedFont>
      <p:font typeface="Work Sans Light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Medium-regular.fntdata"/><Relationship Id="rId22" Type="http://schemas.openxmlformats.org/officeDocument/2006/relationships/font" Target="fonts/WorkSansMedium-italic.fntdata"/><Relationship Id="rId21" Type="http://schemas.openxmlformats.org/officeDocument/2006/relationships/font" Target="fonts/WorkSansMedium-bold.fntdata"/><Relationship Id="rId24" Type="http://schemas.openxmlformats.org/officeDocument/2006/relationships/font" Target="fonts/WorkSans-regular.fntdata"/><Relationship Id="rId23" Type="http://schemas.openxmlformats.org/officeDocument/2006/relationships/font" Target="fonts/WorkSans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-italic.fntdata"/><Relationship Id="rId25" Type="http://schemas.openxmlformats.org/officeDocument/2006/relationships/font" Target="fonts/WorkSans-bold.fntdata"/><Relationship Id="rId28" Type="http://schemas.openxmlformats.org/officeDocument/2006/relationships/font" Target="fonts/WorkSansLight-regular.fntdata"/><Relationship Id="rId27" Type="http://schemas.openxmlformats.org/officeDocument/2006/relationships/font" Target="fonts/Work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Light-boldItalic.fntdata"/><Relationship Id="rId30" Type="http://schemas.openxmlformats.org/officeDocument/2006/relationships/font" Target="fonts/WorkSansLight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7ea5456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7ea5456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7ea5456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7ea5456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7ea5456c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7ea5456c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a7a484a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a7a484a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a7a484aa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a7a484aa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8a4ca110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8a4ca110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7ea5456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7ea5456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7ea5456c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7ea5456c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7ea5456c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7ea5456c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a7a484aa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a7a484a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a7a484a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a7a484a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a7a484aa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a7a484aa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a7a484aa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a7a484a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w3schools.com/java/ref_arraylist_indexof.asp" TargetMode="External"/><Relationship Id="rId10" Type="http://schemas.openxmlformats.org/officeDocument/2006/relationships/hyperlink" Target="https://www.w3schools.com/java/ref_arraylist_get.asp" TargetMode="External"/><Relationship Id="rId13" Type="http://schemas.openxmlformats.org/officeDocument/2006/relationships/hyperlink" Target="https://www.w3schools.com/java/ref_arraylist_iterator.asp" TargetMode="External"/><Relationship Id="rId12" Type="http://schemas.openxmlformats.org/officeDocument/2006/relationships/hyperlink" Target="https://www.w3schools.com/java/ref_arraylist_isempty.asp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java/ref_arraylist_add.asp" TargetMode="External"/><Relationship Id="rId4" Type="http://schemas.openxmlformats.org/officeDocument/2006/relationships/hyperlink" Target="https://www.w3schools.com/java/ref_arraylist_addall.asp" TargetMode="External"/><Relationship Id="rId9" Type="http://schemas.openxmlformats.org/officeDocument/2006/relationships/hyperlink" Target="https://www.w3schools.com/java/ref_arraylist_foreach.asp" TargetMode="External"/><Relationship Id="rId15" Type="http://schemas.openxmlformats.org/officeDocument/2006/relationships/hyperlink" Target="https://www.w3schools.com/java/ref_arraylist_listiterator.asp" TargetMode="External"/><Relationship Id="rId14" Type="http://schemas.openxmlformats.org/officeDocument/2006/relationships/hyperlink" Target="https://www.w3schools.com/java/ref_arraylist_lastindexof.asp" TargetMode="External"/><Relationship Id="rId5" Type="http://schemas.openxmlformats.org/officeDocument/2006/relationships/hyperlink" Target="https://www.w3schools.com/java/ref_arraylist_clear.asp" TargetMode="External"/><Relationship Id="rId6" Type="http://schemas.openxmlformats.org/officeDocument/2006/relationships/hyperlink" Target="https://www.w3schools.com/java/ref_arraylist_clone.asp" TargetMode="External"/><Relationship Id="rId7" Type="http://schemas.openxmlformats.org/officeDocument/2006/relationships/hyperlink" Target="https://www.w3schools.com/java/ref_arraylist_contains.asp" TargetMode="External"/><Relationship Id="rId8" Type="http://schemas.openxmlformats.org/officeDocument/2006/relationships/hyperlink" Target="https://www.w3schools.com/java/ref_arraylist_ensurecapacity.asp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ArrayList</a:t>
            </a:r>
            <a:endParaRPr b="1" sz="28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61022"/>
            <a:ext cx="2296727" cy="2130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649" y="1056925"/>
            <a:ext cx="3548699" cy="408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Tilføj og Fjern elementer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add()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Add an item to the list. Returnerer: boolean|void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addAll()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Add a collection of items to the list. Returnerer: boolean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clear()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Remove all items from the list. void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clone()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Create a copy of the ArrayList Object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7"/>
              </a:rPr>
              <a:t>contains()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Checks whether an item exist in the list boolean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8"/>
              </a:rPr>
              <a:t>ensureCapacity()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Increase the capacity of the list to be able to fit a specified number of items void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9"/>
              </a:rPr>
              <a:t>forEach()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Perform an action on every item in the list void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10"/>
              </a:rPr>
              <a:t>get()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Return the item at a specific position in the list</a:t>
            </a:r>
            <a:endParaRPr i="1"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11"/>
              </a:rPr>
              <a:t>indexOf()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Return the position of the first occurrence of an item in the list int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12"/>
              </a:rPr>
              <a:t>isEmpty()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Checks whether the list is empty boolean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13"/>
              </a:rPr>
              <a:t>iterator()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Return an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Iterator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object for the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ArrayList 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Iterator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14"/>
              </a:rPr>
              <a:t>lastIndexOf()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Return the position of the last occurrence of an item in the list int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15"/>
              </a:rPr>
              <a:t>listIterator()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Return a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ListIterator</a:t>
            </a:r>
            <a:r>
              <a:rPr lang="en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object for the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ArrayList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Indbyggede metoder!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ArrayList || Array?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4"/>
          <p:cNvCxnSpPr/>
          <p:nvPr/>
        </p:nvCxnSpPr>
        <p:spPr>
          <a:xfrm>
            <a:off x="4561800" y="1950"/>
            <a:ext cx="20400" cy="5139600"/>
          </a:xfrm>
          <a:prstGeom prst="straightConnector1">
            <a:avLst/>
          </a:prstGeom>
          <a:noFill/>
          <a:ln cap="flat" cmpd="sng" w="76200">
            <a:solidFill>
              <a:srgbClr val="FF79C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25" y="1998375"/>
            <a:ext cx="2352100" cy="31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2857850" y="1370450"/>
            <a:ext cx="1192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Work Sans"/>
                <a:ea typeface="Work Sans"/>
                <a:cs typeface="Work Sans"/>
                <a:sym typeface="Work Sans"/>
              </a:rPr>
              <a:t>[ ] </a:t>
            </a:r>
            <a:endParaRPr b="1" sz="60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5922" y="1630925"/>
            <a:ext cx="2988075" cy="34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4929650" y="1323625"/>
            <a:ext cx="2216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&lt; &gt; ()</a:t>
            </a:r>
            <a:endParaRPr b="1" sz="6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637" y="1017837"/>
            <a:ext cx="3506726" cy="31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1430750" y="3482225"/>
            <a:ext cx="2397000" cy="1015800"/>
          </a:xfrm>
          <a:prstGeom prst="rect">
            <a:avLst/>
          </a:prstGeom>
          <a:solidFill>
            <a:srgbClr val="282A36"/>
          </a:solidFill>
          <a:ln cap="flat" cmpd="sng" w="228600">
            <a:solidFill>
              <a:srgbClr val="282A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E1FC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800">
                <a:solidFill>
                  <a:srgbClr val="FFE1FC"/>
                </a:solidFill>
                <a:latin typeface="Courier New"/>
                <a:ea typeface="Courier New"/>
                <a:cs typeface="Courier New"/>
                <a:sym typeface="Courier New"/>
              </a:rPr>
              <a:t>t forstå Java performance optimization</a:t>
            </a:r>
            <a:endParaRPr b="1" sz="1800">
              <a:solidFill>
                <a:srgbClr val="FFE1F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Hvis du ved hvor stort dit Array skal være, vil det altid være bedst form at bruge Array med fast </a:t>
            </a: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defineret størrelse</a:t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ArrayList elementer gemmes på en anden måde, og er </a:t>
            </a: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tungere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for hukommelsen på dit program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Det hører med til godt </a:t>
            </a:r>
            <a:r>
              <a:rPr i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software håndværk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at tænke grundigt over </a:t>
            </a: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performance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på det kode du skriver!</a:t>
            </a:r>
            <a:endParaRPr/>
          </a:p>
        </p:txBody>
      </p:sp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Hvorfor ikke altid ArrayList?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451550"/>
            <a:ext cx="8520600" cy="22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27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“An </a:t>
            </a:r>
            <a:r>
              <a:rPr i="1" lang="en" sz="2700">
                <a:solidFill>
                  <a:srgbClr val="C22D8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ArrayList</a:t>
            </a:r>
            <a:r>
              <a:rPr i="1" lang="en" sz="27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is a </a:t>
            </a:r>
            <a:r>
              <a:rPr i="1" lang="en" sz="2700">
                <a:solidFill>
                  <a:srgbClr val="741B47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collection</a:t>
            </a:r>
            <a:r>
              <a:rPr i="1" lang="en" sz="27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, which is an object that contains other objects. It provides methods to add and remove elements, and it grows and shrinks automatically.”</a:t>
            </a:r>
            <a:endParaRPr i="1" sz="27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En </a:t>
            </a:r>
            <a:r>
              <a:rPr lang="en" sz="3500">
                <a:latin typeface="Work Sans Light"/>
                <a:ea typeface="Work Sans Light"/>
                <a:cs typeface="Work Sans Light"/>
                <a:sym typeface="Work Sans Light"/>
              </a:rPr>
              <a:t>resizable</a:t>
            </a: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 slags Array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68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ArrayList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kan </a:t>
            </a:r>
            <a:r>
              <a:rPr i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dynamisk skifte størrelse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modsat Array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Importeres fraJava.util package: 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java.util.ArrayList;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Kommer med mange smarte </a:t>
            </a: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indbyggede metoder</a:t>
            </a:r>
            <a:endParaRPr b="1"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Lidt anden syntax end Array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311700" y="1533475"/>
            <a:ext cx="7950000" cy="28938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n" sz="16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java.util.ArrayList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6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6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6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 sz="16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6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" sz="16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6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6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 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6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6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6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"Jigglypuff"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6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"Pikachu"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6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"Bulbasaur"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6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"Cherubi"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6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6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latin typeface="Work Sans"/>
                <a:ea typeface="Work Sans"/>
                <a:cs typeface="Work Sans"/>
                <a:sym typeface="Work Sans"/>
              </a:rPr>
              <a:t>Ligesom et Array, skal typen på inhold defineres:</a:t>
            </a:r>
            <a:endParaRPr b="1" sz="262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311700" y="1203150"/>
            <a:ext cx="7796400" cy="3553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n" sz="16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java.util.ArrayList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6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6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6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 sz="16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6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" sz="16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6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6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mineTal 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6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6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mineTal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6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mineTal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6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mineTal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6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mineTal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6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6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6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mineTal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6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			</a:t>
            </a:r>
            <a:r>
              <a:rPr b="1" lang="en" sz="16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6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6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6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2345150" y="2178075"/>
            <a:ext cx="1139100" cy="2847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7"/>
          <p:cNvCxnSpPr/>
          <p:nvPr/>
        </p:nvCxnSpPr>
        <p:spPr>
          <a:xfrm rot="10800000">
            <a:off x="3544200" y="2492750"/>
            <a:ext cx="712200" cy="652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59300" y="445025"/>
            <a:ext cx="427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00">
                <a:latin typeface="Work Sans"/>
                <a:ea typeface="Work Sans"/>
                <a:cs typeface="Work Sans"/>
                <a:sym typeface="Work Sans"/>
              </a:rPr>
              <a:t>Array </a:t>
            </a:r>
            <a:r>
              <a:rPr lang="en" sz="2300">
                <a:latin typeface="Work Sans Light"/>
                <a:ea typeface="Work Sans Light"/>
                <a:cs typeface="Work Sans Light"/>
                <a:sym typeface="Work Sans Light"/>
              </a:rPr>
              <a:t>skal</a:t>
            </a:r>
            <a:r>
              <a:rPr b="1" lang="en" sz="2300">
                <a:latin typeface="Work Sans"/>
                <a:ea typeface="Work Sans"/>
                <a:cs typeface="Work Sans"/>
                <a:sym typeface="Work Sans"/>
              </a:rPr>
              <a:t> have startværdi / fast defineret størrelse </a:t>
            </a:r>
            <a:endParaRPr b="1" sz="23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159300" y="1810725"/>
            <a:ext cx="4275900" cy="2086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BE9FD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BE9FD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Array med startværdier</a:t>
            </a:r>
            <a:endParaRPr b="1" sz="1200">
              <a:solidFill>
                <a:srgbClr val="8BE9FD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pokemonArray 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"Pikachu"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"Charmander"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"Bulbasaur"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"Squirtle"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"Pokémon in Array:"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 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pokemonArray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675225" y="1837875"/>
            <a:ext cx="4323900" cy="2031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ArrayList med startværdier</a:t>
            </a:r>
            <a:endParaRPr b="1" sz="12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List&lt;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pokemonList 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Arrays.asList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"Aurorus"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"Wurmple"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"Komala"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"Drampa"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"Pokémon List: " 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pokemonList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BE9FD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4241575" y="445025"/>
            <a:ext cx="519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00">
                <a:latin typeface="Work Sans"/>
                <a:ea typeface="Work Sans"/>
                <a:cs typeface="Work Sans"/>
                <a:sym typeface="Work Sans"/>
              </a:rPr>
              <a:t>ArrayList </a:t>
            </a:r>
            <a:r>
              <a:rPr lang="en" sz="2300">
                <a:latin typeface="Work Sans Light"/>
                <a:ea typeface="Work Sans Light"/>
                <a:cs typeface="Work Sans Light"/>
                <a:sym typeface="Work Sans Light"/>
              </a:rPr>
              <a:t>kan</a:t>
            </a:r>
            <a:r>
              <a:rPr b="1" lang="en" sz="2300">
                <a:latin typeface="Work Sans"/>
                <a:ea typeface="Work Sans"/>
                <a:cs typeface="Work Sans"/>
                <a:sym typeface="Work Sans"/>
              </a:rPr>
              <a:t> have startværdi</a:t>
            </a:r>
            <a:endParaRPr b="1" sz="23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Array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159300" y="1736550"/>
            <a:ext cx="4275900" cy="28323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8BE9FD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pokemonArray 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"Pikachu"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"Charmander"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"Bulbasaur"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"Squirtle"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Nu printer jeg mit Array:</a:t>
            </a:r>
            <a:endParaRPr b="1" sz="12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"Pokémon in Array:"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 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pokemonArray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4675225" y="1736650"/>
            <a:ext cx="4323900" cy="29553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pokemonList 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Tilføjer elementer til ArrayList:</a:t>
            </a:r>
            <a:endParaRPr b="1" sz="12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pokemonList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"Weedle"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pokemonList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"Jigglypuff"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pokemonList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"Wigglytuff"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pokemonList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"Wenemoth"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B9BCD1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Nu printer jeg ArrayList</a:t>
            </a:r>
            <a:endParaRPr b="1" sz="12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"Pokémon in ArrayList:"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 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pokemonList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4809625" y="44502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ArrayList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Array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159300" y="1736550"/>
            <a:ext cx="42759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Har </a:t>
            </a:r>
            <a:r>
              <a:rPr b="1"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fixed size</a:t>
            </a: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hvilket betyder du skal definere hvor mange elementer det har når du opretter det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Kan ikke vokse eller </a:t>
            </a: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skype</a:t>
            </a: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dynamisk. 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Bruges</a:t>
            </a: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til at opbevare primitive types (int, double) og objekter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4708800" y="1736550"/>
            <a:ext cx="4323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b="1"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Dynamisk størrelse</a:t>
            </a: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—du kan tilføje eller fjerne elementer.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Kommer med </a:t>
            </a:r>
            <a:r>
              <a:rPr b="1"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built-in methods</a:t>
            </a: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såsom </a:t>
            </a:r>
            <a:r>
              <a:rPr b="1" lang="en" sz="1800">
                <a:solidFill>
                  <a:srgbClr val="980000"/>
                </a:solidFill>
                <a:highlight>
                  <a:srgbClr val="FFE1FC"/>
                </a:highlight>
                <a:latin typeface="Courier New"/>
                <a:ea typeface="Courier New"/>
                <a:cs typeface="Courier New"/>
                <a:sym typeface="Courier New"/>
              </a:rPr>
              <a:t>add(</a:t>
            </a:r>
            <a:r>
              <a:rPr lang="en" sz="1800">
                <a:solidFill>
                  <a:srgbClr val="188038"/>
                </a:solidFill>
                <a:latin typeface="Work Sans"/>
                <a:ea typeface="Work Sans"/>
                <a:cs typeface="Work Sans"/>
                <a:sym typeface="Work Sans"/>
              </a:rPr>
              <a:t>)</a:t>
            </a: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b="1" lang="en" sz="1800">
                <a:solidFill>
                  <a:srgbClr val="980000"/>
                </a:solidFill>
                <a:highlight>
                  <a:srgbClr val="FFE1FC"/>
                </a:highlight>
                <a:latin typeface="Courier New"/>
                <a:ea typeface="Courier New"/>
                <a:cs typeface="Courier New"/>
                <a:sym typeface="Courier New"/>
              </a:rPr>
              <a:t>remove()</a:t>
            </a: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og </a:t>
            </a:r>
            <a:r>
              <a:rPr b="1" lang="en" sz="1800">
                <a:solidFill>
                  <a:srgbClr val="980000"/>
                </a:solidFill>
                <a:highlight>
                  <a:srgbClr val="FFE1FC"/>
                </a:highlight>
                <a:latin typeface="Courier New"/>
                <a:ea typeface="Courier New"/>
                <a:cs typeface="Courier New"/>
                <a:sym typeface="Courier New"/>
              </a:rPr>
              <a:t>contains()</a:t>
            </a: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der gør det nemt at manipulere data.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Kan </a:t>
            </a:r>
            <a:r>
              <a:rPr b="1"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kun indeholde objekter</a:t>
            </a: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(fx Integer i stedet for int).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4809625" y="44502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ArrayList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5" name="Google Shape;105;p20"/>
          <p:cNvCxnSpPr/>
          <p:nvPr/>
        </p:nvCxnSpPr>
        <p:spPr>
          <a:xfrm>
            <a:off x="4561800" y="1950"/>
            <a:ext cx="20400" cy="5139600"/>
          </a:xfrm>
          <a:prstGeom prst="straightConnector1">
            <a:avLst/>
          </a:prstGeom>
          <a:noFill/>
          <a:ln cap="flat" cmpd="sng" w="76200">
            <a:solidFill>
              <a:srgbClr val="FF79C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int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165500" y="1507950"/>
            <a:ext cx="42759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Primitiv type, fylder meget lidt.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Hurtig at hente i </a:t>
            </a: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hukommelsen og derfor smart.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Kan ikke være </a:t>
            </a:r>
            <a:r>
              <a:rPr b="1" lang="en" sz="1800">
                <a:solidFill>
                  <a:srgbClr val="980000"/>
                </a:solidFill>
                <a:highlight>
                  <a:srgbClr val="FFE1FC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men defaulter til </a:t>
            </a:r>
            <a:r>
              <a:rPr b="1" lang="en" sz="1800">
                <a:solidFill>
                  <a:srgbClr val="980000"/>
                </a:solidFill>
                <a:highlight>
                  <a:srgbClr val="FFE1FC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Ingen built-in-methods, det er bare et tal!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4702600" y="1507950"/>
            <a:ext cx="43239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 slags objekt-indpakning til int.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Fylder mere i hukommelsen, langsommere at hente og derfor mindre effektiv.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Kan have </a:t>
            </a:r>
            <a:r>
              <a:rPr b="1" lang="en" sz="1800">
                <a:solidFill>
                  <a:srgbClr val="980000"/>
                </a:solidFill>
                <a:highlight>
                  <a:srgbClr val="FFE1FC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værdi.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Har smarte indbyggede metoder fx. </a:t>
            </a:r>
            <a:r>
              <a:rPr b="1" lang="en" sz="1800">
                <a:solidFill>
                  <a:srgbClr val="980000"/>
                </a:solidFill>
                <a:highlight>
                  <a:srgbClr val="FFE1FC"/>
                </a:highlight>
                <a:latin typeface="Courier New"/>
                <a:ea typeface="Courier New"/>
                <a:cs typeface="Courier New"/>
                <a:sym typeface="Courier New"/>
              </a:rPr>
              <a:t>parseInt()</a:t>
            </a: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b="1" lang="en" sz="1800">
                <a:solidFill>
                  <a:srgbClr val="980000"/>
                </a:solidFill>
                <a:highlight>
                  <a:srgbClr val="FFE1FC"/>
                </a:highlight>
                <a:latin typeface="Courier New"/>
                <a:ea typeface="Courier New"/>
                <a:cs typeface="Courier New"/>
                <a:sym typeface="Courier New"/>
              </a:rPr>
              <a:t>valueOf()</a:t>
            </a: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</a:t>
            </a:r>
            <a:r>
              <a:rPr b="1" lang="en" sz="1800">
                <a:solidFill>
                  <a:srgbClr val="980000"/>
                </a:solidFill>
                <a:highlight>
                  <a:srgbClr val="FFE1FC"/>
                </a:highlight>
                <a:latin typeface="Courier New"/>
                <a:ea typeface="Courier New"/>
                <a:cs typeface="Courier New"/>
                <a:sym typeface="Courier New"/>
              </a:rPr>
              <a:t>toString()</a:t>
            </a: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4809625" y="445025"/>
            <a:ext cx="40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Integer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14" name="Google Shape;114;p21"/>
          <p:cNvCxnSpPr/>
          <p:nvPr/>
        </p:nvCxnSpPr>
        <p:spPr>
          <a:xfrm>
            <a:off x="4561800" y="1950"/>
            <a:ext cx="20400" cy="5139600"/>
          </a:xfrm>
          <a:prstGeom prst="straightConnector1">
            <a:avLst/>
          </a:prstGeom>
          <a:noFill/>
          <a:ln cap="flat" cmpd="sng" w="76200">
            <a:solidFill>
              <a:srgbClr val="FF79C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