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Work Sans"/>
      <p:regular r:id="rId13"/>
      <p:bold r:id="rId14"/>
      <p:italic r:id="rId15"/>
      <p:boldItalic r:id="rId16"/>
    </p:embeddedFon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WorkSans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WorkSans-italic.fntdata"/><Relationship Id="rId14" Type="http://schemas.openxmlformats.org/officeDocument/2006/relationships/font" Target="fonts/WorkSans-bold.fntdata"/><Relationship Id="rId17" Type="http://schemas.openxmlformats.org/officeDocument/2006/relationships/font" Target="fonts/HelveticaNeue-regular.fntdata"/><Relationship Id="rId16" Type="http://schemas.openxmlformats.org/officeDocument/2006/relationships/font" Target="fonts/WorkSans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845edebc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845edebc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cf368ff2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cf368ff2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cf368ff2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cf368ff2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cf368ff2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cf368ff2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cf368ff2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cf368ff2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cf368ff2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cf368ff2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TITLE_AND_BODY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0"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/>
          <p:nvPr>
            <p:ph idx="1" type="body"/>
          </p:nvPr>
        </p:nvSpPr>
        <p:spPr>
          <a:xfrm>
            <a:off x="452438" y="1845316"/>
            <a:ext cx="82392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911259" y="4003295"/>
            <a:ext cx="7575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2" type="body"/>
          </p:nvPr>
        </p:nvSpPr>
        <p:spPr>
          <a:xfrm>
            <a:off x="657721" y="1852447"/>
            <a:ext cx="78285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/>
          <p:nvPr/>
        </p:nvSpPr>
        <p:spPr>
          <a:xfrm>
            <a:off x="513450" y="1845150"/>
            <a:ext cx="79947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Array med Objekter</a:t>
            </a:r>
            <a:endParaRPr b="1" sz="44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9" name="Google Shape;1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50" y="27345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S</a:t>
            </a: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øgning i liste med for loop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5" name="Google Shape;135;p33"/>
          <p:cNvSpPr txBox="1"/>
          <p:nvPr>
            <p:ph idx="1" type="body"/>
          </p:nvPr>
        </p:nvSpPr>
        <p:spPr>
          <a:xfrm>
            <a:off x="311700" y="1304875"/>
            <a:ext cx="8681700" cy="33351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122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 sz="1122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122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22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122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" sz="1122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122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122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22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122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22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122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122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talListe 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122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122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b="1" lang="en" sz="1122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22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22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b="1" lang="en" sz="1122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22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22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22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22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122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22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22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soegEfterTal</a:t>
            </a:r>
            <a:r>
              <a:rPr b="1" lang="en" sz="1122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22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talListe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22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122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22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122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22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122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 sz="1122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soegEfterTal</a:t>
            </a:r>
            <a:r>
              <a:rPr b="1" lang="en" sz="1122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22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122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1" lang="en" sz="1122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liste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22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1" lang="en" sz="1122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tal</a:t>
            </a:r>
            <a:r>
              <a:rPr b="1" lang="en" sz="1122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122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22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122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22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 sz="1122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22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122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122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122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b="1" i="1" lang="en" sz="1122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liste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22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en" sz="1122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122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en" sz="1122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122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22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122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22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 sz="1122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" sz="1122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liste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22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en" sz="1122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22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122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i="1" lang="en" sz="1122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tal</a:t>
            </a:r>
            <a:r>
              <a:rPr b="1" lang="en" sz="1122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122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22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122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122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22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22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122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22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"Tallet " 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i="1" lang="en" sz="1122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tal 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1122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 findes i listen på indeks " 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1122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122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22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122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22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22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22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122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22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122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22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22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22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122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22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"Tallet " 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i="1" lang="en" sz="1122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tal 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1122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 findes ikke i listen."</a:t>
            </a:r>
            <a:r>
              <a:rPr b="1" lang="en" sz="1122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122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22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122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22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b="1" sz="105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type="title"/>
          </p:nvPr>
        </p:nvSpPr>
        <p:spPr>
          <a:xfrm>
            <a:off x="152300" y="36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Objekter i </a:t>
            </a: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ArrayList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1" name="Google Shape;141;p34"/>
          <p:cNvSpPr txBox="1"/>
          <p:nvPr/>
        </p:nvSpPr>
        <p:spPr>
          <a:xfrm>
            <a:off x="152300" y="1076275"/>
            <a:ext cx="3050400" cy="2047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 </a:t>
            </a: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" sz="11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" sz="11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1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34"/>
          <p:cNvSpPr txBox="1"/>
          <p:nvPr/>
        </p:nvSpPr>
        <p:spPr>
          <a:xfrm>
            <a:off x="152300" y="3345850"/>
            <a:ext cx="6537000" cy="17085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 sz="11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1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Pokedex </a:t>
            </a:r>
            <a:r>
              <a:rPr b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myPokedex 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Pokedex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 </a:t>
            </a:r>
            <a:r>
              <a:rPr b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pikachu 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"Pikachu"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 </a:t>
            </a:r>
            <a:r>
              <a:rPr b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charmander 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"Charmander"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myPokedex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addPokemon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pikachu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myPokedex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addPokemon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charmander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43" name="Google Shape;143;p34"/>
          <p:cNvSpPr txBox="1"/>
          <p:nvPr/>
        </p:nvSpPr>
        <p:spPr>
          <a:xfrm>
            <a:off x="3448200" y="1021200"/>
            <a:ext cx="5634300" cy="2047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java.util.ArrayList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Pokedex </a:t>
            </a: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1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pokemonList 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" sz="11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addPokemon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 </a:t>
            </a:r>
            <a:r>
              <a:rPr b="1" i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pokemonList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11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 tilføjet til Pokedex!"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5"/>
          <p:cNvSpPr txBox="1"/>
          <p:nvPr>
            <p:ph type="title"/>
          </p:nvPr>
        </p:nvSpPr>
        <p:spPr>
          <a:xfrm>
            <a:off x="152300" y="36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Objekter i ArrayList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9" name="Google Shape;149;p35"/>
          <p:cNvSpPr txBox="1"/>
          <p:nvPr/>
        </p:nvSpPr>
        <p:spPr>
          <a:xfrm>
            <a:off x="152300" y="1076275"/>
            <a:ext cx="3050400" cy="22164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 </a:t>
            </a: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" sz="11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" sz="11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b="1" lang="en" sz="11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type 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level 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35"/>
          <p:cNvSpPr txBox="1"/>
          <p:nvPr/>
        </p:nvSpPr>
        <p:spPr>
          <a:xfrm>
            <a:off x="152300" y="3345850"/>
            <a:ext cx="6537000" cy="15393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 sz="11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1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 </a:t>
            </a:r>
            <a:r>
              <a:rPr b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pikachu 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"Pikachu"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"Electric"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myPokedex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addPokemon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pikachu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51" name="Google Shape;151;p35"/>
          <p:cNvSpPr txBox="1"/>
          <p:nvPr/>
        </p:nvSpPr>
        <p:spPr>
          <a:xfrm>
            <a:off x="3448200" y="1021200"/>
            <a:ext cx="5634300" cy="1877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java.util.ArrayList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Pokedex </a:t>
            </a: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1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pokemonList 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" sz="11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addPokemon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 </a:t>
            </a:r>
            <a:r>
              <a:rPr b="1" i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pokemonList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" sz="11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11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 tilføjet!"</a:t>
            </a:r>
            <a:r>
              <a:rPr b="1" lang="en" sz="11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>
            <p:ph type="title"/>
          </p:nvPr>
        </p:nvSpPr>
        <p:spPr>
          <a:xfrm>
            <a:off x="152300" y="36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Enhanced for loop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7" name="Google Shape;157;p36"/>
          <p:cNvSpPr txBox="1"/>
          <p:nvPr/>
        </p:nvSpPr>
        <p:spPr>
          <a:xfrm>
            <a:off x="239025" y="3863025"/>
            <a:ext cx="5634300" cy="8313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navn : liste</a:t>
            </a:r>
            <a:r>
              <a:rPr b="1"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</a:t>
            </a:r>
            <a:r>
              <a:rPr b="1" lang="en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navn</a:t>
            </a:r>
            <a:r>
              <a:rPr b="1"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36"/>
          <p:cNvSpPr txBox="1"/>
          <p:nvPr/>
        </p:nvSpPr>
        <p:spPr>
          <a:xfrm>
            <a:off x="239025" y="2156100"/>
            <a:ext cx="5634300" cy="8313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 i &lt; </a:t>
            </a:r>
            <a:r>
              <a:rPr b="1" lang="en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liste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</a:t>
            </a:r>
            <a:r>
              <a:rPr b="1" lang="en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liste.get</a:t>
            </a:r>
            <a:r>
              <a:rPr b="1"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en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36"/>
          <p:cNvSpPr txBox="1"/>
          <p:nvPr/>
        </p:nvSpPr>
        <p:spPr>
          <a:xfrm>
            <a:off x="239025" y="1472300"/>
            <a:ext cx="8379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82A36"/>
                </a:solidFill>
                <a:latin typeface="Work Sans"/>
                <a:ea typeface="Work Sans"/>
                <a:cs typeface="Work Sans"/>
                <a:sym typeface="Work Sans"/>
              </a:rPr>
              <a:t>Almindeligt for-loop: kræver tæller (index) og henter elementer manuelt fra listen:</a:t>
            </a:r>
            <a:endParaRPr sz="1700">
              <a:solidFill>
                <a:srgbClr val="282A36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0" name="Google Shape;160;p36"/>
          <p:cNvSpPr txBox="1"/>
          <p:nvPr/>
        </p:nvSpPr>
        <p:spPr>
          <a:xfrm>
            <a:off x="222800" y="3436763"/>
            <a:ext cx="837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82A36"/>
                </a:solidFill>
                <a:latin typeface="Work Sans"/>
                <a:ea typeface="Work Sans"/>
                <a:cs typeface="Work Sans"/>
                <a:sym typeface="Work Sans"/>
              </a:rPr>
              <a:t>Enhanced</a:t>
            </a:r>
            <a:r>
              <a:rPr lang="en" sz="1700">
                <a:solidFill>
                  <a:srgbClr val="282A36"/>
                </a:solidFill>
                <a:latin typeface="Work Sans"/>
                <a:ea typeface="Work Sans"/>
                <a:cs typeface="Work Sans"/>
                <a:sym typeface="Work Sans"/>
              </a:rPr>
              <a:t> for-loop: gennemløber alle elementer i listen uden at bruge index:</a:t>
            </a:r>
            <a:endParaRPr sz="1700">
              <a:solidFill>
                <a:srgbClr val="282A36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 txBox="1"/>
          <p:nvPr>
            <p:ph type="title"/>
          </p:nvPr>
        </p:nvSpPr>
        <p:spPr>
          <a:xfrm>
            <a:off x="152300" y="28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Enhanced for loop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6" name="Google Shape;166;p37"/>
          <p:cNvSpPr txBox="1"/>
          <p:nvPr/>
        </p:nvSpPr>
        <p:spPr>
          <a:xfrm>
            <a:off x="284000" y="1528325"/>
            <a:ext cx="8664300" cy="35463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en" sz="13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java.util.ArrayList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en" sz="13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java.util.Arrays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3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EnhancedForLoopExample </a:t>
            </a: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 sz="13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3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" sz="13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3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ArrayList&lt;</a:t>
            </a:r>
            <a:r>
              <a:rPr b="1" lang="en" sz="13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3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talListe 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ArrayList&lt;&gt;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Arrays.asList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13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søgEfterTal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talListe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 sz="13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søgEfterTal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ArrayList&lt;</a:t>
            </a:r>
            <a:r>
              <a:rPr b="1" lang="en" sz="13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i="1" lang="en" sz="13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liste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1" lang="en" sz="13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tal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index 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nummer 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1" lang="en" sz="13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liste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en" sz="13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Enhanced for-loop</a:t>
            </a:r>
            <a:endParaRPr b="1" sz="13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nummer 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i="1" lang="en" sz="13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tal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3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3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"Tallet " 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i="1" lang="en" sz="13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tal 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13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 findes på indeks " 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1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b="1" sz="13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3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"Tallet " 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i="1" lang="en" sz="13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tal 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13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 findes IKKE i listen."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37"/>
          <p:cNvSpPr txBox="1"/>
          <p:nvPr/>
        </p:nvSpPr>
        <p:spPr>
          <a:xfrm>
            <a:off x="228500" y="955888"/>
            <a:ext cx="837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82A36"/>
                </a:solidFill>
                <a:latin typeface="Work Sans"/>
                <a:ea typeface="Work Sans"/>
                <a:cs typeface="Work Sans"/>
                <a:sym typeface="Work Sans"/>
              </a:rPr>
              <a:t>Enhanced for-loop: gennemløber alle elementer i listen uden at bruge index:</a:t>
            </a:r>
            <a:endParaRPr sz="1700">
              <a:solidFill>
                <a:srgbClr val="282A36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