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13716000" cx="24384000"/>
  <p:notesSz cx="6858000" cy="9144000"/>
  <p:embeddedFontLst>
    <p:embeddedFont>
      <p:font typeface="Work Sans ExtraLight"/>
      <p:regular r:id="rId24"/>
      <p:bold r:id="rId25"/>
      <p:italic r:id="rId26"/>
      <p:boldItalic r:id="rId27"/>
    </p:embeddedFont>
    <p:embeddedFont>
      <p:font typeface="Work Sans ExtraBold"/>
      <p:bold r:id="rId28"/>
      <p:boldItalic r:id="rId29"/>
    </p:embeddedFont>
    <p:embeddedFont>
      <p:font typeface="Work Sans Light"/>
      <p:regular r:id="rId30"/>
      <p:bold r:id="rId31"/>
      <p:italic r:id="rId32"/>
      <p:boldItalic r:id="rId33"/>
    </p:embeddedFont>
    <p:embeddedFont>
      <p:font typeface="Work Sans"/>
      <p:regular r:id="rId34"/>
      <p:bold r:id="rId35"/>
      <p:italic r:id="rId36"/>
      <p:boldItalic r:id="rId37"/>
    </p:embeddedFont>
    <p:embeddedFont>
      <p:font typeface="Helvetica Neue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hdktkfjmWs/LY9g3xkbwKbfSUg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4C0F5F-A6A1-479F-9BB5-F06B42194D0B}">
  <a:tblStyle styleId="{504C0F5F-A6A1-479F-9BB5-F06B42194D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italic.fntdata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font" Target="fonts/HelveticaNeue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WorkSansExtra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WorkSansExtraLight-italic.fntdata"/><Relationship Id="rId25" Type="http://schemas.openxmlformats.org/officeDocument/2006/relationships/font" Target="fonts/WorkSansExtraLight-bold.fntdata"/><Relationship Id="rId28" Type="http://schemas.openxmlformats.org/officeDocument/2006/relationships/font" Target="fonts/WorkSansExtraBold-bold.fntdata"/><Relationship Id="rId27" Type="http://schemas.openxmlformats.org/officeDocument/2006/relationships/font" Target="fonts/WorkSansExtra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ExtraBold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Light-bold.fntdata"/><Relationship Id="rId30" Type="http://schemas.openxmlformats.org/officeDocument/2006/relationships/font" Target="fonts/WorkSansLight-regular.fntdata"/><Relationship Id="rId11" Type="http://schemas.openxmlformats.org/officeDocument/2006/relationships/slide" Target="slides/slide6.xml"/><Relationship Id="rId33" Type="http://schemas.openxmlformats.org/officeDocument/2006/relationships/font" Target="fonts/WorkSansLight-boldItalic.fntdata"/><Relationship Id="rId10" Type="http://schemas.openxmlformats.org/officeDocument/2006/relationships/slide" Target="slides/slide5.xml"/><Relationship Id="rId32" Type="http://schemas.openxmlformats.org/officeDocument/2006/relationships/font" Target="fonts/WorkSansLight-italic.fntdata"/><Relationship Id="rId13" Type="http://schemas.openxmlformats.org/officeDocument/2006/relationships/slide" Target="slides/slide8.xml"/><Relationship Id="rId35" Type="http://schemas.openxmlformats.org/officeDocument/2006/relationships/font" Target="fonts/WorkSans-bold.fntdata"/><Relationship Id="rId12" Type="http://schemas.openxmlformats.org/officeDocument/2006/relationships/slide" Target="slides/slide7.xml"/><Relationship Id="rId34" Type="http://schemas.openxmlformats.org/officeDocument/2006/relationships/font" Target="fonts/WorkSans-regular.fntdata"/><Relationship Id="rId15" Type="http://schemas.openxmlformats.org/officeDocument/2006/relationships/slide" Target="slides/slide10.xml"/><Relationship Id="rId37" Type="http://schemas.openxmlformats.org/officeDocument/2006/relationships/font" Target="fonts/WorkSans-boldItalic.fntdata"/><Relationship Id="rId14" Type="http://schemas.openxmlformats.org/officeDocument/2006/relationships/slide" Target="slides/slide9.xml"/><Relationship Id="rId36" Type="http://schemas.openxmlformats.org/officeDocument/2006/relationships/font" Target="fonts/WorkSans-italic.fntdata"/><Relationship Id="rId17" Type="http://schemas.openxmlformats.org/officeDocument/2006/relationships/slide" Target="slides/slide12.xml"/><Relationship Id="rId39" Type="http://schemas.openxmlformats.org/officeDocument/2006/relationships/font" Target="fonts/HelveticaNeue-bold.fntdata"/><Relationship Id="rId16" Type="http://schemas.openxmlformats.org/officeDocument/2006/relationships/slide" Target="slides/slide11.xml"/><Relationship Id="rId38" Type="http://schemas.openxmlformats.org/officeDocument/2006/relationships/font" Target="fonts/HelveticaNeue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f51f37141f_1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2f51f37141f_1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299bcd6014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299bcd6014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51f37141f_1_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f51f37141f_1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51f37141f_1_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51f37141f_1_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f51f37141f_1_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f51f37141f_1_3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idx="1" type="body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>
  <p:cSld name="Title &amp; Photo Al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/>
          <p:nvPr>
            <p:ph idx="2" type="pic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31"/>
          <p:cNvSpPr txBox="1"/>
          <p:nvPr>
            <p:ph type="title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" type="body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Fact">
  <p:cSld name="Big Fa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2" type="body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3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 - 3 Up">
  <p:cSld name="Photo - 3 Up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4"/>
          <p:cNvSpPr/>
          <p:nvPr>
            <p:ph idx="2" type="pic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4"/>
          <p:cNvSpPr/>
          <p:nvPr>
            <p:ph idx="3" type="pic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3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3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6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4" name="Google Shape;14;p23"/>
          <p:cNvSpPr txBox="1"/>
          <p:nvPr>
            <p:ph type="title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0" name="Google Shape;20;p24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1" name="Google Shape;21;p24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5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4" name="Google Shape;24;p25"/>
          <p:cNvSpPr txBox="1"/>
          <p:nvPr>
            <p:ph idx="1" type="body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5" name="Google Shape;25;p25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ullets">
  <p:cSld name="Bulle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ullets &amp; Photo">
  <p:cSld name="Title, Bullets &amp;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2" type="body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28"/>
          <p:cNvSpPr/>
          <p:nvPr>
            <p:ph idx="3" type="pic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28"/>
          <p:cNvSpPr txBox="1"/>
          <p:nvPr>
            <p:ph type="title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>
  <p:cSld name="Title &amp; Phot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0"/>
          <p:cNvSpPr/>
          <p:nvPr>
            <p:ph idx="2" type="pic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30"/>
          <p:cNvSpPr txBox="1"/>
          <p:nvPr>
            <p:ph type="title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3" type="body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kea-fronter.itslearning.com/" TargetMode="External"/><Relationship Id="rId4" Type="http://schemas.openxmlformats.org/officeDocument/2006/relationships/hyperlink" Target="https://kea-class.gitbook.io/data-gbg-e24c-1" TargetMode="External"/><Relationship Id="rId5" Type="http://schemas.openxmlformats.org/officeDocument/2006/relationships/hyperlink" Target="https://books.trinket.io/thinkjava/" TargetMode="External"/><Relationship Id="rId6" Type="http://schemas.openxmlformats.org/officeDocument/2006/relationships/hyperlink" Target="https://www.linkedin.com/learning/learning-java-17/" TargetMode="External"/><Relationship Id="rId7" Type="http://schemas.openxmlformats.org/officeDocument/2006/relationships/hyperlink" Target="https://dev.java/learn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0" Type="http://schemas.openxmlformats.org/officeDocument/2006/relationships/hyperlink" Target="https://en.wikipedia.org/wiki/Low-level_programming_language" TargetMode="External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Java_bytecode" TargetMode="External"/><Relationship Id="rId4" Type="http://schemas.openxmlformats.org/officeDocument/2006/relationships/hyperlink" Target="https://en.wikipedia.org/wiki/Java_virtual_machine" TargetMode="External"/><Relationship Id="rId9" Type="http://schemas.openxmlformats.org/officeDocument/2006/relationships/hyperlink" Target="https://en.wikipedia.org/wiki/C%2B%2B" TargetMode="External"/><Relationship Id="rId5" Type="http://schemas.openxmlformats.org/officeDocument/2006/relationships/hyperlink" Target="https://en.wikipedia.org/wiki/Computer_architecture" TargetMode="External"/><Relationship Id="rId6" Type="http://schemas.openxmlformats.org/officeDocument/2006/relationships/hyperlink" Target="https://en.wikipedia.org/wiki/Syntax_(programming_languages)" TargetMode="External"/><Relationship Id="rId7" Type="http://schemas.openxmlformats.org/officeDocument/2006/relationships/hyperlink" Target="https://en.wikipedia.org/wiki/Java_(software_platform)" TargetMode="External"/><Relationship Id="rId8" Type="http://schemas.openxmlformats.org/officeDocument/2006/relationships/hyperlink" Target="https://en.wikipedia.org/wiki/C_(programming_language)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>
            <p:ph type="title"/>
          </p:nvPr>
        </p:nvSpPr>
        <p:spPr>
          <a:xfrm>
            <a:off x="1206446" y="1606166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b="0" i="0" lang="en-US" sz="11000" u="none" cap="none" strike="noStrike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Introdu</a:t>
            </a:r>
            <a:r>
              <a:rPr b="0" lang="en-US" sz="11000">
                <a:latin typeface="Work Sans ExtraBold"/>
                <a:ea typeface="Work Sans ExtraBold"/>
                <a:cs typeface="Work Sans ExtraBold"/>
                <a:sym typeface="Work Sans ExtraBold"/>
              </a:rPr>
              <a:t>k</a:t>
            </a:r>
            <a:r>
              <a:rPr b="0" i="0" lang="en-US" sz="11000" u="none" cap="none" strike="noStrike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tion t</a:t>
            </a:r>
            <a:r>
              <a:rPr b="0" lang="en-US" sz="11000">
                <a:latin typeface="Work Sans ExtraBold"/>
                <a:ea typeface="Work Sans ExtraBold"/>
                <a:cs typeface="Work Sans ExtraBold"/>
                <a:sym typeface="Work Sans ExtraBold"/>
              </a:rPr>
              <a:t>il</a:t>
            </a:r>
            <a:r>
              <a:rPr b="0" i="0" lang="en-US" sz="11000" u="none" cap="none" strike="noStrike">
                <a:solidFill>
                  <a:srgbClr val="000000"/>
                </a:solidFill>
                <a:latin typeface="Work Sans ExtraBold"/>
                <a:ea typeface="Work Sans ExtraBold"/>
                <a:cs typeface="Work Sans ExtraBold"/>
                <a:sym typeface="Work Sans ExtraBold"/>
              </a:rPr>
              <a:t> programm</a:t>
            </a:r>
            <a:r>
              <a:rPr b="0" lang="en-US" sz="11000">
                <a:latin typeface="Work Sans ExtraBold"/>
                <a:ea typeface="Work Sans ExtraBold"/>
                <a:cs typeface="Work Sans ExtraBold"/>
                <a:sym typeface="Work Sans ExtraBold"/>
              </a:rPr>
              <a:t>ering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9397225" y="5927200"/>
            <a:ext cx="10803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1350" y="8587766"/>
            <a:ext cx="4912534" cy="4912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</a:pPr>
            <a:r>
              <a:rPr lang="en-US" sz="3600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Bjarne Stoustrup, author of C++</a:t>
            </a:r>
            <a:endParaRPr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6" name="Google Shape;136;p14"/>
          <p:cNvSpPr txBox="1"/>
          <p:nvPr>
            <p:ph idx="2" type="body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80618" lvl="0" marL="51752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885"/>
              <a:buFont typeface="Helvetica Neue"/>
              <a:buNone/>
            </a:pPr>
            <a:r>
              <a:rPr lang="en-US" sz="6885">
                <a:latin typeface="Work Sans ExtraLight"/>
                <a:ea typeface="Work Sans ExtraLight"/>
                <a:cs typeface="Work Sans ExtraLight"/>
                <a:sym typeface="Work Sans ExtraLight"/>
              </a:rPr>
              <a:t>“There are only two kinds of languages: the ones people complain about and the ones nobody uses.”</a:t>
            </a:r>
            <a:endParaRPr>
              <a:latin typeface="Work Sans ExtraLight"/>
              <a:ea typeface="Work Sans ExtraLight"/>
              <a:cs typeface="Work Sans ExtraLight"/>
              <a:sym typeface="Work Sans ExtraLight"/>
            </a:endParaRPr>
          </a:p>
        </p:txBody>
      </p:sp>
      <p:sp>
        <p:nvSpPr>
          <p:cNvPr id="137" name="Google Shape;137;p14"/>
          <p:cNvSpPr txBox="1"/>
          <p:nvPr>
            <p:ph idx="4294967295" type="title"/>
          </p:nvPr>
        </p:nvSpPr>
        <p:spPr>
          <a:xfrm>
            <a:off x="1206500" y="1079500"/>
            <a:ext cx="182289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990"/>
              <a:buFont typeface="Helvetica Neue"/>
              <a:buNone/>
            </a:pPr>
            <a:r>
              <a:rPr lang="en-US" sz="7990">
                <a:latin typeface="Work Sans"/>
                <a:ea typeface="Work Sans"/>
                <a:cs typeface="Work Sans"/>
                <a:sym typeface="Work Sans"/>
              </a:rPr>
              <a:t>Deler </a:t>
            </a:r>
            <a:r>
              <a:rPr lang="en-US" sz="7990">
                <a:latin typeface="Work Sans"/>
                <a:ea typeface="Work Sans"/>
                <a:cs typeface="Work Sans"/>
                <a:sym typeface="Work Sans"/>
              </a:rPr>
              <a:t>vandene</a:t>
            </a:r>
            <a:r>
              <a:rPr lang="en-US" sz="7990">
                <a:latin typeface="Work Sans"/>
                <a:ea typeface="Work Sans"/>
                <a:cs typeface="Work Sans"/>
                <a:sym typeface="Work Sans"/>
              </a:rPr>
              <a:t> …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Class-based </a:t>
            </a:r>
            <a:r>
              <a:rPr b="0" i="0" lang="en-US" sz="85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&amp;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object oriented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43" name="Google Shape;14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71300" y="3864013"/>
            <a:ext cx="7041399" cy="812156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4" name="Google Shape;144;p15"/>
          <p:cNvGraphicFramePr/>
          <p:nvPr/>
        </p:nvGraphicFramePr>
        <p:xfrm>
          <a:off x="2145450" y="44334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{504C0F5F-A6A1-479F-9BB5-F06B42194D0B}</a:tableStyleId>
              </a:tblPr>
              <a:tblGrid>
                <a:gridCol w="4767250"/>
              </a:tblGrid>
              <a:tr h="8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CLASS</a:t>
                      </a:r>
                      <a:endParaRPr b="1" sz="5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8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Pokemon</a:t>
                      </a:r>
                      <a:endParaRPr b="1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p15"/>
          <p:cNvGraphicFramePr/>
          <p:nvPr/>
        </p:nvGraphicFramePr>
        <p:xfrm>
          <a:off x="17320475" y="4433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{504C0F5F-A6A1-479F-9BB5-F06B42194D0B}</a:tableStyleId>
              </a:tblPr>
              <a:tblGrid>
                <a:gridCol w="4767250"/>
              </a:tblGrid>
              <a:tr h="8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OBJECTS</a:t>
                      </a:r>
                      <a:endParaRPr b="1" sz="5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835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Name</a:t>
                      </a:r>
                      <a:endParaRPr b="1"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6" name="Google Shape;146;p15"/>
          <p:cNvGraphicFramePr/>
          <p:nvPr/>
        </p:nvGraphicFramePr>
        <p:xfrm>
          <a:off x="17320475" y="824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{504C0F5F-A6A1-479F-9BB5-F06B42194D0B}</a:tableStyleId>
              </a:tblPr>
              <a:tblGrid>
                <a:gridCol w="4767250"/>
              </a:tblGrid>
              <a:tr h="6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METHODS</a:t>
                      </a:r>
                      <a:endParaRPr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Run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Train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7" name="Google Shape;147;p15"/>
          <p:cNvGraphicFramePr/>
          <p:nvPr/>
        </p:nvGraphicFramePr>
        <p:xfrm>
          <a:off x="2145450" y="8243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{504C0F5F-A6A1-479F-9BB5-F06B42194D0B}</a:tableStyleId>
              </a:tblPr>
              <a:tblGrid>
                <a:gridCol w="4767250"/>
              </a:tblGrid>
              <a:tr h="6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PROPERTIES</a:t>
                      </a:r>
                      <a:endParaRPr b="1" sz="5000">
                        <a:latin typeface="Work Sans"/>
                        <a:ea typeface="Work Sans"/>
                        <a:cs typeface="Work Sans"/>
                        <a:sym typeface="Work Sans"/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6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Type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29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5000">
                          <a:latin typeface="Work Sans"/>
                          <a:ea typeface="Work Sans"/>
                          <a:cs typeface="Work Sans"/>
                          <a:sym typeface="Work Sans"/>
                        </a:rPr>
                        <a:t>Weaknesses</a:t>
                      </a:r>
                      <a:endParaRPr/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48" name="Google Shape;148;p15"/>
          <p:cNvCxnSpPr/>
          <p:nvPr/>
        </p:nvCxnSpPr>
        <p:spPr>
          <a:xfrm>
            <a:off x="6912700" y="5073100"/>
            <a:ext cx="2183700" cy="8493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" name="Google Shape;149;p15"/>
          <p:cNvCxnSpPr/>
          <p:nvPr/>
        </p:nvCxnSpPr>
        <p:spPr>
          <a:xfrm flipH="1" rot="10800000">
            <a:off x="6912700" y="9157425"/>
            <a:ext cx="2114100" cy="6780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0" name="Google Shape;150;p15"/>
          <p:cNvCxnSpPr/>
          <p:nvPr/>
        </p:nvCxnSpPr>
        <p:spPr>
          <a:xfrm flipH="1" rot="10800000">
            <a:off x="15132800" y="5282775"/>
            <a:ext cx="2187600" cy="9630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15"/>
          <p:cNvCxnSpPr/>
          <p:nvPr/>
        </p:nvCxnSpPr>
        <p:spPr>
          <a:xfrm>
            <a:off x="15051925" y="8773150"/>
            <a:ext cx="2268600" cy="1062300"/>
          </a:xfrm>
          <a:prstGeom prst="straightConnector1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6"/>
          <p:cNvSpPr txBox="1"/>
          <p:nvPr>
            <p:ph type="title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General purpose </a:t>
            </a:r>
            <a:r>
              <a:rPr b="0" i="0" lang="en-US" sz="85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&amp;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H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igh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L</a:t>
            </a: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evel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Image"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2913" y="3502554"/>
            <a:ext cx="18118174" cy="9747912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type="title"/>
          </p:nvPr>
        </p:nvSpPr>
        <p:spPr>
          <a:xfrm>
            <a:off x="569050" y="2202600"/>
            <a:ext cx="13482900" cy="71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5"/>
              <a:buFont typeface="Helvetica Neue"/>
              <a:buNone/>
            </a:pPr>
            <a:r>
              <a:rPr b="0" lang="en-US" sz="9600">
                <a:latin typeface="Work Sans Light"/>
                <a:ea typeface="Work Sans Light"/>
                <a:cs typeface="Work Sans Light"/>
                <a:sym typeface="Work Sans Light"/>
              </a:rPr>
              <a:t>Write</a:t>
            </a:r>
            <a:r>
              <a:rPr lang="en-US" sz="9600">
                <a:latin typeface="Work Sans"/>
                <a:ea typeface="Work Sans"/>
                <a:cs typeface="Work Sans"/>
                <a:sym typeface="Work Sans"/>
              </a:rPr>
              <a:t> Once</a:t>
            </a:r>
            <a:endParaRPr sz="9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5"/>
              <a:buFont typeface="Helvetica Neue"/>
              <a:buNone/>
            </a:pPr>
            <a:r>
              <a:rPr lang="en-US" sz="9600"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96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5"/>
              <a:buFont typeface="Helvetica Neue"/>
              <a:buNone/>
            </a:pPr>
            <a:r>
              <a:rPr b="0" lang="en-US" sz="9600">
                <a:latin typeface="Work Sans Light"/>
                <a:ea typeface="Work Sans Light"/>
                <a:cs typeface="Work Sans Light"/>
                <a:sym typeface="Work Sans Light"/>
              </a:rPr>
              <a:t>Run</a:t>
            </a:r>
            <a:r>
              <a:rPr lang="en-US" sz="9600">
                <a:latin typeface="Work Sans"/>
                <a:ea typeface="Work Sans"/>
                <a:cs typeface="Work Sans"/>
                <a:sym typeface="Work Sans"/>
              </a:rPr>
              <a:t> Anywhere</a:t>
            </a:r>
            <a:r>
              <a:rPr b="0" lang="en-US" sz="9600">
                <a:latin typeface="Work Sans Light"/>
                <a:ea typeface="Work Sans Light"/>
                <a:cs typeface="Work Sans Light"/>
                <a:sym typeface="Work Sans Light"/>
              </a:rPr>
              <a:t> &amp; </a:t>
            </a:r>
            <a:endParaRPr b="0" sz="96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5"/>
              <a:buFont typeface="Helvetica Neue"/>
              <a:buNone/>
            </a:pPr>
            <a:r>
              <a:t/>
            </a:r>
            <a:endParaRPr b="0" sz="96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565"/>
              <a:buFont typeface="Helvetica Neue"/>
              <a:buNone/>
            </a:pPr>
            <a:r>
              <a:rPr lang="en-US" sz="9600">
                <a:latin typeface="Work Sans"/>
                <a:ea typeface="Work Sans"/>
                <a:cs typeface="Work Sans"/>
                <a:sym typeface="Work Sans"/>
              </a:rPr>
              <a:t>Compiled </a:t>
            </a:r>
            <a:r>
              <a:rPr b="0" lang="en-US" sz="9600">
                <a:latin typeface="Work Sans Light"/>
                <a:ea typeface="Work Sans Light"/>
                <a:cs typeface="Work Sans Light"/>
                <a:sym typeface="Work Sans Light"/>
              </a:rPr>
              <a:t>til </a:t>
            </a:r>
            <a:r>
              <a:rPr lang="en-US" sz="9600">
                <a:latin typeface="Work Sans"/>
                <a:ea typeface="Work Sans"/>
                <a:cs typeface="Work Sans"/>
                <a:sym typeface="Work Sans"/>
              </a:rPr>
              <a:t>Bytecode</a:t>
            </a:r>
            <a:endParaRPr sz="96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Image"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49944" y="2202588"/>
            <a:ext cx="9819712" cy="9310821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/>
        </p:nvSpPr>
        <p:spPr>
          <a:xfrm>
            <a:off x="2021850" y="2455800"/>
            <a:ext cx="20340300" cy="88044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b="1" lang="en-US" sz="7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b="1" lang="en-US" sz="7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7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70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b="1" lang="en-US" sz="7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en-US" sz="7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7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en-US" sz="7000">
                <a:solidFill>
                  <a:srgbClr val="36FFA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b="1" i="1" lang="en-US" sz="70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b="1" lang="en-US" sz="7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-US" sz="7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7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-US" sz="70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-US" sz="7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70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-US" sz="7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-US" sz="70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-US" sz="7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-US" sz="70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"Hello World!"</a:t>
            </a:r>
            <a:r>
              <a:rPr b="1" lang="en-US" sz="70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-US" sz="7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70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-US" sz="7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7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70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f51f37141f_1_6"/>
          <p:cNvSpPr txBox="1"/>
          <p:nvPr>
            <p:ph idx="1" type="body"/>
          </p:nvPr>
        </p:nvSpPr>
        <p:spPr>
          <a:xfrm>
            <a:off x="1206500" y="2971898"/>
            <a:ext cx="21971100" cy="6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546100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SzPts val="5000"/>
              <a:buFont typeface="Work Sans"/>
              <a:buChar char="•"/>
            </a:pPr>
            <a:r>
              <a:rPr b="1" lang="en-US" sz="5000">
                <a:latin typeface="Work Sans"/>
                <a:ea typeface="Work Sans"/>
                <a:cs typeface="Work Sans"/>
                <a:sym typeface="Work Sans"/>
              </a:rPr>
              <a:t>public</a:t>
            </a:r>
            <a:r>
              <a:rPr lang="en-US" sz="5000">
                <a:latin typeface="Work Sans"/>
                <a:ea typeface="Work Sans"/>
                <a:cs typeface="Work Sans"/>
                <a:sym typeface="Work Sans"/>
              </a:rPr>
              <a:t> = </a:t>
            </a:r>
            <a:r>
              <a:rPr i="1" lang="en-US" sz="5000">
                <a:latin typeface="Work Sans"/>
                <a:ea typeface="Work Sans"/>
                <a:cs typeface="Work Sans"/>
                <a:sym typeface="Work Sans"/>
              </a:rPr>
              <a:t>access modifier</a:t>
            </a:r>
            <a:r>
              <a:rPr lang="en-US" sz="5000">
                <a:latin typeface="Work Sans"/>
                <a:ea typeface="Work Sans"/>
                <a:cs typeface="Work Sans"/>
                <a:sym typeface="Work Sans"/>
              </a:rPr>
              <a:t> gør metoden tilgængelig overalt i din application</a:t>
            </a:r>
            <a:endParaRPr sz="5000">
              <a:latin typeface="Work Sans"/>
              <a:ea typeface="Work Sans"/>
              <a:cs typeface="Work Sans"/>
              <a:sym typeface="Work Sans"/>
            </a:endParaRPr>
          </a:p>
          <a:p>
            <a:pPr indent="-546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Font typeface="Work Sans"/>
              <a:buChar char="•"/>
            </a:pPr>
            <a:r>
              <a:rPr b="1" lang="en-US" sz="5000">
                <a:latin typeface="Work Sans"/>
                <a:ea typeface="Work Sans"/>
                <a:cs typeface="Work Sans"/>
                <a:sym typeface="Work Sans"/>
              </a:rPr>
              <a:t>static</a:t>
            </a:r>
            <a:r>
              <a:rPr lang="en-US" sz="5000">
                <a:latin typeface="Work Sans"/>
                <a:ea typeface="Work Sans"/>
                <a:cs typeface="Work Sans"/>
                <a:sym typeface="Work Sans"/>
              </a:rPr>
              <a:t> = sørger for at gøre din metode til en class method i stedet for en instance method - uden at du behøver instanciere den først</a:t>
            </a:r>
            <a:endParaRPr sz="5000">
              <a:latin typeface="Work Sans"/>
              <a:ea typeface="Work Sans"/>
              <a:cs typeface="Work Sans"/>
              <a:sym typeface="Work Sans"/>
            </a:endParaRPr>
          </a:p>
          <a:p>
            <a:pPr indent="-546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Font typeface="Work Sans"/>
              <a:buChar char="•"/>
            </a:pPr>
            <a:r>
              <a:rPr b="1" lang="en-US" sz="5000">
                <a:latin typeface="Work Sans"/>
                <a:ea typeface="Work Sans"/>
                <a:cs typeface="Work Sans"/>
                <a:sym typeface="Work Sans"/>
              </a:rPr>
              <a:t>void</a:t>
            </a:r>
            <a:r>
              <a:rPr lang="en-US" sz="5000">
                <a:latin typeface="Work Sans"/>
                <a:ea typeface="Work Sans"/>
                <a:cs typeface="Work Sans"/>
                <a:sym typeface="Work Sans"/>
              </a:rPr>
              <a:t> = metoden må ikke returnere noget - andet en void</a:t>
            </a:r>
            <a:endParaRPr sz="5000">
              <a:latin typeface="Work Sans"/>
              <a:ea typeface="Work Sans"/>
              <a:cs typeface="Work Sans"/>
              <a:sym typeface="Work Sans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Work Sans"/>
              <a:buChar char="•"/>
            </a:pPr>
            <a:r>
              <a:rPr b="1" lang="en-US" sz="5000">
                <a:latin typeface="Work Sans"/>
                <a:ea typeface="Work Sans"/>
                <a:cs typeface="Work Sans"/>
                <a:sym typeface="Work Sans"/>
              </a:rPr>
              <a:t>main()</a:t>
            </a:r>
            <a:r>
              <a:rPr lang="en-US" sz="5000">
                <a:latin typeface="Work Sans"/>
                <a:ea typeface="Work Sans"/>
                <a:cs typeface="Work Sans"/>
                <a:sym typeface="Work Sans"/>
              </a:rPr>
              <a:t> = giver programmet et start punkt, kan ikke udføres uden</a:t>
            </a:r>
            <a:endParaRPr sz="5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4" name="Google Shape;174;g2f51f37141f_1_6"/>
          <p:cNvSpPr txBox="1"/>
          <p:nvPr>
            <p:ph idx="4294967295"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main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175" name="Google Shape;175;g2f51f37141f_1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525" y="7559025"/>
            <a:ext cx="11416375" cy="570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206500" y="1077359"/>
            <a:ext cx="21971000" cy="1433164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Øvelse</a:t>
            </a:r>
            <a:r>
              <a:rPr b="0" lang="en-US">
                <a:latin typeface="Work Sans Light"/>
                <a:ea typeface="Work Sans Light"/>
                <a:cs typeface="Work Sans Light"/>
                <a:sym typeface="Work Sans Light"/>
              </a:rPr>
              <a:t>: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81" name="Google Shape;181;p20"/>
          <p:cNvSpPr txBox="1"/>
          <p:nvPr>
            <p:ph idx="2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414527" lvl="0" marL="414527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Work Sans"/>
              <a:buChar char="•"/>
            </a:pPr>
            <a:r>
              <a:rPr b="1" lang="en-US" sz="3264">
                <a:latin typeface="Work Sans"/>
                <a:ea typeface="Work Sans"/>
                <a:cs typeface="Work Sans"/>
                <a:sym typeface="Work Sans"/>
              </a:rPr>
              <a:t>I studiegrupperne: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414527" lvl="1" marL="829055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Clr>
                <a:srgbClr val="000000"/>
              </a:buClr>
              <a:buSzPts val="4015"/>
              <a:buFont typeface="Work Sans"/>
              <a:buChar char="•"/>
            </a:pPr>
            <a:r>
              <a:rPr lang="en-US" sz="3264">
                <a:latin typeface="Work Sans"/>
                <a:ea typeface="Work Sans"/>
                <a:cs typeface="Work Sans"/>
                <a:sym typeface="Work Sans"/>
              </a:rPr>
              <a:t>Skriv</a:t>
            </a:r>
            <a:r>
              <a:rPr lang="en-US" sz="3264">
                <a:latin typeface="Work Sans"/>
                <a:ea typeface="Work Sans"/>
                <a:cs typeface="Work Sans"/>
                <a:sym typeface="Work Sans"/>
              </a:rPr>
              <a:t>, compile og run: Hello World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99bcd6014_0_17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300">
                <a:latin typeface="Work Sans"/>
                <a:ea typeface="Work Sans"/>
                <a:cs typeface="Work Sans"/>
                <a:sym typeface="Work Sans"/>
              </a:rPr>
              <a:t>Shortcuts</a:t>
            </a:r>
            <a:endParaRPr sz="103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87" name="Google Shape;187;g3299bcd6014_0_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6500" y="8630075"/>
            <a:ext cx="15011400" cy="470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3299bcd6014_0_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06500" y="3918775"/>
            <a:ext cx="15130549" cy="343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3299bcd6014_0_17"/>
          <p:cNvSpPr txBox="1"/>
          <p:nvPr/>
        </p:nvSpPr>
        <p:spPr>
          <a:xfrm>
            <a:off x="1206500" y="3023650"/>
            <a:ext cx="1676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Work Sans"/>
                <a:ea typeface="Work Sans"/>
                <a:cs typeface="Work Sans"/>
                <a:sym typeface="Work Sans"/>
              </a:rPr>
              <a:t>main</a:t>
            </a: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 giver public static </a:t>
            </a: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void</a:t>
            </a: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 main</a:t>
            </a:r>
            <a:endParaRPr sz="48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0" name="Google Shape;190;g3299bcd6014_0_17"/>
          <p:cNvSpPr txBox="1"/>
          <p:nvPr/>
        </p:nvSpPr>
        <p:spPr>
          <a:xfrm>
            <a:off x="1206500" y="7706675"/>
            <a:ext cx="1676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800">
                <a:latin typeface="Work Sans"/>
                <a:ea typeface="Work Sans"/>
                <a:cs typeface="Work Sans"/>
                <a:sym typeface="Work Sans"/>
              </a:rPr>
              <a:t>sout</a:t>
            </a: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 giver </a:t>
            </a:r>
            <a:r>
              <a:rPr lang="en-US" sz="4800">
                <a:latin typeface="Work Sans"/>
                <a:ea typeface="Work Sans"/>
                <a:cs typeface="Work Sans"/>
                <a:sym typeface="Work Sans"/>
              </a:rPr>
              <a:t>System.out.println();</a:t>
            </a:r>
            <a:endParaRPr sz="48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1201300" y="3094897"/>
            <a:ext cx="21971100" cy="28905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Bonus</a:t>
            </a:r>
            <a:r>
              <a:rPr b="0" i="0" lang="en-US" sz="11600" u="none" cap="none" strike="noStrike">
                <a:solidFill>
                  <a:srgbClr val="000000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: Java spy commercial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96" name="Google Shape;196;p18"/>
          <p:cNvSpPr txBox="1"/>
          <p:nvPr>
            <p:ph idx="2" type="body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</a:pPr>
            <a:r>
              <a:rPr b="0" i="0" lang="en-US" sz="5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https://www.youtube.com/watch?v=NVuTBL09Dn4</a:t>
            </a:r>
            <a:endParaRPr b="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51f37141f_1_24"/>
          <p:cNvSpPr txBox="1"/>
          <p:nvPr>
            <p:ph type="title"/>
          </p:nvPr>
        </p:nvSpPr>
        <p:spPr>
          <a:xfrm>
            <a:off x="1201350" y="-4"/>
            <a:ext cx="21971100" cy="24216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Program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4" name="Google Shape;84;g2f51f37141f_1_24"/>
          <p:cNvSpPr txBox="1"/>
          <p:nvPr>
            <p:ph idx="2" type="body"/>
          </p:nvPr>
        </p:nvSpPr>
        <p:spPr>
          <a:xfrm>
            <a:off x="1201350" y="4211901"/>
            <a:ext cx="21971100" cy="78966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08:30 — 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V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elkomst praktisk</a:t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09:00 — 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Installer Java og IntelliJ</a:t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10:00 — 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P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ause</a:t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10:15 — 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Hello World! 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Opgaver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 i 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studiengruppe</a:t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11:00 — 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Compiler</a:t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11:30 — </a:t>
            </a:r>
            <a:r>
              <a:rPr b="0" lang="en-US" sz="4700">
                <a:latin typeface="Work Sans"/>
                <a:ea typeface="Work Sans"/>
                <a:cs typeface="Work Sans"/>
                <a:sym typeface="Work Sans"/>
              </a:rPr>
              <a:t>Opsamling og forberedelse til næste gang</a:t>
            </a:r>
            <a:endParaRPr b="0" sz="47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51f37141f_1_42"/>
          <p:cNvSpPr txBox="1"/>
          <p:nvPr>
            <p:ph type="title"/>
          </p:nvPr>
        </p:nvSpPr>
        <p:spPr>
          <a:xfrm>
            <a:off x="673100" y="365199"/>
            <a:ext cx="21971100" cy="19050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>
                <a:latin typeface="Work Sans"/>
                <a:ea typeface="Work Sans"/>
                <a:cs typeface="Work Sans"/>
                <a:sym typeface="Work Sans"/>
              </a:rPr>
              <a:t>Praktisk</a:t>
            </a:r>
            <a:endParaRPr sz="8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0" name="Google Shape;90;g2f51f37141f_1_42"/>
          <p:cNvSpPr txBox="1"/>
          <p:nvPr>
            <p:ph idx="2" type="body"/>
          </p:nvPr>
        </p:nvSpPr>
        <p:spPr>
          <a:xfrm>
            <a:off x="1201350" y="3298552"/>
            <a:ext cx="21971100" cy="84759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 fontScale="92500" lnSpcReduction="20000"/>
          </a:bodyPr>
          <a:lstStyle/>
          <a:p>
            <a:pPr indent="-5222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b="0" lang="en-US" sz="5000">
                <a:latin typeface="Work Sans"/>
                <a:ea typeface="Work Sans"/>
                <a:cs typeface="Work Sans"/>
                <a:sym typeface="Work Sans"/>
              </a:rPr>
              <a:t>Fronter: </a:t>
            </a:r>
            <a:r>
              <a:rPr b="0" lang="en-US" sz="50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3"/>
              </a:rPr>
              <a:t>https://kea-fronter.itslearning.com/</a:t>
            </a:r>
            <a:endParaRPr b="0" sz="5000">
              <a:latin typeface="Work Sans"/>
              <a:ea typeface="Work Sans"/>
              <a:cs typeface="Work Sans"/>
              <a:sym typeface="Work Sans"/>
            </a:endParaRPr>
          </a:p>
          <a:p>
            <a:pPr indent="-5222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b="0" lang="en-US" sz="5000">
                <a:latin typeface="Work Sans"/>
                <a:ea typeface="Work Sans"/>
                <a:cs typeface="Work Sans"/>
                <a:sym typeface="Work Sans"/>
              </a:rPr>
              <a:t>Gitbook: </a:t>
            </a:r>
            <a:r>
              <a:rPr b="0" lang="en-US" sz="50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https://kea-class.gitbook.io/data-gbg-e24c-1</a:t>
            </a:r>
            <a:endParaRPr b="0" sz="5000">
              <a:latin typeface="Work Sans"/>
              <a:ea typeface="Work Sans"/>
              <a:cs typeface="Work Sans"/>
              <a:sym typeface="Work Sans"/>
            </a:endParaRPr>
          </a:p>
          <a:p>
            <a:pPr indent="-5222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b="0" lang="en-US" sz="5000">
                <a:latin typeface="Work Sans"/>
                <a:ea typeface="Work Sans"/>
                <a:cs typeface="Work Sans"/>
                <a:sym typeface="Work Sans"/>
              </a:rPr>
              <a:t>Link til gratis bog: </a:t>
            </a:r>
            <a:r>
              <a:rPr b="0" lang="en-US" sz="50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5"/>
              </a:rPr>
              <a:t>https://books.trinket.io/thinkjava/</a:t>
            </a:r>
            <a:endParaRPr b="0" sz="5000">
              <a:latin typeface="Work Sans"/>
              <a:ea typeface="Work Sans"/>
              <a:cs typeface="Work Sans"/>
              <a:sym typeface="Work Sans"/>
            </a:endParaRPr>
          </a:p>
          <a:p>
            <a:pPr indent="-5222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b="0" lang="en-US" sz="5000">
                <a:latin typeface="Work Sans"/>
                <a:ea typeface="Work Sans"/>
                <a:cs typeface="Work Sans"/>
                <a:sym typeface="Work Sans"/>
              </a:rPr>
              <a:t>Linkedin Learning Java kursus: </a:t>
            </a:r>
            <a:r>
              <a:rPr b="0" lang="en-US" sz="50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6"/>
              </a:rPr>
              <a:t>https://www.linkedin.com/learning/learning-java-17/</a:t>
            </a:r>
            <a:endParaRPr b="0" sz="5000">
              <a:latin typeface="Work Sans"/>
              <a:ea typeface="Work Sans"/>
              <a:cs typeface="Work Sans"/>
              <a:sym typeface="Work Sans"/>
            </a:endParaRPr>
          </a:p>
          <a:p>
            <a:pPr indent="-52228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ork Sans"/>
              <a:buChar char="●"/>
            </a:pPr>
            <a:r>
              <a:rPr b="0" lang="en-US" sz="5000">
                <a:latin typeface="Work Sans"/>
                <a:ea typeface="Work Sans"/>
                <a:cs typeface="Work Sans"/>
                <a:sym typeface="Work Sans"/>
              </a:rPr>
              <a:t>Oracle docs &amp; materiale: </a:t>
            </a:r>
            <a:r>
              <a:rPr b="0" lang="en-US" sz="50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7"/>
              </a:rPr>
              <a:t>https://dev.java/learn/</a:t>
            </a:r>
            <a:endParaRPr b="0" sz="50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5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Hvad vi skal gennemgå i dag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96" name="Google Shape;96;p4"/>
          <p:cNvSpPr txBox="1"/>
          <p:nvPr>
            <p:ph idx="2" type="body"/>
          </p:nvPr>
        </p:nvSpPr>
        <p:spPr>
          <a:xfrm>
            <a:off x="1206500" y="36206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Helvetica Neue"/>
              <a:buNone/>
            </a:pPr>
            <a:r>
              <a:rPr lang="en-US" sz="4700" u="none">
                <a:latin typeface="Work Sans"/>
                <a:ea typeface="Work Sans"/>
                <a:cs typeface="Work Sans"/>
                <a:sym typeface="Work Sans"/>
              </a:rPr>
              <a:t>- </a:t>
            </a:r>
            <a:r>
              <a:rPr lang="en-US" sz="4700" u="sng">
                <a:latin typeface="Work Sans"/>
                <a:ea typeface="Work Sans"/>
                <a:cs typeface="Work Sans"/>
                <a:sym typeface="Work Sans"/>
              </a:rPr>
              <a:t>Hvad er</a:t>
            </a:r>
            <a:r>
              <a:rPr lang="en-US" sz="4700" u="sng">
                <a:latin typeface="Work Sans"/>
                <a:ea typeface="Work Sans"/>
                <a:cs typeface="Work Sans"/>
                <a:sym typeface="Work Sans"/>
              </a:rPr>
              <a:t>: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  <a:p>
            <a:pPr indent="402336" lvl="1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- Programmering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  <a:p>
            <a:pPr indent="402336" lvl="1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- Java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  <a:p>
            <a:pPr indent="402336" lvl="1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- main()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t/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- “Hello World!” med Java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  <a:p>
            <a:pPr indent="402336" lvl="1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- Terminal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  <a:p>
            <a:pPr indent="402336" lvl="1" marL="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4840"/>
              <a:buFont typeface="Helvetica Neue"/>
              <a:buNone/>
            </a:pPr>
            <a:r>
              <a:rPr lang="en-US" sz="4700">
                <a:latin typeface="Work Sans"/>
                <a:ea typeface="Work Sans"/>
                <a:cs typeface="Work Sans"/>
                <a:sym typeface="Work Sans"/>
              </a:rPr>
              <a:t>- IntelliJ</a:t>
            </a:r>
            <a:endParaRPr sz="47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51f37141f_1_36"/>
          <p:cNvSpPr txBox="1"/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Installere Java &amp; IntelliJ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2" name="Google Shape;102;g2f51f37141f_1_36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Installeringsguides findes på Fronter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Hvis du er hurtig eller allerede har installeret så benyt chancen for at hjælpe din medstuderende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>
            <p:ph type="title"/>
          </p:nvPr>
        </p:nvSpPr>
        <p:spPr>
          <a:xfrm>
            <a:off x="825500" y="266700"/>
            <a:ext cx="21971100" cy="28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</a:pPr>
            <a:r>
              <a:rPr lang="en-US" sz="8500">
                <a:latin typeface="Work Sans ExtraBold"/>
                <a:ea typeface="Work Sans ExtraBold"/>
                <a:cs typeface="Work Sans ExtraBold"/>
                <a:sym typeface="Work Sans ExtraBold"/>
              </a:rPr>
              <a:t>Programm</a:t>
            </a:r>
            <a:r>
              <a:rPr lang="en-US" sz="8500">
                <a:latin typeface="Work Sans ExtraBold"/>
                <a:ea typeface="Work Sans ExtraBold"/>
                <a:cs typeface="Work Sans ExtraBold"/>
                <a:sym typeface="Work Sans ExtraBold"/>
              </a:rPr>
              <a:t>ering</a:t>
            </a:r>
            <a:endParaRPr sz="8500">
              <a:latin typeface="Work Sans ExtraBold"/>
              <a:ea typeface="Work Sans ExtraBold"/>
              <a:cs typeface="Work Sans ExtraBold"/>
              <a:sym typeface="Work Sans ExtraBold"/>
            </a:endParaRPr>
          </a:p>
        </p:txBody>
      </p:sp>
      <p:pic>
        <p:nvPicPr>
          <p:cNvPr id="108" name="Google Shape;10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4788" y="3527100"/>
            <a:ext cx="9134425" cy="666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"/>
          <p:cNvSpPr txBox="1"/>
          <p:nvPr>
            <p:ph idx="1" type="body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60960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Class based / Object oriented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i="0" lang="en-US" sz="48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General purpose / High level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</a:pP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W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rite </a:t>
            </a: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O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nce </a:t>
            </a: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R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un </a:t>
            </a:r>
            <a:r>
              <a:rPr b="1" lang="en-US">
                <a:latin typeface="Work Sans"/>
                <a:ea typeface="Work Sans"/>
                <a:cs typeface="Work Sans"/>
                <a:sym typeface="Work Sans"/>
              </a:rPr>
              <a:t>A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nywhere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  <a:p>
            <a:pPr indent="-60960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Work Sans"/>
              <a:buChar char="•"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Compiler til bytecode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4" name="Google Shape;114;p12"/>
          <p:cNvSpPr txBox="1"/>
          <p:nvPr>
            <p:ph idx="4294967295"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i="0" lang="en-US" sz="8500" u="none" cap="none" strike="noStrike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Java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er: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/>
          <p:nvPr>
            <p:ph idx="1" type="body"/>
          </p:nvPr>
        </p:nvSpPr>
        <p:spPr>
          <a:xfrm>
            <a:off x="963400" y="4070275"/>
            <a:ext cx="22214100" cy="56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5100"/>
              <a:buFont typeface="Helvetica Neue"/>
              <a:buNone/>
            </a:pPr>
            <a:r>
              <a:t/>
            </a:r>
            <a:endParaRPr sz="4600"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5100"/>
              <a:buFont typeface="Helvetica Neue"/>
              <a:buNone/>
            </a:pPr>
            <a:r>
              <a:rPr lang="en-US" sz="4600">
                <a:solidFill>
                  <a:srgbClr val="20212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Java applications are typically compiled to </a:t>
            </a:r>
            <a:r>
              <a:rPr lang="en-US" sz="4600" u="sng">
                <a:solidFill>
                  <a:srgbClr val="0645AD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bytecode</a:t>
            </a:r>
            <a:r>
              <a:rPr lang="en-US" sz="4600">
                <a:solidFill>
                  <a:srgbClr val="20212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 that can run on any </a:t>
            </a:r>
            <a:r>
              <a:rPr lang="en-US" sz="4600" u="sng">
                <a:solidFill>
                  <a:srgbClr val="0645AD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 virtual machine</a:t>
            </a:r>
            <a:r>
              <a:rPr lang="en-US" sz="4600">
                <a:solidFill>
                  <a:srgbClr val="20212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 (JVM) regardless of the underlying </a:t>
            </a:r>
            <a:r>
              <a:rPr lang="en-US" sz="4600" u="sng">
                <a:solidFill>
                  <a:srgbClr val="0645AD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computer architecture</a:t>
            </a:r>
            <a:r>
              <a:rPr lang="en-US" sz="4600">
                <a:solidFill>
                  <a:srgbClr val="20212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. The </a:t>
            </a:r>
            <a:r>
              <a:rPr lang="en-US" sz="4600" u="sng">
                <a:solidFill>
                  <a:srgbClr val="0645AD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syntax</a:t>
            </a:r>
            <a:r>
              <a:rPr lang="en-US" sz="4600">
                <a:solidFill>
                  <a:srgbClr val="20212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 of </a:t>
            </a:r>
            <a:r>
              <a:rPr lang="en-US" sz="4600" u="sng">
                <a:solidFill>
                  <a:srgbClr val="0645AD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</a:t>
            </a:r>
            <a:r>
              <a:rPr lang="en-US" sz="4600">
                <a:solidFill>
                  <a:srgbClr val="20212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 is similar to </a:t>
            </a:r>
            <a:r>
              <a:rPr lang="en-US" sz="4600" u="sng">
                <a:solidFill>
                  <a:srgbClr val="0645AD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</a:t>
            </a:r>
            <a:r>
              <a:rPr lang="en-US" sz="4600">
                <a:solidFill>
                  <a:srgbClr val="20212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 and </a:t>
            </a:r>
            <a:r>
              <a:rPr lang="en-US" sz="4600" u="sng">
                <a:solidFill>
                  <a:srgbClr val="0645AD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C++</a:t>
            </a:r>
            <a:r>
              <a:rPr lang="en-US" sz="4600">
                <a:solidFill>
                  <a:srgbClr val="20212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, but has fewer </a:t>
            </a:r>
            <a:r>
              <a:rPr lang="en-US" sz="4600" u="sng">
                <a:solidFill>
                  <a:srgbClr val="0645AD"/>
                </a:solidFill>
                <a:latin typeface="Work Sans Light"/>
                <a:ea typeface="Work Sans Light"/>
                <a:cs typeface="Work Sans Light"/>
                <a:sym typeface="Work Sans Light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low-level</a:t>
            </a:r>
            <a:r>
              <a:rPr lang="en-US" sz="4600">
                <a:solidFill>
                  <a:srgbClr val="202122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 facilities than either of them.</a:t>
            </a:r>
            <a:endParaRPr sz="460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sp>
        <p:nvSpPr>
          <p:cNvPr id="120" name="Google Shape;120;p11"/>
          <p:cNvSpPr txBox="1"/>
          <p:nvPr>
            <p:ph idx="4294967295" type="title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Compiler </a:t>
            </a: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til bytecode</a:t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1" name="Google Shape;121;p11"/>
          <p:cNvSpPr txBox="1"/>
          <p:nvPr/>
        </p:nvSpPr>
        <p:spPr>
          <a:xfrm>
            <a:off x="1206500" y="11779350"/>
            <a:ext cx="149058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i="0" lang="en-US" sz="2700" u="none" cap="none" strike="noStrike">
                <a:solidFill>
                  <a:schemeClr val="accent6"/>
                </a:solidFill>
                <a:latin typeface="Work Sans"/>
                <a:ea typeface="Work Sans"/>
                <a:cs typeface="Work Sans"/>
                <a:sym typeface="Work Sans"/>
              </a:rPr>
              <a:t>https://en.wikipedia.org/wiki/Java_(programming_language)</a:t>
            </a:r>
            <a:endParaRPr sz="1700">
              <a:solidFill>
                <a:schemeClr val="accent6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idx="2" type="body"/>
          </p:nvPr>
        </p:nvSpPr>
        <p:spPr>
          <a:xfrm>
            <a:off x="568575" y="3151150"/>
            <a:ext cx="9779100" cy="80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57785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4"/>
              <a:buFont typeface="Work Sans"/>
              <a:buChar char="•"/>
            </a:pPr>
            <a:r>
              <a:rPr lang="en-US" sz="4300">
                <a:latin typeface="Work Sans"/>
                <a:ea typeface="Work Sans"/>
                <a:cs typeface="Work Sans"/>
                <a:sym typeface="Work Sans"/>
              </a:rPr>
              <a:t>Nr. 2 </a:t>
            </a:r>
            <a:r>
              <a:rPr lang="en-US" sz="4300">
                <a:latin typeface="Work Sans"/>
                <a:ea typeface="Work Sans"/>
                <a:cs typeface="Work Sans"/>
                <a:sym typeface="Work Sans"/>
              </a:rPr>
              <a:t>meat</a:t>
            </a:r>
            <a:r>
              <a:rPr lang="en-US" sz="4300">
                <a:latin typeface="Work Sans"/>
                <a:ea typeface="Work Sans"/>
                <a:cs typeface="Work Sans"/>
                <a:sym typeface="Work Sans"/>
              </a:rPr>
              <a:t> populære sprog ved PopularitY of Programming Language Index (PYPL) søgning på google</a:t>
            </a:r>
            <a:endParaRPr sz="4300">
              <a:latin typeface="Work Sans"/>
              <a:ea typeface="Work Sans"/>
              <a:cs typeface="Work Sans"/>
              <a:sym typeface="Work Sans"/>
            </a:endParaRPr>
          </a:p>
          <a:p>
            <a:pPr indent="-57785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404"/>
              <a:buFont typeface="Work Sans"/>
              <a:buChar char="•"/>
            </a:pPr>
            <a:r>
              <a:rPr lang="en-US" sz="4300">
                <a:latin typeface="Work Sans"/>
                <a:ea typeface="Work Sans"/>
                <a:cs typeface="Work Sans"/>
                <a:sym typeface="Work Sans"/>
              </a:rPr>
              <a:t>Anvendt</a:t>
            </a:r>
            <a:r>
              <a:rPr lang="en-US" sz="4300">
                <a:latin typeface="Work Sans"/>
                <a:ea typeface="Work Sans"/>
                <a:cs typeface="Work Sans"/>
                <a:sym typeface="Work Sans"/>
              </a:rPr>
              <a:t> bredt i industrien</a:t>
            </a:r>
            <a:endParaRPr sz="43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7" name="Google Shape;127;p13"/>
          <p:cNvSpPr txBox="1"/>
          <p:nvPr>
            <p:ph type="title"/>
          </p:nvPr>
        </p:nvSpPr>
        <p:spPr>
          <a:xfrm>
            <a:off x="718825" y="1079500"/>
            <a:ext cx="9779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</a:pPr>
            <a:r>
              <a:rPr lang="en-US">
                <a:latin typeface="Work Sans"/>
                <a:ea typeface="Work Sans"/>
                <a:cs typeface="Work Sans"/>
                <a:sym typeface="Work Sans"/>
              </a:rPr>
              <a:t>Populær</a:t>
            </a:r>
            <a:r>
              <a:rPr b="0" lang="en-US">
                <a:latin typeface="Work Sans Light"/>
                <a:ea typeface="Work Sans Light"/>
                <a:cs typeface="Work Sans Light"/>
                <a:sym typeface="Work Sans Light"/>
              </a:rPr>
              <a:t>:</a:t>
            </a:r>
            <a:endParaRPr b="0"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descr="Image" id="128" name="Google Shape;12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22226" y="1200248"/>
            <a:ext cx="10847146" cy="11315504"/>
          </a:xfrm>
          <a:prstGeom prst="rect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sp>
        <p:nvSpPr>
          <p:cNvPr id="129" name="Google Shape;129;p13"/>
          <p:cNvSpPr txBox="1"/>
          <p:nvPr/>
        </p:nvSpPr>
        <p:spPr>
          <a:xfrm>
            <a:off x="12239623" y="12501875"/>
            <a:ext cx="63036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SzPts val="2400"/>
              <a:buFont typeface="Helvetica Neue"/>
              <a:buNone/>
            </a:pPr>
            <a:r>
              <a:rPr i="0" lang="en-US" sz="2400" u="none" cap="none" strike="noStrike">
                <a:solidFill>
                  <a:srgbClr val="202122"/>
                </a:solidFill>
                <a:latin typeface="Work Sans"/>
                <a:ea typeface="Work Sans"/>
                <a:cs typeface="Work Sans"/>
                <a:sym typeface="Work Sans"/>
              </a:rPr>
              <a:t>https://pypl.github.io/PYPL.html</a:t>
            </a:r>
            <a:endParaRPr>
              <a:solidFill>
                <a:srgbClr val="202122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Image" id="130" name="Google Shape;130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1000" y="7722799"/>
            <a:ext cx="11430000" cy="3149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