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13716000" cx="24384000"/>
  <p:notesSz cx="6858000" cy="9144000"/>
  <p:embeddedFontLst>
    <p:embeddedFont>
      <p:font typeface="Work Sans"/>
      <p:regular r:id="rId32"/>
      <p:bold r:id="rId33"/>
      <p:italic r:id="rId34"/>
      <p:boldItalic r:id="rId35"/>
    </p:embeddedFont>
    <p:embeddedFont>
      <p:font typeface="Work Sans Light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ihM9p07yCksoFpePse/3kEqJHp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A181D3-CBCD-437F-9A38-E60886FC3B58}">
  <a:tblStyle styleId="{8CA181D3-CBCD-437F-9A38-E60886FC3B5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WorkSans-bold.fntdata"/><Relationship Id="rId10" Type="http://schemas.openxmlformats.org/officeDocument/2006/relationships/slide" Target="slides/slide5.xml"/><Relationship Id="rId32" Type="http://schemas.openxmlformats.org/officeDocument/2006/relationships/font" Target="fonts/WorkSans-regular.fntdata"/><Relationship Id="rId13" Type="http://schemas.openxmlformats.org/officeDocument/2006/relationships/slide" Target="slides/slide8.xml"/><Relationship Id="rId35" Type="http://schemas.openxmlformats.org/officeDocument/2006/relationships/font" Target="fonts/WorkSans-boldItalic.fntdata"/><Relationship Id="rId12" Type="http://schemas.openxmlformats.org/officeDocument/2006/relationships/slide" Target="slides/slide7.xml"/><Relationship Id="rId34" Type="http://schemas.openxmlformats.org/officeDocument/2006/relationships/font" Target="fonts/WorkSans-italic.fntdata"/><Relationship Id="rId15" Type="http://schemas.openxmlformats.org/officeDocument/2006/relationships/slide" Target="slides/slide10.xml"/><Relationship Id="rId37" Type="http://schemas.openxmlformats.org/officeDocument/2006/relationships/font" Target="fonts/WorkSansLight-bold.fntdata"/><Relationship Id="rId14" Type="http://schemas.openxmlformats.org/officeDocument/2006/relationships/slide" Target="slides/slide9.xml"/><Relationship Id="rId36" Type="http://schemas.openxmlformats.org/officeDocument/2006/relationships/font" Target="fonts/WorkSansLight-regular.fntdata"/><Relationship Id="rId17" Type="http://schemas.openxmlformats.org/officeDocument/2006/relationships/slide" Target="slides/slide12.xml"/><Relationship Id="rId39" Type="http://schemas.openxmlformats.org/officeDocument/2006/relationships/font" Target="fonts/WorkSans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WorkSans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b1964a1f4_0_3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b1964a1f4_0_3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b17d10977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2b17d10977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b17d10977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2b17d1097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b1964a1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b1964a1f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b1964a1f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b1964a1f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b1964a1f4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b1964a1f4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b1964a1f4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b1964a1f4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b1964a1f4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b1964a1f4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b1964a1f4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b1964a1f4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b1964a1f4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b1964a1f4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b1964a1f4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b1964a1f4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b1964a1f4_0_3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b1964a1f4_0_3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34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4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6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46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4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7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9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0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41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41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hyperlink" Target="https://greenteapress.com/thinkjava7/thinkjava2.pdf" TargetMode="External"/><Relationship Id="rId6" Type="http://schemas.openxmlformats.org/officeDocument/2006/relationships/hyperlink" Target="https://greenteapress.com/thinkjava7/thinkjava2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 sz="11600">
                <a:latin typeface="Work Sans"/>
                <a:ea typeface="Work Sans"/>
                <a:cs typeface="Work Sans"/>
                <a:sym typeface="Work Sans"/>
              </a:rPr>
              <a:t>Working with Inputs,</a:t>
            </a:r>
            <a:endParaRPr sz="11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 sz="11600">
                <a:latin typeface="Work Sans"/>
                <a:ea typeface="Work Sans"/>
                <a:cs typeface="Work Sans"/>
                <a:sym typeface="Work Sans"/>
              </a:rPr>
              <a:t>handling logic with </a:t>
            </a:r>
            <a:r>
              <a:rPr i="1" lang="en-US" sz="11600">
                <a:latin typeface="Work Sans"/>
                <a:ea typeface="Work Sans"/>
                <a:cs typeface="Work Sans"/>
                <a:sym typeface="Work Sans"/>
              </a:rPr>
              <a:t>if</a:t>
            </a:r>
            <a:endParaRPr i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0" y="775541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b1964a1f4_0_312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Work Sans Light"/>
                <a:ea typeface="Work Sans Light"/>
                <a:cs typeface="Work Sans Light"/>
                <a:sym typeface="Work Sans Light"/>
              </a:rPr>
              <a:t>Scanner</a:t>
            </a:r>
            <a:r>
              <a:rPr lang="en-US"/>
              <a:t> Types</a:t>
            </a:r>
            <a:endParaRPr/>
          </a:p>
        </p:txBody>
      </p:sp>
      <p:sp>
        <p:nvSpPr>
          <p:cNvPr id="133" name="Google Shape;133;g2fb1964a1f4_0_312"/>
          <p:cNvSpPr txBox="1"/>
          <p:nvPr/>
        </p:nvSpPr>
        <p:spPr>
          <a:xfrm>
            <a:off x="1206500" y="4283400"/>
            <a:ext cx="217932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latin typeface="Roboto Mono"/>
                <a:ea typeface="Roboto Mono"/>
                <a:cs typeface="Roboto Mono"/>
                <a:sym typeface="Roboto Mono"/>
              </a:rPr>
              <a:t>myVariableName = input.nextLine()</a:t>
            </a:r>
            <a:endParaRPr sz="7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latin typeface="Roboto Mono"/>
                <a:ea typeface="Roboto Mono"/>
                <a:cs typeface="Roboto Mono"/>
                <a:sym typeface="Roboto Mono"/>
              </a:rPr>
              <a:t>input.nextInt();</a:t>
            </a:r>
            <a:endParaRPr sz="7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latin typeface="Roboto Mono"/>
                <a:ea typeface="Roboto Mono"/>
                <a:cs typeface="Roboto Mono"/>
                <a:sym typeface="Roboto Mono"/>
              </a:rPr>
              <a:t>input.nextDouble();</a:t>
            </a:r>
            <a:endParaRPr sz="7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lang="en-US" sz="11600">
                <a:latin typeface="Work Sans"/>
                <a:ea typeface="Work Sans"/>
                <a:cs typeface="Work Sans"/>
                <a:sym typeface="Work Sans"/>
              </a:rPr>
              <a:t>Eksempel: Input fra Scanner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206496" y="45339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lang="en-US" sz="11600">
                <a:latin typeface="Work Sans"/>
                <a:ea typeface="Work Sans"/>
                <a:cs typeface="Work Sans"/>
                <a:sym typeface="Work Sans"/>
              </a:rPr>
              <a:t>Comments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1347150" y="416250"/>
            <a:ext cx="21689700" cy="128835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5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b="1" lang="en-US" sz="5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5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5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5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5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55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5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5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5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5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Her er en linje kode kommentar</a:t>
            </a:r>
            <a:endParaRPr b="1" sz="5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/*</a:t>
            </a:r>
            <a:endParaRPr b="1" sz="5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Her er der</a:t>
            </a:r>
            <a:endParaRPr b="1" sz="5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flere linjer</a:t>
            </a:r>
            <a:endParaRPr b="1" sz="5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med kode kommentarer!</a:t>
            </a:r>
            <a:endParaRPr b="1" sz="5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*/</a:t>
            </a:r>
            <a:endParaRPr b="1" sz="5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5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5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myNumber </a:t>
            </a:r>
            <a:r>
              <a:rPr b="1" lang="en-US" sz="5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5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5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5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String myString = "hej!";</a:t>
            </a:r>
            <a:endParaRPr b="1" sz="5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5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Pseudokode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Beskrivelse af algoritme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Uformel skitsering af program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Redskab til at danne overblik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Divide </a:t>
            </a:r>
            <a:r>
              <a:rPr b="0" i="0" lang="en-US" sz="85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and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C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onquer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338000" y="3450900"/>
            <a:ext cx="21708000" cy="78810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5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FahrenheitConverter </a:t>
            </a: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5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5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5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5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Convert 100 Fahrenheit to celsius</a:t>
            </a:r>
            <a:endParaRPr b="1"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// Start with Fahrenheit (e.g., 100 degrees)</a:t>
            </a:r>
            <a:endParaRPr b="1"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// Subtract 32 from this number (100 - 32 = 68)</a:t>
            </a:r>
            <a:endParaRPr b="1"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// Divide answer by 1.8 (68 / 1.8 = 37.78)</a:t>
            </a:r>
            <a:endParaRPr b="1"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// Print the result</a:t>
            </a:r>
            <a:endParaRPr b="1"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b17d10977_0_8"/>
          <p:cNvSpPr txBox="1"/>
          <p:nvPr/>
        </p:nvSpPr>
        <p:spPr>
          <a:xfrm>
            <a:off x="1338000" y="1763100"/>
            <a:ext cx="21708000" cy="10189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5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FahrenheitConverter </a:t>
            </a: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5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5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i="1" lang="en-US" sz="5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Convert 100 Fahrenheit to celsius</a:t>
            </a:r>
            <a:endParaRPr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// Start with Fahrenheit (e.g., 100 degrees)</a:t>
            </a:r>
            <a:endParaRPr b="1"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5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startTemperatureFahrenheit 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Subtract 32 from this number (100 - 32 = 68)</a:t>
            </a:r>
            <a:endParaRPr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// Divide answer by 1.8 (68 / 1.8 = 37.78)</a:t>
            </a:r>
            <a:endParaRPr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// Print the result</a:t>
            </a:r>
            <a:endParaRPr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b17d10977_0_14"/>
          <p:cNvSpPr txBox="1"/>
          <p:nvPr/>
        </p:nvSpPr>
        <p:spPr>
          <a:xfrm>
            <a:off x="1338000" y="1763100"/>
            <a:ext cx="21708000" cy="10189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5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5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i="1" lang="en-US" sz="5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Convert 100 Fahrenheit to celsius</a:t>
            </a:r>
            <a:endParaRPr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// Start with Fahrenheit (e.g., 100 degrees)</a:t>
            </a:r>
            <a:endParaRPr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5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startTemperatureFahrenheit 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Subtract 32 from this number (100 - 32 = 68)</a:t>
            </a:r>
            <a:endParaRPr b="1"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5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middlePoint 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5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startTemperatureFahrenheit 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1"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Divide answer by 1.8 (68 / 1.8 = 37.78)</a:t>
            </a:r>
            <a:endParaRPr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// Print the result</a:t>
            </a:r>
            <a:endParaRPr sz="5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b1964a1f4_0_0"/>
          <p:cNvSpPr txBox="1"/>
          <p:nvPr>
            <p:ph type="title"/>
          </p:nvPr>
        </p:nvSpPr>
        <p:spPr>
          <a:xfrm>
            <a:off x="1206500" y="1967225"/>
            <a:ext cx="21971100" cy="72150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900">
                <a:latin typeface="Work Sans"/>
                <a:ea typeface="Work Sans"/>
                <a:cs typeface="Work Sans"/>
                <a:sym typeface="Work Sans"/>
              </a:rPr>
              <a:t>if</a:t>
            </a:r>
            <a:endParaRPr b="1" sz="12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900">
                <a:latin typeface="Work Sans"/>
                <a:ea typeface="Work Sans"/>
                <a:cs typeface="Work Sans"/>
                <a:sym typeface="Work Sans"/>
              </a:rPr>
              <a:t>else if</a:t>
            </a:r>
            <a:endParaRPr b="1" sz="129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b1964a1f4_0_8"/>
          <p:cNvSpPr txBox="1"/>
          <p:nvPr/>
        </p:nvSpPr>
        <p:spPr>
          <a:xfrm>
            <a:off x="1161775" y="0"/>
            <a:ext cx="14669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latin typeface="Work Sans"/>
                <a:ea typeface="Work Sans"/>
                <a:cs typeface="Work Sans"/>
                <a:sym typeface="Work Sans"/>
              </a:rPr>
              <a:t>If else struktur:</a:t>
            </a:r>
            <a:endParaRPr b="1" sz="12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1" name="Google Shape;181;g2fb1964a1f4_0_8"/>
          <p:cNvSpPr txBox="1"/>
          <p:nvPr/>
        </p:nvSpPr>
        <p:spPr>
          <a:xfrm>
            <a:off x="1161775" y="2208650"/>
            <a:ext cx="138921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>
                <a:latin typeface="Work Sans Light"/>
                <a:ea typeface="Work Sans Light"/>
                <a:cs typeface="Work Sans Light"/>
                <a:sym typeface="Work Sans Light"/>
              </a:rPr>
              <a:t>Betinget udførelse med to muligheder:</a:t>
            </a:r>
            <a:endParaRPr sz="50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82" name="Google Shape;182;g2fb1964a1f4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1175" y="3227200"/>
            <a:ext cx="7235575" cy="7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fb1964a1f4_0_8"/>
          <p:cNvSpPr txBox="1"/>
          <p:nvPr/>
        </p:nvSpPr>
        <p:spPr>
          <a:xfrm>
            <a:off x="1040500" y="3979475"/>
            <a:ext cx="16038600" cy="5571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color.equals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5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"rød"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5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5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5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"Rødt lys"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5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5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5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"Grønt lys"</a:t>
            </a:r>
            <a:r>
              <a:rPr b="1"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1206500" y="796545"/>
            <a:ext cx="21971000" cy="143316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</a:t>
            </a:r>
            <a:endParaRPr/>
          </a:p>
        </p:txBody>
      </p:sp>
      <p:pic>
        <p:nvPicPr>
          <p:cNvPr descr="Image"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7979" y="3431414"/>
            <a:ext cx="7648043" cy="9282047"/>
          </a:xfrm>
          <a:prstGeom prst="rect">
            <a:avLst/>
          </a:prstGeom>
          <a:noFill/>
          <a:ln cap="flat" cmpd="sng" w="25400">
            <a:solidFill>
              <a:srgbClr val="5E5E5E"/>
            </a:solidFill>
            <a:prstDash val="solid"/>
            <a:miter lim="4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b1964a1f4_0_24"/>
          <p:cNvSpPr txBox="1"/>
          <p:nvPr>
            <p:ph type="title"/>
          </p:nvPr>
        </p:nvSpPr>
        <p:spPr>
          <a:xfrm>
            <a:off x="883550" y="0"/>
            <a:ext cx="21971100" cy="31815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>
                <a:latin typeface="Work Sans"/>
                <a:ea typeface="Work Sans"/>
                <a:cs typeface="Work Sans"/>
                <a:sym typeface="Work Sans"/>
              </a:rPr>
              <a:t>If – else if - Sammenkædning (chaining)</a:t>
            </a:r>
            <a:endParaRPr b="1" sz="11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9" name="Google Shape;189;g2fb1964a1f4_0_24"/>
          <p:cNvSpPr txBox="1"/>
          <p:nvPr/>
        </p:nvSpPr>
        <p:spPr>
          <a:xfrm>
            <a:off x="883550" y="3486850"/>
            <a:ext cx="1991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>
                <a:latin typeface="Work Sans Light"/>
                <a:ea typeface="Work Sans Light"/>
                <a:cs typeface="Work Sans Light"/>
                <a:sym typeface="Work Sans Light"/>
              </a:rPr>
              <a:t>Betinget udførelse med mere end to muligheder:</a:t>
            </a:r>
            <a:endParaRPr sz="50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90" name="Google Shape;190;g2fb1964a1f4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224" y="4441150"/>
            <a:ext cx="11420990" cy="64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fb1964a1f4_0_24"/>
          <p:cNvSpPr txBox="1"/>
          <p:nvPr/>
        </p:nvSpPr>
        <p:spPr>
          <a:xfrm>
            <a:off x="1022225" y="4893875"/>
            <a:ext cx="18471000" cy="6341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color.equals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"rød"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5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5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"Rødt lys"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color.equals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"gul"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5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5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"Gult lys"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US" sz="5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5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5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5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5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"Grønt lys"</a:t>
            </a:r>
            <a:r>
              <a:rPr lang="en-US" sz="5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5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5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g2fb1964a1f4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499" y="10223600"/>
            <a:ext cx="3921384" cy="3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b1964a1f4_0_35"/>
          <p:cNvSpPr txBox="1"/>
          <p:nvPr>
            <p:ph type="title"/>
          </p:nvPr>
        </p:nvSpPr>
        <p:spPr>
          <a:xfrm>
            <a:off x="1048500" y="710325"/>
            <a:ext cx="21971100" cy="26958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>
                <a:latin typeface="Work Sans"/>
                <a:ea typeface="Work Sans"/>
                <a:cs typeface="Work Sans"/>
                <a:sym typeface="Work Sans"/>
              </a:rPr>
              <a:t>To måder at lave betingelser på</a:t>
            </a:r>
            <a:endParaRPr b="1" sz="11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98" name="Google Shape;198;g2fb1964a1f4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500" y="3716525"/>
            <a:ext cx="18423450" cy="69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b1964a1f4_0_41"/>
          <p:cNvSpPr txBox="1"/>
          <p:nvPr>
            <p:ph type="title"/>
          </p:nvPr>
        </p:nvSpPr>
        <p:spPr>
          <a:xfrm>
            <a:off x="627900" y="411100"/>
            <a:ext cx="21971100" cy="22179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>
                <a:latin typeface="Work Sans"/>
                <a:ea typeface="Work Sans"/>
                <a:cs typeface="Work Sans"/>
                <a:sym typeface="Work Sans"/>
              </a:rPr>
              <a:t>Indlejrede If sætninger (nesting)</a:t>
            </a:r>
            <a:endParaRPr b="1" sz="11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04" name="Google Shape;204;g2fb1964a1f4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00" y="3551875"/>
            <a:ext cx="10958826" cy="66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fb1964a1f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31250" y="3503838"/>
            <a:ext cx="10958825" cy="670209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fb1964a1f4_0_41"/>
          <p:cNvSpPr txBox="1"/>
          <p:nvPr/>
        </p:nvSpPr>
        <p:spPr>
          <a:xfrm>
            <a:off x="627900" y="11275075"/>
            <a:ext cx="23162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Indlejrede if sætninger er meget almindelige, men de bliver hurtigt svære at læse. Her bliver god indrykning vigtig for læsbarheden.</a:t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b1964a1f4_0_55"/>
          <p:cNvSpPr txBox="1"/>
          <p:nvPr>
            <p:ph type="title"/>
          </p:nvPr>
        </p:nvSpPr>
        <p:spPr>
          <a:xfrm>
            <a:off x="807500" y="326550"/>
            <a:ext cx="21971100" cy="25821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latin typeface="Work Sans"/>
                <a:ea typeface="Work Sans"/>
                <a:cs typeface="Work Sans"/>
                <a:sym typeface="Work Sans"/>
              </a:rPr>
              <a:t>Boolske Operatorer</a:t>
            </a:r>
            <a:endParaRPr b="1" sz="12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2" name="Google Shape;212;g2fb1964a1f4_0_55"/>
          <p:cNvSpPr txBox="1"/>
          <p:nvPr/>
        </p:nvSpPr>
        <p:spPr>
          <a:xfrm>
            <a:off x="807500" y="3005850"/>
            <a:ext cx="2249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>
                <a:latin typeface="Work Sans Light"/>
                <a:ea typeface="Work Sans Light"/>
                <a:cs typeface="Work Sans Light"/>
                <a:sym typeface="Work Sans Light"/>
              </a:rPr>
              <a:t>Man kan bruge boolske operatorer </a:t>
            </a:r>
            <a:r>
              <a:rPr lang="en-US" sz="5000">
                <a:solidFill>
                  <a:srgbClr val="C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&amp;&amp;,</a:t>
            </a:r>
            <a:r>
              <a:rPr lang="en-US" sz="5000">
                <a:latin typeface="Work Sans Light"/>
                <a:ea typeface="Work Sans Light"/>
                <a:cs typeface="Work Sans Light"/>
                <a:sym typeface="Work Sans Light"/>
              </a:rPr>
              <a:t> </a:t>
            </a:r>
            <a:r>
              <a:rPr lang="en-US" sz="5000">
                <a:solidFill>
                  <a:srgbClr val="C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||</a:t>
            </a:r>
            <a:r>
              <a:rPr lang="en-US" sz="5000">
                <a:latin typeface="Work Sans Light"/>
                <a:ea typeface="Work Sans Light"/>
                <a:cs typeface="Work Sans Light"/>
                <a:sym typeface="Work Sans Light"/>
              </a:rPr>
              <a:t> og </a:t>
            </a:r>
            <a:r>
              <a:rPr lang="en-US" sz="5000">
                <a:solidFill>
                  <a:srgbClr val="C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!</a:t>
            </a:r>
            <a:r>
              <a:rPr lang="en-US" sz="5000">
                <a:latin typeface="Work Sans Light"/>
                <a:ea typeface="Work Sans Light"/>
                <a:cs typeface="Work Sans Light"/>
                <a:sym typeface="Work Sans Light"/>
              </a:rPr>
              <a:t> i if-sætninger</a:t>
            </a:r>
            <a:endParaRPr sz="50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aphicFrame>
        <p:nvGraphicFramePr>
          <p:cNvPr id="213" name="Google Shape;213;g2fb1964a1f4_0_55"/>
          <p:cNvGraphicFramePr/>
          <p:nvPr/>
        </p:nvGraphicFramePr>
        <p:xfrm>
          <a:off x="807500" y="54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{8CA181D3-CBCD-437F-9A38-E60886FC3B58}</a:tableStyleId>
              </a:tblPr>
              <a:tblGrid>
                <a:gridCol w="4594600"/>
                <a:gridCol w="5531675"/>
                <a:gridCol w="8101025"/>
                <a:gridCol w="3566900"/>
              </a:tblGrid>
              <a:tr h="132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/>
                        <a:t>Operator</a:t>
                      </a:r>
                      <a:endParaRPr b="1"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/>
                        <a:t>Description</a:t>
                      </a:r>
                      <a:endParaRPr b="1"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/>
                        <a:t>Example</a:t>
                      </a:r>
                      <a:endParaRPr b="1"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/>
                        <a:t>Result</a:t>
                      </a:r>
                      <a:endParaRPr b="1"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>
                          <a:solidFill>
                            <a:srgbClr val="44546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</a:t>
                      </a:r>
                      <a:endParaRPr b="1" sz="4200">
                        <a:solidFill>
                          <a:srgbClr val="44546A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/>
                        <a:t>and</a:t>
                      </a:r>
                      <a:endParaRPr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 == 3) &amp;&amp; (-1 &lt; 5)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>
                          <a:solidFill>
                            <a:srgbClr val="44546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endParaRPr b="1" sz="4200">
                        <a:solidFill>
                          <a:srgbClr val="44546A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/>
                        <a:t>or</a:t>
                      </a:r>
                      <a:endParaRPr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 == 3) || (-1 &lt; 5)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>
                          <a:solidFill>
                            <a:srgbClr val="44546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 sz="4200">
                        <a:solidFill>
                          <a:srgbClr val="44546A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/>
                        <a:t>not</a:t>
                      </a:r>
                      <a:endParaRPr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!(2 == 3)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b1964a1f4_0_65"/>
          <p:cNvSpPr txBox="1"/>
          <p:nvPr>
            <p:ph type="title"/>
          </p:nvPr>
        </p:nvSpPr>
        <p:spPr>
          <a:xfrm>
            <a:off x="789975" y="237175"/>
            <a:ext cx="21971100" cy="32100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latin typeface="Work Sans"/>
                <a:ea typeface="Work Sans"/>
                <a:cs typeface="Work Sans"/>
                <a:sym typeface="Work Sans"/>
              </a:rPr>
              <a:t>Eksempel  - &amp;&amp;</a:t>
            </a:r>
            <a:endParaRPr b="1" sz="12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19" name="Google Shape;219;g2fb1964a1f4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300" y="4031600"/>
            <a:ext cx="19157376" cy="87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2fb1964a1f4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624801" cy="68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fb1964a1f4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" y="7522750"/>
            <a:ext cx="21924350" cy="38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fb1964a1f4_0_71"/>
          <p:cNvSpPr txBox="1"/>
          <p:nvPr/>
        </p:nvSpPr>
        <p:spPr>
          <a:xfrm>
            <a:off x="152400" y="12653450"/>
            <a:ext cx="2007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latin typeface="Work Sans"/>
                <a:ea typeface="Work Sans"/>
                <a:cs typeface="Work Sans"/>
                <a:sym typeface="Work Sans"/>
              </a:rPr>
              <a:t>  Eksempel er taget herfra:</a:t>
            </a:r>
            <a:r>
              <a:rPr lang="en-US" sz="3000"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/>
              </a:rPr>
              <a:t> </a:t>
            </a:r>
            <a:r>
              <a:rPr lang="en-US" sz="30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6"/>
              </a:rPr>
              <a:t>https://greenteapress.com/thinkjava7/thinkjava2.pdf</a:t>
            </a:r>
            <a:endParaRPr sz="3000" u="sng"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b1964a1f4_0_324"/>
          <p:cNvSpPr txBox="1"/>
          <p:nvPr>
            <p:ph type="title"/>
          </p:nvPr>
        </p:nvSpPr>
        <p:spPr>
          <a:xfrm>
            <a:off x="1206496" y="4533900"/>
            <a:ext cx="21971100" cy="46482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Øvelser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8" name="Google Shape;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9633" y="2269206"/>
            <a:ext cx="24503266" cy="917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9000" y="2786062"/>
            <a:ext cx="6566000" cy="81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System </a:t>
            </a:r>
            <a:r>
              <a:rPr b="0" lang="en-US">
                <a:latin typeface="Work Sans Light"/>
                <a:ea typeface="Work Sans Light"/>
                <a:cs typeface="Work Sans Light"/>
                <a:sym typeface="Work Sans Light"/>
              </a:rPr>
              <a:t>C</a:t>
            </a:r>
            <a:r>
              <a:rPr b="0" i="0" lang="en-US" sz="85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lass</a:t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99" name="Google Shape;99;p9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904"/>
              <a:buFont typeface="Work Sans"/>
              <a:buChar char="•"/>
            </a:pPr>
            <a:r>
              <a:rPr i="0" lang="en-US" sz="4800" u="none" cap="none" strike="noStrike">
                <a:latin typeface="Work Sans"/>
                <a:ea typeface="Work Sans"/>
                <a:cs typeface="Work Sans"/>
                <a:sym typeface="Work Sans"/>
              </a:rPr>
              <a:t>Interaktion med OS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5904"/>
              <a:buFont typeface="Work Sans"/>
              <a:buChar char="•"/>
            </a:pPr>
            <a:r>
              <a:rPr i="0" lang="en-US" sz="4800" u="none" cap="none" strike="noStrike">
                <a:latin typeface="Work Sans"/>
                <a:ea typeface="Work Sans"/>
                <a:cs typeface="Work Sans"/>
                <a:sym typeface="Work Sans"/>
              </a:rPr>
              <a:t>System class indeholder bl.a.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599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5904"/>
              <a:buFont typeface="Courier New"/>
              <a:buChar char="•"/>
            </a:pPr>
            <a:r>
              <a:rPr i="0" lang="en-US" sz="4800" u="none" cap="none" strike="noStrike">
                <a:highlight>
                  <a:srgbClr val="FBE2FC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>
                <a:highlight>
                  <a:srgbClr val="FBE2FC"/>
                </a:highlight>
                <a:latin typeface="Courier New"/>
                <a:ea typeface="Courier New"/>
                <a:cs typeface="Courier New"/>
                <a:sym typeface="Courier New"/>
              </a:rPr>
              <a:t>Stream in; (input.nextInt())</a:t>
            </a:r>
            <a:endParaRPr>
              <a:highlight>
                <a:srgbClr val="FB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609599" lvl="1" marL="1219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5904"/>
              <a:buFont typeface="Courier New"/>
              <a:buChar char="•"/>
            </a:pPr>
            <a:r>
              <a:rPr i="0" lang="en-US" sz="4800" u="none" cap="none" strike="noStrike">
                <a:highlight>
                  <a:srgbClr val="FBE2FC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>
                <a:highlight>
                  <a:srgbClr val="FBE2FC"/>
                </a:highlight>
                <a:latin typeface="Courier New"/>
                <a:ea typeface="Courier New"/>
                <a:cs typeface="Courier New"/>
                <a:sym typeface="Courier New"/>
              </a:rPr>
              <a:t>Stream out; (System.out.</a:t>
            </a:r>
            <a:r>
              <a:rPr lang="en-US">
                <a:highlight>
                  <a:srgbClr val="FBE2FC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>
                <a:highlight>
                  <a:srgbClr val="FBE2F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B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5904"/>
              <a:buFont typeface="Work Sans"/>
              <a:buChar char="•"/>
            </a:pPr>
            <a:r>
              <a:rPr i="0" lang="en-US" sz="4800" u="none" cap="none" strike="noStrike">
                <a:latin typeface="Work Sans"/>
                <a:ea typeface="Work Sans"/>
                <a:cs typeface="Work Sans"/>
                <a:sym typeface="Work Sans"/>
              </a:rPr>
              <a:t>Filer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5904"/>
              <a:buFont typeface="Work Sans"/>
              <a:buChar char="•"/>
            </a:pPr>
            <a:r>
              <a:rPr i="0" lang="en-US" sz="4800" u="none" cap="none" strike="noStrike">
                <a:latin typeface="Work Sans"/>
                <a:ea typeface="Work Sans"/>
                <a:cs typeface="Work Sans"/>
                <a:sym typeface="Work Sans"/>
              </a:rPr>
              <a:t>Input fra brugeren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System </a:t>
            </a:r>
            <a:r>
              <a:rPr b="0" lang="en-US">
                <a:latin typeface="Work Sans Light"/>
                <a:ea typeface="Work Sans Light"/>
                <a:cs typeface="Work Sans Light"/>
                <a:sym typeface="Work Sans Light"/>
              </a:rPr>
              <a:t>Class</a:t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1206450" y="4351491"/>
            <a:ext cx="21971100" cy="5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209375"/>
              </a:lnSpc>
              <a:spcBef>
                <a:spcPts val="0"/>
              </a:spcBef>
              <a:spcAft>
                <a:spcPts val="0"/>
              </a:spcAft>
              <a:buClr>
                <a:srgbClr val="1D2A57"/>
              </a:buClr>
              <a:buSzPts val="3200"/>
              <a:buFont typeface="Cutive"/>
              <a:buNone/>
            </a:pPr>
            <a:r>
              <a:rPr lang="en-US" sz="4500">
                <a:solidFill>
                  <a:srgbClr val="1D2A57"/>
                </a:solidFill>
                <a:latin typeface="Work Sans"/>
                <a:ea typeface="Work Sans"/>
                <a:cs typeface="Work Sans"/>
                <a:sym typeface="Work Sans"/>
              </a:rPr>
              <a:t>Among the facilities provided by the </a:t>
            </a:r>
            <a:r>
              <a:rPr b="1" lang="en-US" sz="4500">
                <a:latin typeface="Work Sans"/>
                <a:ea typeface="Work Sans"/>
                <a:cs typeface="Work Sans"/>
                <a:sym typeface="Work Sans"/>
              </a:rPr>
              <a:t>System</a:t>
            </a:r>
            <a:r>
              <a:rPr b="1" lang="en-US" sz="4500">
                <a:solidFill>
                  <a:srgbClr val="1D2A57"/>
                </a:solidFill>
                <a:latin typeface="Work Sans"/>
                <a:ea typeface="Work Sans"/>
                <a:cs typeface="Work Sans"/>
                <a:sym typeface="Work Sans"/>
              </a:rPr>
              <a:t> class</a:t>
            </a:r>
            <a:r>
              <a:rPr lang="en-US" sz="4500">
                <a:solidFill>
                  <a:srgbClr val="1D2A57"/>
                </a:solidFill>
                <a:latin typeface="Work Sans"/>
                <a:ea typeface="Work Sans"/>
                <a:cs typeface="Work Sans"/>
                <a:sym typeface="Work Sans"/>
              </a:rPr>
              <a:t> are standard input, standard output, and error output streams; access to externally defined properties and environment variables; a means of loading files and libraries; and a utility method for quickly copying a portion of an array.</a:t>
            </a:r>
            <a:endParaRPr sz="4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866503" y="11799023"/>
            <a:ext cx="156090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3600"/>
              <a:buFont typeface="Cutive"/>
              <a:buNone/>
            </a:pPr>
            <a:r>
              <a:rPr i="0" lang="en-US" sz="3600" u="none" cap="none" strike="noStrike">
                <a:solidFill>
                  <a:srgbClr val="929292"/>
                </a:solidFill>
                <a:latin typeface="Work Sans"/>
                <a:ea typeface="Work Sans"/>
                <a:cs typeface="Work Sans"/>
                <a:sym typeface="Work Sans"/>
              </a:rPr>
              <a:t>Oracle documentation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Scanner </a:t>
            </a:r>
            <a:r>
              <a:rPr b="0" lang="en-US">
                <a:latin typeface="Work Sans Light"/>
                <a:ea typeface="Work Sans Light"/>
                <a:cs typeface="Work Sans Light"/>
                <a:sym typeface="Work Sans Light"/>
              </a:rPr>
              <a:t>C</a:t>
            </a:r>
            <a:r>
              <a:rPr b="0" i="0" lang="en-US" sz="85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lass</a:t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206500" y="2992463"/>
            <a:ext cx="1398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Før du kan bruge Scanner, skal du </a:t>
            </a:r>
            <a:r>
              <a:rPr b="1" lang="en-US" sz="4000">
                <a:latin typeface="Work Sans"/>
                <a:ea typeface="Work Sans"/>
                <a:cs typeface="Work Sans"/>
                <a:sym typeface="Work Sans"/>
              </a:rPr>
              <a:t>importere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 den:</a:t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206500" y="4351325"/>
            <a:ext cx="21817500" cy="84966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 u="sng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 u="sng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-US" sz="6000" u="sng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r>
              <a:rPr b="1" lang="en-US" sz="6000" u="sng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6000" u="sng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6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6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6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6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6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6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i="1" lang="en-US" sz="6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6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6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6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 </a:t>
            </a:r>
            <a:r>
              <a:rPr lang="en-US" sz="6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6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6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6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6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6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6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0">
              <a:solidFill>
                <a:srgbClr val="FFF90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Scanner </a:t>
            </a:r>
            <a:r>
              <a:rPr b="0" lang="en-US">
                <a:latin typeface="Work Sans Light"/>
                <a:ea typeface="Work Sans Light"/>
                <a:cs typeface="Work Sans Light"/>
                <a:sym typeface="Work Sans Light"/>
              </a:rPr>
              <a:t>Class</a:t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206500" y="2992475"/>
            <a:ext cx="2220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Du skal også </a:t>
            </a:r>
            <a:r>
              <a:rPr b="1" lang="en-US" sz="4000">
                <a:latin typeface="Work Sans"/>
                <a:ea typeface="Work Sans"/>
                <a:cs typeface="Work Sans"/>
                <a:sym typeface="Work Sans"/>
              </a:rPr>
              <a:t>initialize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 et instans af din Scanner, før du kan bruge den:</a:t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1206500" y="4198925"/>
            <a:ext cx="21817500" cy="84966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6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java.util.Scanner</a:t>
            </a:r>
            <a:r>
              <a:rPr lang="en-US" sz="6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6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6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6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6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6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6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i="1" lang="en-US" sz="6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6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6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6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-US" sz="6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 </a:t>
            </a:r>
            <a:r>
              <a:rPr lang="en-US" sz="6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6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0" u="sng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US" sz="6000" u="sng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6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6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-US" sz="6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6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0">
              <a:solidFill>
                <a:srgbClr val="FFF90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Scanner </a:t>
            </a:r>
            <a:r>
              <a:rPr b="0" lang="en-US">
                <a:latin typeface="Work Sans Light"/>
                <a:ea typeface="Work Sans Light"/>
                <a:cs typeface="Work Sans Light"/>
                <a:sym typeface="Work Sans Light"/>
              </a:rPr>
              <a:t>Class</a:t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t/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206500" y="6188400"/>
            <a:ext cx="21793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latin typeface="Roboto Mono"/>
                <a:ea typeface="Roboto Mono"/>
                <a:cs typeface="Roboto Mono"/>
                <a:sym typeface="Roboto Mono"/>
              </a:rPr>
              <a:t>myVariableName = input.nextLine()</a:t>
            </a:r>
            <a:endParaRPr sz="7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206500" y="4211675"/>
            <a:ext cx="2220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Du kan tilgå brugerens input med metoden </a:t>
            </a:r>
            <a:r>
              <a:rPr b="1" lang="en-US" sz="4000">
                <a:latin typeface="Work Sans"/>
                <a:ea typeface="Work Sans"/>
                <a:cs typeface="Work Sans"/>
                <a:sym typeface="Work Sans"/>
              </a:rPr>
              <a:t>nextLine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 og gemme input i et variabelnavn:</a:t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