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Work Sans ExtraBold"/>
      <p:bold r:id="rId25"/>
      <p:boldItalic r:id="rId26"/>
    </p:embeddedFont>
    <p:embeddedFont>
      <p:font typeface="Work Sans"/>
      <p:regular r:id="rId27"/>
      <p:bold r:id="rId28"/>
      <p:italic r:id="rId29"/>
      <p:boldItalic r:id="rId30"/>
    </p:embeddedFont>
    <p:embeddedFont>
      <p:font typeface="Helvetica Neue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WorkSansExtraBold-boldItalic.fntdata"/><Relationship Id="rId25" Type="http://schemas.openxmlformats.org/officeDocument/2006/relationships/font" Target="fonts/WorkSansExtraBold-bold.fntdata"/><Relationship Id="rId28" Type="http://schemas.openxmlformats.org/officeDocument/2006/relationships/font" Target="fonts/WorkSans-bold.fntdata"/><Relationship Id="rId27" Type="http://schemas.openxmlformats.org/officeDocument/2006/relationships/font" Target="fonts/WorkSans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regular.fntdata"/><Relationship Id="rId30" Type="http://schemas.openxmlformats.org/officeDocument/2006/relationships/font" Target="fonts/WorkSans-bold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-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HelveticaNeue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96ed8387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96ed8387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b1733453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2b1733453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b1733453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2b1733453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b1733453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b1733453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b1733453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2b1733453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b1733453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2b1733453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b1733453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2b1733453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b1733453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2b1733453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2b1733453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2b1733453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2b1733453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2b1733453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96ed8387d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96ed8387d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b1733453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b1733453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b173345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b173345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b1733453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b1733453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b1733453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b1733453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b1733453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b1733453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b1733453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b1733453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b65e248c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2b65e248c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TITLE_AND_BODY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452436" y="1700213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b="0"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1pPr>
            <a:lvl2pPr indent="-2286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2pPr>
            <a:lvl3pPr indent="-2286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3pPr>
            <a:lvl4pPr indent="-2286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4pPr>
            <a:lvl5pPr indent="-2286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452438" y="404813"/>
            <a:ext cx="82392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15" name="Google Shape;115;p29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/>
          <p:nvPr>
            <p:ph idx="1" type="body"/>
          </p:nvPr>
        </p:nvSpPr>
        <p:spPr>
          <a:xfrm>
            <a:off x="452438" y="1845316"/>
            <a:ext cx="82392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19" name="Google Shape;119;p30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911259" y="4003295"/>
            <a:ext cx="75750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2" type="body"/>
          </p:nvPr>
        </p:nvSpPr>
        <p:spPr>
          <a:xfrm>
            <a:off x="657721" y="1852447"/>
            <a:ext cx="7828500" cy="14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  <a:defRPr sz="3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123" name="Google Shape;123;p31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/>
          <p:nvPr/>
        </p:nvSpPr>
        <p:spPr>
          <a:xfrm>
            <a:off x="513450" y="1616550"/>
            <a:ext cx="76413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Work Sans"/>
                <a:ea typeface="Work Sans"/>
                <a:cs typeface="Work Sans"/>
                <a:sym typeface="Work Sans"/>
              </a:rPr>
              <a:t>Metoder og Parametre</a:t>
            </a:r>
            <a:endParaRPr b="1" sz="28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9" name="Google Shape;1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50" y="2466125"/>
            <a:ext cx="1673425" cy="167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1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At kalde på en statisk metode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4" name="Google Shape;184;p41"/>
          <p:cNvSpPr txBox="1"/>
          <p:nvPr>
            <p:ph idx="1" type="body"/>
          </p:nvPr>
        </p:nvSpPr>
        <p:spPr>
          <a:xfrm>
            <a:off x="311700" y="923875"/>
            <a:ext cx="8520600" cy="4141500"/>
          </a:xfrm>
          <a:prstGeom prst="rect">
            <a:avLst/>
          </a:prstGeom>
          <a:solidFill>
            <a:srgbClr val="282A3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1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" sz="15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5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" sz="15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5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twoPlusFour 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5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5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twoPlusFour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b="1" lang="en" sz="15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1" lang="en" sz="15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1" lang="en" sz="15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5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sum 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n" sz="15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first 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i="1" lang="en" sz="15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5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 txBox="1"/>
          <p:nvPr>
            <p:ph idx="1" type="body"/>
          </p:nvPr>
        </p:nvSpPr>
        <p:spPr>
          <a:xfrm>
            <a:off x="311700" y="1561650"/>
            <a:ext cx="8520600" cy="20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>
                <a:solidFill>
                  <a:schemeClr val="dk1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Opgave: skriv et program med en static metode der tager to tal (integers) og returnerer summen af de to tal</a:t>
            </a:r>
            <a:endParaRPr sz="3500">
              <a:solidFill>
                <a:schemeClr val="dk1"/>
              </a:solidFill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Hvad bliver printet til konsollen?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5" name="Google Shape;195;p43"/>
          <p:cNvSpPr txBox="1"/>
          <p:nvPr>
            <p:ph idx="1" type="body"/>
          </p:nvPr>
        </p:nvSpPr>
        <p:spPr>
          <a:xfrm>
            <a:off x="311700" y="847675"/>
            <a:ext cx="8520600" cy="4162800"/>
          </a:xfrm>
          <a:prstGeom prst="rect">
            <a:avLst/>
          </a:prstGeom>
          <a:solidFill>
            <a:srgbClr val="282A3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13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b="1" lang="en" sz="1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" sz="13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3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3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" sz="13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3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twoPlusFour 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13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13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3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3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3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3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3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3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twoPlusFour</a:t>
            </a:r>
            <a:r>
              <a:rPr b="1" lang="en" sz="13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3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13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3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1" lang="en" sz="13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b="1" lang="en" sz="13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13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1" lang="en" sz="13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1" lang="en" sz="13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b="1" lang="en" sz="13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3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13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3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sum 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n" sz="13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first 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i="1" lang="en" sz="13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13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Rækkefølge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1" name="Google Shape;201;p44"/>
          <p:cNvSpPr txBox="1"/>
          <p:nvPr>
            <p:ph idx="1" type="body"/>
          </p:nvPr>
        </p:nvSpPr>
        <p:spPr>
          <a:xfrm>
            <a:off x="311700" y="1609675"/>
            <a:ext cx="8520600" cy="2877300"/>
          </a:xfrm>
          <a:prstGeom prst="rect">
            <a:avLst/>
          </a:prstGeom>
          <a:solidFill>
            <a:srgbClr val="282A36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1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" sz="15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5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" sz="15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Denne main metode vil altid eksekvere først</a:t>
            </a:r>
            <a:endParaRPr b="1" sz="15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// Den er i bunden af compilerens call stack</a:t>
            </a:r>
            <a:endParaRPr b="1" sz="15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 Hejsa Verden!"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Call Stack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7" name="Google Shape;207;p45"/>
          <p:cNvSpPr txBox="1"/>
          <p:nvPr>
            <p:ph idx="1" type="body"/>
          </p:nvPr>
        </p:nvSpPr>
        <p:spPr>
          <a:xfrm>
            <a:off x="83100" y="1152475"/>
            <a:ext cx="6346800" cy="3240900"/>
          </a:xfrm>
          <a:prstGeom prst="rect">
            <a:avLst/>
          </a:prstGeom>
          <a:solidFill>
            <a:srgbClr val="282A3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1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Hello 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" sz="15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15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" sz="15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5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methodOne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" sz="15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methodOne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"Jeg er inde i metode 1!"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methodTwo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" sz="15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methodTwo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"Jeg er inde i metode 2!"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/>
          </a:p>
        </p:txBody>
      </p:sp>
      <p:pic>
        <p:nvPicPr>
          <p:cNvPr id="208" name="Google Shape;2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2300" y="1346388"/>
            <a:ext cx="2485500" cy="285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Method scope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14" name="Google Shape;21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4400"/>
            <a:ext cx="66865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Method scope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0" name="Google Shape;220;p47"/>
          <p:cNvSpPr txBox="1"/>
          <p:nvPr/>
        </p:nvSpPr>
        <p:spPr>
          <a:xfrm>
            <a:off x="499925" y="1272850"/>
            <a:ext cx="6419100" cy="20319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" sz="2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" sz="2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" sz="20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" sz="2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" sz="2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2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" sz="2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" sz="2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"Nynne"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" sz="2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2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b="1" lang="en" sz="2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000">
                <a:solidFill>
                  <a:srgbClr val="F8F8F2"/>
                </a:solidFill>
                <a:highlight>
                  <a:srgbClr val="FF0000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2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221" name="Google Shape;221;p47"/>
          <p:cNvSpPr/>
          <p:nvPr/>
        </p:nvSpPr>
        <p:spPr>
          <a:xfrm>
            <a:off x="921475" y="4022700"/>
            <a:ext cx="3727200" cy="825300"/>
          </a:xfrm>
          <a:prstGeom prst="wedgeRectCallout">
            <a:avLst>
              <a:gd fmla="val 38236" name="adj1"/>
              <a:gd fmla="val -178144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7"/>
          <p:cNvSpPr txBox="1"/>
          <p:nvPr/>
        </p:nvSpPr>
        <p:spPr>
          <a:xfrm>
            <a:off x="1226275" y="4022700"/>
            <a:ext cx="3138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FEJL! Name variabel er  udenfor scope</a:t>
            </a:r>
            <a:endParaRPr b="1"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Hvorfor bruge metoder?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8" name="Google Shape;228;p48"/>
          <p:cNvSpPr txBox="1"/>
          <p:nvPr>
            <p:ph idx="1" type="body"/>
          </p:nvPr>
        </p:nvSpPr>
        <p:spPr>
          <a:xfrm>
            <a:off x="311700" y="1609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Genanvendelig kode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b="1"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DRY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Don’t Repeat Yourself!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Bryder koden op i små logiske bidder der er nemmere at ændre / forbedre og lettere at forstå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Math.class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34" name="Google Shape;23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4250"/>
            <a:ext cx="6012225" cy="388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Hvad er en metode?</a:t>
            </a:r>
            <a:endParaRPr b="1" sz="35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35" name="Google Shape;13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25" y="1663750"/>
            <a:ext cx="5137975" cy="262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5450" y="1079163"/>
            <a:ext cx="2330425" cy="347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4"/>
          <p:cNvSpPr txBox="1"/>
          <p:nvPr>
            <p:ph idx="1" type="body"/>
          </p:nvPr>
        </p:nvSpPr>
        <p:spPr>
          <a:xfrm>
            <a:off x="311700" y="2110350"/>
            <a:ext cx="85206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En blok af kode du kan genbruge og kalde igen og igen fordi du har givet det et navn!</a:t>
            </a:r>
            <a:endParaRPr i="1"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2" name="Google Shape;142;p34"/>
          <p:cNvSpPr txBox="1"/>
          <p:nvPr>
            <p:ph type="title"/>
          </p:nvPr>
        </p:nvSpPr>
        <p:spPr>
          <a:xfrm>
            <a:off x="311700" y="35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Hvad er en metode?</a:t>
            </a:r>
            <a:endParaRPr b="1" sz="35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Hvordan ser en metode ud?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8" name="Google Shape;148;p35"/>
          <p:cNvSpPr txBox="1"/>
          <p:nvPr>
            <p:ph idx="1" type="body"/>
          </p:nvPr>
        </p:nvSpPr>
        <p:spPr>
          <a:xfrm>
            <a:off x="311700" y="1736925"/>
            <a:ext cx="8520600" cy="2757600"/>
          </a:xfrm>
          <a:prstGeom prst="rect">
            <a:avLst/>
          </a:prstGeom>
          <a:solidFill>
            <a:srgbClr val="282A3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2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b="1" lang="en" sz="2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2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1" lang="en" sz="2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1" lang="en" sz="2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b="1" lang="en" sz="2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2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sum 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n" sz="2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first 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i="1" lang="en" sz="2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2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Metodens parametre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4" name="Google Shape;154;p36"/>
          <p:cNvSpPr txBox="1"/>
          <p:nvPr>
            <p:ph idx="1" type="body"/>
          </p:nvPr>
        </p:nvSpPr>
        <p:spPr>
          <a:xfrm>
            <a:off x="311700" y="1889325"/>
            <a:ext cx="8520600" cy="2730300"/>
          </a:xfrm>
          <a:prstGeom prst="rect">
            <a:avLst/>
          </a:prstGeom>
          <a:solidFill>
            <a:srgbClr val="282A3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2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" sz="2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24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4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1" lang="en" sz="24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1" lang="en" sz="2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4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1" lang="en" sz="24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b="1" lang="en" sz="24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2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2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sum </a:t>
            </a: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2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first </a:t>
            </a: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i="1" lang="en" sz="2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2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Method body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0" name="Google Shape;160;p37"/>
          <p:cNvSpPr txBox="1"/>
          <p:nvPr>
            <p:ph idx="1" type="body"/>
          </p:nvPr>
        </p:nvSpPr>
        <p:spPr>
          <a:xfrm>
            <a:off x="311700" y="1889325"/>
            <a:ext cx="8520600" cy="2750700"/>
          </a:xfrm>
          <a:prstGeom prst="rect">
            <a:avLst/>
          </a:prstGeom>
          <a:solidFill>
            <a:srgbClr val="282A3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2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" sz="2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2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i="1" lang="en" sz="2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i="1" lang="en" sz="2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en" sz="2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" sz="2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24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" sz="24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sum </a:t>
            </a:r>
            <a:r>
              <a:rPr b="1" lang="en" sz="2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n" sz="24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first </a:t>
            </a:r>
            <a:r>
              <a:rPr b="1" lang="en" sz="2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i="1" lang="en" sz="24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b="1" lang="en" sz="2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24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2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Return statement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6" name="Google Shape;166;p38"/>
          <p:cNvSpPr txBox="1"/>
          <p:nvPr>
            <p:ph idx="1" type="body"/>
          </p:nvPr>
        </p:nvSpPr>
        <p:spPr>
          <a:xfrm>
            <a:off x="311700" y="1889325"/>
            <a:ext cx="8520600" cy="2744100"/>
          </a:xfrm>
          <a:prstGeom prst="rect">
            <a:avLst/>
          </a:prstGeom>
          <a:solidFill>
            <a:srgbClr val="282A3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2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lang="en" sz="2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en" sz="2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i="1" lang="en" sz="2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i="1" lang="en" sz="2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en" sz="2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2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sum </a:t>
            </a: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en" sz="2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first </a:t>
            </a: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i="1" lang="en" sz="2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" sz="24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24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Refactoreret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72" name="Google Shape;172;p39"/>
          <p:cNvSpPr txBox="1"/>
          <p:nvPr>
            <p:ph idx="1" type="body"/>
          </p:nvPr>
        </p:nvSpPr>
        <p:spPr>
          <a:xfrm>
            <a:off x="311700" y="1889325"/>
            <a:ext cx="8520600" cy="2744100"/>
          </a:xfrm>
          <a:prstGeom prst="rect">
            <a:avLst/>
          </a:prstGeom>
          <a:solidFill>
            <a:srgbClr val="282A3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2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b="1" lang="en" sz="2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1" lang="en" sz="2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1" lang="en" sz="2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1" lang="en" sz="2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b="1" lang="en" sz="2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2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i="1" lang="en" sz="2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first 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i="1" lang="en" sz="2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second</a:t>
            </a: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0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20">
                <a:latin typeface="Work Sans"/>
                <a:ea typeface="Work Sans"/>
                <a:cs typeface="Work Sans"/>
                <a:sym typeface="Work Sans"/>
              </a:rPr>
              <a:t>Static vs. non-static (også kaldet instance) method</a:t>
            </a:r>
            <a:endParaRPr b="1" sz="252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78" name="Google Shape;178;p40"/>
          <p:cNvSpPr txBox="1"/>
          <p:nvPr>
            <p:ph idx="1" type="body"/>
          </p:nvPr>
        </p:nvSpPr>
        <p:spPr>
          <a:xfrm>
            <a:off x="311700" y="1533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En static method tilhører den specifikke java class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En non-static (instance) method tilhører hvert object der er genereret fra den klasse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Brug static, medmindre din metode gør noget som afhænger af en bestemt class’ karakteristika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At bruge static, sparer på hvor tungt dit programs hukommelse er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