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Work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WorkSans-bold.fntdata"/><Relationship Id="rId14" Type="http://schemas.openxmlformats.org/officeDocument/2006/relationships/font" Target="fonts/WorkSans-regular.fntdata"/><Relationship Id="rId17" Type="http://schemas.openxmlformats.org/officeDocument/2006/relationships/font" Target="fonts/WorkSans-boldItalic.fntdata"/><Relationship Id="rId16" Type="http://schemas.openxmlformats.org/officeDocument/2006/relationships/font" Target="fonts/Work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5be34aafe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g305be34aafe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5be34aafe_0_7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305be34aafe_0_7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05be34aafe_0_15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305be34aafe_0_15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5be34aafe_0_18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g305be34aafe_0_18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5be34aafe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g305be34aafe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5be34aafe_0_2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05be34aafe_0_27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9ba9db496_0_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g339ba9db496_0_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39ba9db496_0_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39ba9db496_0_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0503" y="4447448"/>
            <a:ext cx="8239200" cy="2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Helvetica Neue"/>
              <a:buNone/>
              <a:defRPr b="1" sz="14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  <a:defRPr sz="44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2" type="body"/>
          </p:nvPr>
        </p:nvSpPr>
        <p:spPr>
          <a:xfrm>
            <a:off x="450503" y="2708696"/>
            <a:ext cx="82392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Bullets">
  <p:cSld name="Title &amp; Bulle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452438" y="889861"/>
            <a:ext cx="8239200" cy="35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7150" lIns="17150" spcFirstLastPara="1" rIns="17150" wrap="square" tIns="1715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Helvetica Neue"/>
              <a:buNone/>
              <a:defRPr b="1" sz="2100"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2" type="body"/>
          </p:nvPr>
        </p:nvSpPr>
        <p:spPr>
          <a:xfrm>
            <a:off x="452438" y="1593189"/>
            <a:ext cx="8239200" cy="3096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●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○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800"/>
              <a:buChar char="■"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1pPr>
            <a:lvl2pPr indent="0" lvl="1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2pPr>
            <a:lvl3pPr indent="0" lvl="2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3pPr>
            <a:lvl4pPr indent="0" lvl="3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4pPr>
            <a:lvl5pPr indent="0" lvl="4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5pPr>
            <a:lvl6pPr indent="0" lvl="5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6pPr>
            <a:lvl7pPr indent="0" lvl="6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7pPr>
            <a:lvl8pPr indent="0" lvl="7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8pPr>
            <a:lvl9pPr indent="0" lvl="8" mar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sz="7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idx="4294967295" type="ctrTitle"/>
          </p:nvPr>
        </p:nvSpPr>
        <p:spPr>
          <a:xfrm>
            <a:off x="452436" y="965622"/>
            <a:ext cx="8239200" cy="17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norm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Helvetica Neue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OOP — Inheritance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2425" y="2937800"/>
            <a:ext cx="1889175" cy="188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Nøglekoncepter ved Klasser i Java: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04375" y="1265526"/>
            <a:ext cx="8239200" cy="3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/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Når vi definerer en </a:t>
            </a:r>
            <a:r>
              <a:rPr b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class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skabes en ny objekt type med samme navn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En class definition er en template for objekter: det bestemmer hvilke </a:t>
            </a:r>
            <a:r>
              <a:rPr i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atributter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objektet skal have og hvilke </a:t>
            </a:r>
            <a:r>
              <a:rPr i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metoder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der kan operere på dem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Hvert objekt tilhører en </a:t>
            </a:r>
            <a:r>
              <a:rPr i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object type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og er en </a:t>
            </a:r>
            <a:r>
              <a:rPr b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instans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af den klasse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921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Work Sans"/>
              <a:buChar char="●"/>
            </a:pPr>
            <a:r>
              <a:rPr b="1"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new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operator instantierer objekter = laver nye instanser af en class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i="1" lang="en">
                <a:latin typeface="Work Sans"/>
                <a:ea typeface="Work Sans"/>
                <a:cs typeface="Work Sans"/>
                <a:sym typeface="Work Sans"/>
              </a:rPr>
              <a:t>Is an</a:t>
            </a:r>
            <a:endParaRPr b="1" i="1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988" y="623450"/>
            <a:ext cx="4326132" cy="3896587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7"/>
          <p:cNvSpPr/>
          <p:nvPr/>
        </p:nvSpPr>
        <p:spPr>
          <a:xfrm>
            <a:off x="4649700" y="76040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7"/>
          <p:cNvSpPr/>
          <p:nvPr/>
        </p:nvSpPr>
        <p:spPr>
          <a:xfrm>
            <a:off x="5864875" y="161180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>
            <a:off x="5910175" y="255237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/>
          <p:nvPr/>
        </p:nvSpPr>
        <p:spPr>
          <a:xfrm>
            <a:off x="3249825" y="2220675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/>
          <p:nvPr/>
        </p:nvSpPr>
        <p:spPr>
          <a:xfrm>
            <a:off x="2310925" y="335025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4681575" y="304615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4414925" y="195037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996900" y="353642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529875" y="3093250"/>
            <a:ext cx="5169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8925" y="623463"/>
            <a:ext cx="4326132" cy="3896587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4649700" y="76040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/>
          <p:nvPr/>
        </p:nvSpPr>
        <p:spPr>
          <a:xfrm>
            <a:off x="5864875" y="161180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/>
          <p:nvPr/>
        </p:nvSpPr>
        <p:spPr>
          <a:xfrm>
            <a:off x="5910175" y="255237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8"/>
          <p:cNvSpPr/>
          <p:nvPr/>
        </p:nvSpPr>
        <p:spPr>
          <a:xfrm>
            <a:off x="3249825" y="2220675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8"/>
          <p:cNvSpPr/>
          <p:nvPr/>
        </p:nvSpPr>
        <p:spPr>
          <a:xfrm>
            <a:off x="2310925" y="335025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8"/>
          <p:cNvSpPr/>
          <p:nvPr/>
        </p:nvSpPr>
        <p:spPr>
          <a:xfrm>
            <a:off x="4681575" y="3046150"/>
            <a:ext cx="620400" cy="2709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8"/>
          <p:cNvSpPr/>
          <p:nvPr/>
        </p:nvSpPr>
        <p:spPr>
          <a:xfrm>
            <a:off x="4414925" y="195037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8"/>
          <p:cNvSpPr/>
          <p:nvPr/>
        </p:nvSpPr>
        <p:spPr>
          <a:xfrm>
            <a:off x="3996900" y="3536425"/>
            <a:ext cx="5751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/>
          <p:nvPr/>
        </p:nvSpPr>
        <p:spPr>
          <a:xfrm>
            <a:off x="3529875" y="3093250"/>
            <a:ext cx="516900" cy="1767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>
                <a:latin typeface="Work Sans"/>
                <a:ea typeface="Work Sans"/>
                <a:cs typeface="Work Sans"/>
                <a:sym typeface="Work Sans"/>
              </a:rPr>
              <a:t>Alle løver er et dyr — ikke alle dyr er en løve!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18"/>
          <p:cNvSpPr/>
          <p:nvPr/>
        </p:nvSpPr>
        <p:spPr>
          <a:xfrm>
            <a:off x="1825175" y="758125"/>
            <a:ext cx="2353800" cy="1200900"/>
          </a:xfrm>
          <a:prstGeom prst="ellipse">
            <a:avLst/>
          </a:prstGeom>
          <a:solidFill>
            <a:srgbClr val="F4CCCC"/>
          </a:solidFill>
          <a:ln cap="flat" cmpd="sng" w="952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/>
        </p:nvSpPr>
        <p:spPr>
          <a:xfrm>
            <a:off x="2231825" y="1126375"/>
            <a:ext cx="154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Superclass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6706475" y="1331000"/>
            <a:ext cx="2353800" cy="1240800"/>
          </a:xfrm>
          <a:prstGeom prst="ellipse">
            <a:avLst/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8"/>
          <p:cNvSpPr txBox="1"/>
          <p:nvPr/>
        </p:nvSpPr>
        <p:spPr>
          <a:xfrm>
            <a:off x="7260575" y="1737475"/>
            <a:ext cx="124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Subclass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5750" y="2372350"/>
            <a:ext cx="2912100" cy="1164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8"/>
          <p:cNvSpPr txBox="1"/>
          <p:nvPr/>
        </p:nvSpPr>
        <p:spPr>
          <a:xfrm>
            <a:off x="175625" y="2717175"/>
            <a:ext cx="291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Multi-level inheritance</a:t>
            </a:r>
            <a:endParaRPr b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Hvorfor Inheritance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52450" y="1918750"/>
            <a:ext cx="8239200" cy="20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Får os til at genanvende kode blokke, i stedet for at duplikere koden flere steder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Sublasses kan nedarve fra Superclass og nu skal ændringer kun finde sted i én class: Superclass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extends{}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p20"/>
          <p:cNvSpPr txBox="1"/>
          <p:nvPr>
            <p:ph idx="2" type="body"/>
          </p:nvPr>
        </p:nvSpPr>
        <p:spPr>
          <a:xfrm>
            <a:off x="452450" y="1586599"/>
            <a:ext cx="8239200" cy="26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Med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extends{}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fortæller man compileren hvilken klasse der nedarves fra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‘Barne’ klassen kan ændre metoder fra ‘forældre’ klassen vha.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b="1" lang="en" sz="2000">
                <a:solidFill>
                  <a:srgbClr val="98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2000">
              <a:solidFill>
                <a:srgbClr val="98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Man kan teknisk set ændre metoder fra superclass uden at bruge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r>
              <a:rPr lang="en" sz="20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, men det er best practice, så husk at brug dette keyword!</a:t>
            </a:r>
            <a:endParaRPr sz="20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452438" y="404813"/>
            <a:ext cx="8239200" cy="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super()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5" name="Google Shape;125;p21"/>
          <p:cNvSpPr txBox="1"/>
          <p:nvPr>
            <p:ph idx="2" type="body"/>
          </p:nvPr>
        </p:nvSpPr>
        <p:spPr>
          <a:xfrm>
            <a:off x="452450" y="861725"/>
            <a:ext cx="8239200" cy="10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Med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super()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refererer man til constructeren den arver fra i dens superclass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26" name="Google Shape;126;p21"/>
          <p:cNvSpPr txBox="1"/>
          <p:nvPr/>
        </p:nvSpPr>
        <p:spPr>
          <a:xfrm>
            <a:off x="452450" y="2034425"/>
            <a:ext cx="8239200" cy="2878200"/>
          </a:xfrm>
          <a:prstGeom prst="rect">
            <a:avLst/>
          </a:prstGeom>
          <a:solidFill>
            <a:srgbClr val="282A36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taste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"Frugt kan smake både sødt og surt"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Apple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extends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Fruit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i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b="1" i="1" sz="1200">
              <a:solidFill>
                <a:srgbClr val="50FA7B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void 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taste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taste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2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2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2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"Æbler smager sødt, for det meste"</a:t>
            </a:r>
            <a:r>
              <a:rPr b="1" lang="en" sz="12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737FFF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452450" y="404831"/>
            <a:ext cx="8239200" cy="8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Helvetica Neue"/>
              <a:buNone/>
            </a:pP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Implements</a:t>
            </a:r>
            <a:r>
              <a:rPr b="1" lang="en" sz="32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{} — lærer vi om senere med Interfaces </a:t>
            </a:r>
            <a:endParaRPr b="1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2" name="Google Shape;132;p22"/>
          <p:cNvSpPr txBox="1"/>
          <p:nvPr>
            <p:ph idx="2" type="body"/>
          </p:nvPr>
        </p:nvSpPr>
        <p:spPr>
          <a:xfrm>
            <a:off x="452450" y="1939604"/>
            <a:ext cx="8239200" cy="22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Et keyword der bruges når en klasse implementerer fra et interface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413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en klasse der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implements{}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et interface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skal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man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lave en implementering af alle metoderne der kommer fra det interface med </a:t>
            </a:r>
            <a:r>
              <a:rPr b="1" lang="en" sz="2000">
                <a:solidFill>
                  <a:srgbClr val="980000"/>
                </a:solidFill>
                <a:highlight>
                  <a:srgbClr val="FFE2FC"/>
                </a:highlight>
                <a:latin typeface="Courier New"/>
                <a:ea typeface="Courier New"/>
                <a:cs typeface="Courier New"/>
                <a:sym typeface="Courier New"/>
              </a:rPr>
              <a:t>@override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