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719"/>
  </p:normalViewPr>
  <p:slideViewPr>
    <p:cSldViewPr>
      <p:cViewPr varScale="1">
        <p:scale>
          <a:sx n="199" d="100"/>
          <a:sy n="199" d="100"/>
        </p:scale>
        <p:origin x="176" y="2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Søgning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25" dirty="0"/>
              <a:t>‹nr.›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Søgning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25" dirty="0"/>
              <a:t>‹nr.›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Søgning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25" dirty="0"/>
              <a:t>‹nr.›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Søgning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25" dirty="0"/>
              <a:t>‹nr.›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Søgning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25" dirty="0"/>
              <a:t>‹nr.›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4362" y="4738687"/>
            <a:ext cx="7925434" cy="0"/>
          </a:xfrm>
          <a:custGeom>
            <a:avLst/>
            <a:gdLst/>
            <a:ahLst/>
            <a:cxnLst/>
            <a:rect l="l" t="t" r="r" b="b"/>
            <a:pathLst>
              <a:path w="7925434">
                <a:moveTo>
                  <a:pt x="0" y="0"/>
                </a:moveTo>
                <a:lnTo>
                  <a:pt x="7924863" y="0"/>
                </a:lnTo>
              </a:path>
            </a:pathLst>
          </a:custGeom>
          <a:ln w="9525">
            <a:solidFill>
              <a:srgbClr val="EA4D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14362" y="576326"/>
            <a:ext cx="4658360" cy="85725"/>
          </a:xfrm>
          <a:custGeom>
            <a:avLst/>
            <a:gdLst/>
            <a:ahLst/>
            <a:cxnLst/>
            <a:rect l="l" t="t" r="r" b="b"/>
            <a:pathLst>
              <a:path w="4658360" h="85725">
                <a:moveTo>
                  <a:pt x="4658233" y="0"/>
                </a:moveTo>
                <a:lnTo>
                  <a:pt x="0" y="0"/>
                </a:lnTo>
                <a:lnTo>
                  <a:pt x="0" y="85725"/>
                </a:lnTo>
                <a:lnTo>
                  <a:pt x="4658233" y="85725"/>
                </a:lnTo>
                <a:lnTo>
                  <a:pt x="4658233" y="0"/>
                </a:lnTo>
                <a:close/>
              </a:path>
            </a:pathLst>
          </a:custGeom>
          <a:solidFill>
            <a:srgbClr val="EA4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14362" y="576326"/>
            <a:ext cx="7963534" cy="85725"/>
          </a:xfrm>
          <a:custGeom>
            <a:avLst/>
            <a:gdLst/>
            <a:ahLst/>
            <a:cxnLst/>
            <a:rect l="l" t="t" r="r" b="b"/>
            <a:pathLst>
              <a:path w="7963534" h="85725">
                <a:moveTo>
                  <a:pt x="0" y="85725"/>
                </a:moveTo>
                <a:lnTo>
                  <a:pt x="4658233" y="85725"/>
                </a:lnTo>
                <a:lnTo>
                  <a:pt x="4658233" y="0"/>
                </a:lnTo>
                <a:lnTo>
                  <a:pt x="0" y="0"/>
                </a:lnTo>
                <a:lnTo>
                  <a:pt x="0" y="85725"/>
                </a:lnTo>
                <a:close/>
              </a:path>
              <a:path w="7963534" h="85725">
                <a:moveTo>
                  <a:pt x="0" y="0"/>
                </a:moveTo>
                <a:lnTo>
                  <a:pt x="7962963" y="0"/>
                </a:lnTo>
              </a:path>
            </a:pathLst>
          </a:custGeom>
          <a:ln w="9525">
            <a:solidFill>
              <a:srgbClr val="EA4D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81950" y="4791075"/>
            <a:ext cx="552450" cy="2476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0875" y="94614"/>
            <a:ext cx="6539865" cy="392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1842" y="918146"/>
            <a:ext cx="7003415" cy="1718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12284" y="4756857"/>
            <a:ext cx="462279" cy="153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Søgning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94359" y="4818450"/>
            <a:ext cx="222250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25" dirty="0"/>
              <a:t>‹nr.›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5800" y="1800288"/>
            <a:ext cx="7777480" cy="85725"/>
            <a:chOff x="685800" y="1800288"/>
            <a:chExt cx="7777480" cy="85725"/>
          </a:xfrm>
        </p:grpSpPr>
        <p:sp>
          <p:nvSpPr>
            <p:cNvPr id="3" name="object 3"/>
            <p:cNvSpPr/>
            <p:nvPr/>
          </p:nvSpPr>
          <p:spPr>
            <a:xfrm>
              <a:off x="690562" y="1805051"/>
              <a:ext cx="4803775" cy="76200"/>
            </a:xfrm>
            <a:custGeom>
              <a:avLst/>
              <a:gdLst/>
              <a:ahLst/>
              <a:cxnLst/>
              <a:rect l="l" t="t" r="r" b="b"/>
              <a:pathLst>
                <a:path w="4803775" h="76200">
                  <a:moveTo>
                    <a:pt x="4803394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803394" y="76200"/>
                  </a:lnTo>
                  <a:lnTo>
                    <a:pt x="4803394" y="0"/>
                  </a:lnTo>
                  <a:close/>
                </a:path>
              </a:pathLst>
            </a:custGeom>
            <a:solidFill>
              <a:srgbClr val="EA4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0562" y="1805051"/>
              <a:ext cx="7773034" cy="76200"/>
            </a:xfrm>
            <a:custGeom>
              <a:avLst/>
              <a:gdLst/>
              <a:ahLst/>
              <a:cxnLst/>
              <a:rect l="l" t="t" r="r" b="b"/>
              <a:pathLst>
                <a:path w="7773034" h="76200">
                  <a:moveTo>
                    <a:pt x="0" y="76200"/>
                  </a:moveTo>
                  <a:lnTo>
                    <a:pt x="4803394" y="76200"/>
                  </a:lnTo>
                  <a:lnTo>
                    <a:pt x="4803394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  <a:path w="7773034" h="76200">
                  <a:moveTo>
                    <a:pt x="0" y="0"/>
                  </a:moveTo>
                  <a:lnTo>
                    <a:pt x="7772463" y="0"/>
                  </a:lnTo>
                </a:path>
              </a:pathLst>
            </a:custGeom>
            <a:ln w="9525">
              <a:solidFill>
                <a:srgbClr val="EA4D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8150" y="85725"/>
            <a:ext cx="1009650" cy="4476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5492" y="1288161"/>
            <a:ext cx="137604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-10" dirty="0"/>
              <a:t>Søgning</a:t>
            </a:r>
            <a:endParaRPr sz="2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String</a:t>
            </a:r>
            <a:r>
              <a:rPr spc="-45" dirty="0"/>
              <a:t> </a:t>
            </a:r>
            <a:r>
              <a:rPr dirty="0"/>
              <a:t>metoder</a:t>
            </a:r>
            <a:r>
              <a:rPr spc="-25" dirty="0"/>
              <a:t> </a:t>
            </a:r>
            <a:r>
              <a:rPr dirty="0"/>
              <a:t>til</a:t>
            </a:r>
            <a:r>
              <a:rPr spc="-35" dirty="0"/>
              <a:t> </a:t>
            </a:r>
            <a:r>
              <a:rPr dirty="0"/>
              <a:t>at</a:t>
            </a:r>
            <a:r>
              <a:rPr spc="-20" dirty="0"/>
              <a:t> </a:t>
            </a:r>
            <a:r>
              <a:rPr dirty="0"/>
              <a:t>checke</a:t>
            </a:r>
            <a:r>
              <a:rPr spc="-50" dirty="0"/>
              <a:t> </a:t>
            </a:r>
            <a:r>
              <a:rPr dirty="0"/>
              <a:t>for</a:t>
            </a:r>
            <a:r>
              <a:rPr spc="50" dirty="0"/>
              <a:t> </a:t>
            </a:r>
            <a:r>
              <a:rPr spc="-10" dirty="0"/>
              <a:t>lighed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Søgning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71842" y="910160"/>
            <a:ext cx="6931659" cy="333946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317500" algn="l"/>
              </a:tabLst>
            </a:pPr>
            <a:r>
              <a:rPr sz="1200" spc="-50" dirty="0">
                <a:solidFill>
                  <a:srgbClr val="CC0000"/>
                </a:solidFill>
                <a:latin typeface="Segoe UI Symbol"/>
                <a:cs typeface="Segoe UI Symbol"/>
              </a:rPr>
              <a:t>❏</a:t>
            </a:r>
            <a:r>
              <a:rPr sz="1200" dirty="0">
                <a:solidFill>
                  <a:srgbClr val="CC0000"/>
                </a:solidFill>
                <a:latin typeface="Segoe UI Symbol"/>
                <a:cs typeface="Segoe UI Symbol"/>
              </a:rPr>
              <a:t>	</a:t>
            </a:r>
            <a:r>
              <a:rPr sz="1400" dirty="0">
                <a:latin typeface="Verdana"/>
                <a:cs typeface="Verdana"/>
              </a:rPr>
              <a:t>String</a:t>
            </a:r>
            <a:r>
              <a:rPr lang="da-DK" sz="1400" spc="-55" dirty="0">
                <a:latin typeface="Verdana"/>
                <a:cs typeface="Verdana"/>
              </a:rPr>
              <a:t>-</a:t>
            </a:r>
            <a:r>
              <a:rPr sz="1400" dirty="0" err="1">
                <a:latin typeface="Verdana"/>
                <a:cs typeface="Verdana"/>
              </a:rPr>
              <a:t>klassen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indeholder</a:t>
            </a:r>
            <a:r>
              <a:rPr sz="1400" spc="-16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forskellige</a:t>
            </a:r>
            <a:r>
              <a:rPr sz="1400" spc="-1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metoder</a:t>
            </a:r>
            <a:r>
              <a:rPr sz="1400" spc="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til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at</a:t>
            </a:r>
            <a:r>
              <a:rPr sz="1400" spc="6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sammenligne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strenge:</a:t>
            </a:r>
            <a:endParaRPr sz="1400" dirty="0">
              <a:latin typeface="Verdana"/>
              <a:cs typeface="Verdana"/>
            </a:endParaRPr>
          </a:p>
          <a:p>
            <a:pPr marL="774700" indent="-304800">
              <a:lnSpc>
                <a:spcPct val="100000"/>
              </a:lnSpc>
              <a:spcBef>
                <a:spcPts val="325"/>
              </a:spcBef>
              <a:buClr>
                <a:srgbClr val="CC0000"/>
              </a:buClr>
              <a:buChar char="■"/>
              <a:tabLst>
                <a:tab pos="774700" algn="l"/>
              </a:tabLst>
            </a:pPr>
            <a:r>
              <a:rPr sz="1200" spc="-10" dirty="0">
                <a:latin typeface="Courier New"/>
                <a:cs typeface="Courier New"/>
              </a:rPr>
              <a:t>equals</a:t>
            </a:r>
            <a:endParaRPr sz="1200" dirty="0">
              <a:latin typeface="Courier New"/>
              <a:cs typeface="Courier New"/>
            </a:endParaRPr>
          </a:p>
          <a:p>
            <a:pPr marL="1233170" lvl="1" indent="-305435">
              <a:lnSpc>
                <a:spcPct val="100000"/>
              </a:lnSpc>
              <a:spcBef>
                <a:spcPts val="310"/>
              </a:spcBef>
              <a:buClr>
                <a:srgbClr val="CC0000"/>
              </a:buClr>
              <a:buSzPct val="126315"/>
              <a:buFont typeface="Courier New"/>
              <a:buChar char="○"/>
              <a:tabLst>
                <a:tab pos="1233170" algn="l"/>
              </a:tabLst>
            </a:pPr>
            <a:r>
              <a:rPr sz="950" dirty="0">
                <a:latin typeface="Verdana"/>
                <a:cs typeface="Verdana"/>
              </a:rPr>
              <a:t>checker</a:t>
            </a:r>
            <a:r>
              <a:rPr sz="950" spc="8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om</a:t>
            </a:r>
            <a:r>
              <a:rPr sz="950" spc="8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to</a:t>
            </a:r>
            <a:r>
              <a:rPr sz="950" spc="150" dirty="0">
                <a:latin typeface="Verdana"/>
                <a:cs typeface="Verdana"/>
              </a:rPr>
              <a:t> </a:t>
            </a:r>
            <a:r>
              <a:rPr sz="950" dirty="0" err="1">
                <a:latin typeface="Verdana"/>
                <a:cs typeface="Verdana"/>
              </a:rPr>
              <a:t>delstrenge</a:t>
            </a:r>
            <a:r>
              <a:rPr sz="950" spc="28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er</a:t>
            </a:r>
            <a:r>
              <a:rPr sz="950" spc="85" dirty="0">
                <a:latin typeface="Verdana"/>
                <a:cs typeface="Verdana"/>
              </a:rPr>
              <a:t> </a:t>
            </a:r>
            <a:r>
              <a:rPr sz="950" spc="-25" dirty="0">
                <a:latin typeface="Verdana"/>
                <a:cs typeface="Verdana"/>
              </a:rPr>
              <a:t>ens</a:t>
            </a:r>
            <a:endParaRPr sz="950" dirty="0">
              <a:latin typeface="Verdana"/>
              <a:cs typeface="Verdana"/>
            </a:endParaRPr>
          </a:p>
          <a:p>
            <a:pPr marL="774700" indent="-304800">
              <a:lnSpc>
                <a:spcPct val="100000"/>
              </a:lnSpc>
              <a:spcBef>
                <a:spcPts val="265"/>
              </a:spcBef>
              <a:buClr>
                <a:srgbClr val="CC0000"/>
              </a:buClr>
              <a:buChar char="■"/>
              <a:tabLst>
                <a:tab pos="774700" algn="l"/>
              </a:tabLst>
            </a:pPr>
            <a:r>
              <a:rPr sz="1200" spc="-10" dirty="0">
                <a:latin typeface="Courier New"/>
                <a:cs typeface="Courier New"/>
              </a:rPr>
              <a:t>equalsIgnoreCase</a:t>
            </a:r>
            <a:endParaRPr sz="1200" dirty="0">
              <a:latin typeface="Courier New"/>
              <a:cs typeface="Courier New"/>
            </a:endParaRPr>
          </a:p>
          <a:p>
            <a:pPr marL="1233170" lvl="1" indent="-305435">
              <a:lnSpc>
                <a:spcPct val="100000"/>
              </a:lnSpc>
              <a:spcBef>
                <a:spcPts val="385"/>
              </a:spcBef>
              <a:buClr>
                <a:srgbClr val="CC0000"/>
              </a:buClr>
              <a:buSzPct val="126315"/>
              <a:buFont typeface="Courier New"/>
              <a:buChar char="○"/>
              <a:tabLst>
                <a:tab pos="1233170" algn="l"/>
              </a:tabLst>
            </a:pPr>
            <a:r>
              <a:rPr sz="950" dirty="0">
                <a:latin typeface="Verdana"/>
                <a:cs typeface="Verdana"/>
              </a:rPr>
              <a:t>checker</a:t>
            </a:r>
            <a:r>
              <a:rPr sz="950" spc="5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om</a:t>
            </a:r>
            <a:r>
              <a:rPr sz="950" spc="4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to</a:t>
            </a:r>
            <a:r>
              <a:rPr sz="950" spc="114" dirty="0">
                <a:latin typeface="Verdana"/>
                <a:cs typeface="Verdana"/>
              </a:rPr>
              <a:t> </a:t>
            </a:r>
            <a:r>
              <a:rPr sz="950" dirty="0" err="1">
                <a:latin typeface="Verdana"/>
                <a:cs typeface="Verdana"/>
              </a:rPr>
              <a:t>delstrenge</a:t>
            </a:r>
            <a:r>
              <a:rPr sz="950" spc="229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er</a:t>
            </a:r>
            <a:r>
              <a:rPr sz="950" spc="5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ens</a:t>
            </a:r>
            <a:r>
              <a:rPr sz="950" spc="16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-</a:t>
            </a:r>
            <a:r>
              <a:rPr sz="950" spc="114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ignorerer</a:t>
            </a:r>
            <a:r>
              <a:rPr sz="950" spc="320" dirty="0">
                <a:latin typeface="Verdana"/>
                <a:cs typeface="Verdana"/>
              </a:rPr>
              <a:t> </a:t>
            </a:r>
            <a:r>
              <a:rPr sz="950" spc="-20" dirty="0">
                <a:latin typeface="Verdana"/>
                <a:cs typeface="Verdana"/>
              </a:rPr>
              <a:t>case</a:t>
            </a:r>
            <a:endParaRPr sz="950" dirty="0">
              <a:latin typeface="Verdana"/>
              <a:cs typeface="Verdana"/>
            </a:endParaRPr>
          </a:p>
          <a:p>
            <a:pPr marL="774700" indent="-304800">
              <a:lnSpc>
                <a:spcPct val="100000"/>
              </a:lnSpc>
              <a:spcBef>
                <a:spcPts val="215"/>
              </a:spcBef>
              <a:buClr>
                <a:srgbClr val="CC0000"/>
              </a:buClr>
              <a:buSzPct val="109090"/>
              <a:buChar char="■"/>
              <a:tabLst>
                <a:tab pos="774700" algn="l"/>
              </a:tabLst>
            </a:pPr>
            <a:r>
              <a:rPr lang="da-DK" sz="1100" spc="-10" dirty="0">
                <a:solidFill>
                  <a:srgbClr val="080808"/>
                </a:solidFill>
                <a:latin typeface="Courier New"/>
                <a:cs typeface="Courier New"/>
              </a:rPr>
              <a:t>c</a:t>
            </a:r>
            <a:r>
              <a:rPr sz="1100" spc="-10" dirty="0" err="1">
                <a:solidFill>
                  <a:srgbClr val="080808"/>
                </a:solidFill>
                <a:latin typeface="Courier New"/>
                <a:cs typeface="Courier New"/>
              </a:rPr>
              <a:t>ontains</a:t>
            </a:r>
            <a:endParaRPr sz="1100" dirty="0">
              <a:latin typeface="Courier New"/>
              <a:cs typeface="Courier New"/>
            </a:endParaRPr>
          </a:p>
          <a:p>
            <a:pPr marL="1233170" lvl="1" indent="-295910">
              <a:lnSpc>
                <a:spcPct val="100000"/>
              </a:lnSpc>
              <a:spcBef>
                <a:spcPts val="330"/>
              </a:spcBef>
              <a:buClr>
                <a:srgbClr val="080808"/>
              </a:buClr>
              <a:buSzPct val="115789"/>
              <a:buFont typeface="Courier New"/>
              <a:buChar char="○"/>
              <a:tabLst>
                <a:tab pos="1233170" algn="l"/>
              </a:tabLst>
            </a:pPr>
            <a:r>
              <a:rPr sz="950" dirty="0">
                <a:latin typeface="Verdana"/>
                <a:cs typeface="Verdana"/>
              </a:rPr>
              <a:t>Checker</a:t>
            </a:r>
            <a:r>
              <a:rPr sz="950" spc="13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om</a:t>
            </a:r>
            <a:r>
              <a:rPr sz="950" spc="12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en</a:t>
            </a:r>
            <a:r>
              <a:rPr sz="950" spc="80" dirty="0">
                <a:latin typeface="Verdana"/>
                <a:cs typeface="Verdana"/>
              </a:rPr>
              <a:t> </a:t>
            </a:r>
            <a:r>
              <a:rPr sz="950" dirty="0" err="1">
                <a:latin typeface="Verdana"/>
                <a:cs typeface="Verdana"/>
              </a:rPr>
              <a:t>streng</a:t>
            </a:r>
            <a:r>
              <a:rPr sz="950" spc="90" dirty="0">
                <a:latin typeface="Verdana"/>
                <a:cs typeface="Verdana"/>
              </a:rPr>
              <a:t> </a:t>
            </a:r>
            <a:r>
              <a:rPr sz="950" dirty="0" err="1">
                <a:latin typeface="Verdana"/>
                <a:cs typeface="Verdana"/>
              </a:rPr>
              <a:t>indeholder</a:t>
            </a:r>
            <a:r>
              <a:rPr lang="da-DK" sz="950" spc="400" dirty="0">
                <a:latin typeface="Verdana"/>
                <a:cs typeface="Verdana"/>
              </a:rPr>
              <a:t> </a:t>
            </a:r>
            <a:r>
              <a:rPr sz="950" dirty="0" err="1">
                <a:latin typeface="Verdana"/>
                <a:cs typeface="Verdana"/>
              </a:rPr>
              <a:t>en</a:t>
            </a:r>
            <a:r>
              <a:rPr sz="950" spc="7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anden</a:t>
            </a:r>
            <a:r>
              <a:rPr sz="950" spc="170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streng</a:t>
            </a:r>
            <a:endParaRPr sz="950" dirty="0">
              <a:latin typeface="Verdana"/>
              <a:cs typeface="Verdana"/>
            </a:endParaRPr>
          </a:p>
          <a:p>
            <a:pPr marL="774700" indent="-304800">
              <a:lnSpc>
                <a:spcPct val="100000"/>
              </a:lnSpc>
              <a:spcBef>
                <a:spcPts val="215"/>
              </a:spcBef>
              <a:buClr>
                <a:srgbClr val="CC0000"/>
              </a:buClr>
              <a:buSzPct val="109090"/>
              <a:buFont typeface="Arial"/>
              <a:buChar char="■"/>
              <a:tabLst>
                <a:tab pos="774700" algn="l"/>
              </a:tabLst>
            </a:pPr>
            <a:r>
              <a:rPr sz="1100" spc="-10" dirty="0">
                <a:solidFill>
                  <a:srgbClr val="080808"/>
                </a:solidFill>
                <a:latin typeface="Courier New"/>
                <a:cs typeface="Courier New"/>
              </a:rPr>
              <a:t>isEmpty</a:t>
            </a:r>
            <a:endParaRPr sz="1100" dirty="0">
              <a:latin typeface="Courier New"/>
              <a:cs typeface="Courier New"/>
            </a:endParaRPr>
          </a:p>
          <a:p>
            <a:pPr marL="1233170" lvl="1" indent="-295910">
              <a:lnSpc>
                <a:spcPct val="100000"/>
              </a:lnSpc>
              <a:spcBef>
                <a:spcPts val="335"/>
              </a:spcBef>
              <a:buClr>
                <a:srgbClr val="080808"/>
              </a:buClr>
              <a:buSzPct val="115789"/>
              <a:buFont typeface="Courier New"/>
              <a:buChar char="○"/>
              <a:tabLst>
                <a:tab pos="1233170" algn="l"/>
              </a:tabLst>
            </a:pPr>
            <a:r>
              <a:rPr sz="950" dirty="0">
                <a:latin typeface="Verdana"/>
                <a:cs typeface="Verdana"/>
              </a:rPr>
              <a:t>Checker</a:t>
            </a:r>
            <a:r>
              <a:rPr sz="950" spc="14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om</a:t>
            </a:r>
            <a:r>
              <a:rPr sz="950" spc="13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en</a:t>
            </a:r>
            <a:r>
              <a:rPr sz="950" spc="9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streng</a:t>
            </a:r>
            <a:r>
              <a:rPr sz="950" spc="9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er</a:t>
            </a:r>
            <a:r>
              <a:rPr sz="950" spc="145" dirty="0">
                <a:latin typeface="Verdana"/>
                <a:cs typeface="Verdana"/>
              </a:rPr>
              <a:t> </a:t>
            </a:r>
            <a:r>
              <a:rPr sz="950" spc="-25" dirty="0">
                <a:latin typeface="Verdana"/>
                <a:cs typeface="Verdana"/>
              </a:rPr>
              <a:t>tom</a:t>
            </a:r>
            <a:endParaRPr sz="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317500" algn="l"/>
              </a:tabLst>
            </a:pPr>
            <a:r>
              <a:rPr sz="1200" spc="-50" dirty="0">
                <a:solidFill>
                  <a:srgbClr val="CC0000"/>
                </a:solidFill>
                <a:latin typeface="Segoe UI Symbol"/>
                <a:cs typeface="Segoe UI Symbol"/>
              </a:rPr>
              <a:t>❏</a:t>
            </a:r>
            <a:r>
              <a:rPr sz="1200" dirty="0">
                <a:solidFill>
                  <a:srgbClr val="CC0000"/>
                </a:solidFill>
                <a:latin typeface="Segoe UI Symbol"/>
                <a:cs typeface="Segoe UI Symbol"/>
              </a:rPr>
              <a:t>	</a:t>
            </a:r>
            <a:r>
              <a:rPr sz="1400" spc="-10" dirty="0">
                <a:latin typeface="Verdana"/>
                <a:cs typeface="Verdana"/>
              </a:rPr>
              <a:t>Eksempel:</a:t>
            </a:r>
            <a:endParaRPr sz="1400" dirty="0">
              <a:latin typeface="Verdana"/>
              <a:cs typeface="Verdana"/>
            </a:endParaRPr>
          </a:p>
          <a:p>
            <a:pPr marL="774700" indent="-304800">
              <a:lnSpc>
                <a:spcPct val="100000"/>
              </a:lnSpc>
              <a:spcBef>
                <a:spcPts val="275"/>
              </a:spcBef>
              <a:buClr>
                <a:srgbClr val="CC0000"/>
              </a:buClr>
              <a:buSzPct val="109090"/>
              <a:buFont typeface="Arial"/>
              <a:buChar char="■"/>
              <a:tabLst>
                <a:tab pos="774700" algn="l"/>
              </a:tabLst>
            </a:pPr>
            <a:r>
              <a:rPr sz="1100" dirty="0">
                <a:solidFill>
                  <a:srgbClr val="057C17"/>
                </a:solidFill>
                <a:latin typeface="Courier New"/>
                <a:cs typeface="Courier New"/>
              </a:rPr>
              <a:t>"Mads"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.equals(</a:t>
            </a:r>
            <a:r>
              <a:rPr sz="1100" dirty="0">
                <a:solidFill>
                  <a:srgbClr val="057C17"/>
                </a:solidFill>
                <a:latin typeface="Courier New"/>
                <a:cs typeface="Courier New"/>
              </a:rPr>
              <a:t>"Mads"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);</a:t>
            </a:r>
            <a:r>
              <a:rPr sz="1100" spc="1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-&gt;</a:t>
            </a:r>
            <a:r>
              <a:rPr sz="1100" spc="-6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spc="-20" dirty="0">
                <a:solidFill>
                  <a:srgbClr val="080808"/>
                </a:solidFill>
                <a:latin typeface="Courier New"/>
                <a:cs typeface="Courier New"/>
              </a:rPr>
              <a:t>true</a:t>
            </a:r>
            <a:endParaRPr sz="1100" dirty="0">
              <a:latin typeface="Courier New"/>
              <a:cs typeface="Courier New"/>
            </a:endParaRPr>
          </a:p>
          <a:p>
            <a:pPr marL="774700" indent="-304800">
              <a:lnSpc>
                <a:spcPct val="100000"/>
              </a:lnSpc>
              <a:spcBef>
                <a:spcPts val="330"/>
              </a:spcBef>
              <a:buClr>
                <a:srgbClr val="CC0000"/>
              </a:buClr>
              <a:buSzPct val="109090"/>
              <a:buFont typeface="Arial"/>
              <a:buChar char="■"/>
              <a:tabLst>
                <a:tab pos="774700" algn="l"/>
              </a:tabLst>
            </a:pPr>
            <a:r>
              <a:rPr sz="1100" dirty="0">
                <a:solidFill>
                  <a:srgbClr val="057C17"/>
                </a:solidFill>
                <a:latin typeface="Courier New"/>
                <a:cs typeface="Courier New"/>
              </a:rPr>
              <a:t>"Mads"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.equals(</a:t>
            </a:r>
            <a:r>
              <a:rPr sz="1100" dirty="0">
                <a:solidFill>
                  <a:srgbClr val="057C17"/>
                </a:solidFill>
                <a:latin typeface="Courier New"/>
                <a:cs typeface="Courier New"/>
              </a:rPr>
              <a:t>"mads"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);</a:t>
            </a:r>
            <a:r>
              <a:rPr sz="1100" spc="1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-&gt;</a:t>
            </a:r>
            <a:r>
              <a:rPr sz="1100" spc="-6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80808"/>
                </a:solidFill>
                <a:latin typeface="Courier New"/>
                <a:cs typeface="Courier New"/>
              </a:rPr>
              <a:t>false</a:t>
            </a:r>
            <a:endParaRPr sz="1100" dirty="0">
              <a:latin typeface="Courier New"/>
              <a:cs typeface="Courier New"/>
            </a:endParaRPr>
          </a:p>
          <a:p>
            <a:pPr marL="774700" indent="-304800">
              <a:lnSpc>
                <a:spcPct val="100000"/>
              </a:lnSpc>
              <a:spcBef>
                <a:spcPts val="260"/>
              </a:spcBef>
              <a:buClr>
                <a:srgbClr val="CC0000"/>
              </a:buClr>
              <a:buSzPct val="109090"/>
              <a:buFont typeface="Arial"/>
              <a:buChar char="■"/>
              <a:tabLst>
                <a:tab pos="774700" algn="l"/>
              </a:tabLst>
            </a:pPr>
            <a:r>
              <a:rPr sz="1100" spc="-10" dirty="0">
                <a:solidFill>
                  <a:srgbClr val="057C17"/>
                </a:solidFill>
                <a:latin typeface="Courier New"/>
                <a:cs typeface="Courier New"/>
              </a:rPr>
              <a:t>"Mads"</a:t>
            </a:r>
            <a:r>
              <a:rPr sz="1100" spc="-10" dirty="0">
                <a:solidFill>
                  <a:srgbClr val="080808"/>
                </a:solidFill>
                <a:latin typeface="Courier New"/>
                <a:cs typeface="Courier New"/>
              </a:rPr>
              <a:t>.equalsIgnoreCase(</a:t>
            </a:r>
            <a:r>
              <a:rPr sz="1100" spc="-10" dirty="0">
                <a:solidFill>
                  <a:srgbClr val="057C17"/>
                </a:solidFill>
                <a:latin typeface="Courier New"/>
                <a:cs typeface="Courier New"/>
              </a:rPr>
              <a:t>"mads"</a:t>
            </a:r>
            <a:r>
              <a:rPr sz="1100" spc="-10" dirty="0">
                <a:solidFill>
                  <a:srgbClr val="080808"/>
                </a:solidFill>
                <a:latin typeface="Courier New"/>
                <a:cs typeface="Courier New"/>
              </a:rPr>
              <a:t>); 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-&gt;</a:t>
            </a:r>
            <a:r>
              <a:rPr sz="1100" spc="8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spc="-20" dirty="0">
                <a:solidFill>
                  <a:srgbClr val="080808"/>
                </a:solidFill>
                <a:latin typeface="Courier New"/>
                <a:cs typeface="Courier New"/>
              </a:rPr>
              <a:t>true</a:t>
            </a:r>
            <a:endParaRPr sz="1100" dirty="0">
              <a:latin typeface="Courier New"/>
              <a:cs typeface="Courier New"/>
            </a:endParaRPr>
          </a:p>
          <a:p>
            <a:pPr marL="774700" indent="-304800">
              <a:lnSpc>
                <a:spcPct val="100000"/>
              </a:lnSpc>
              <a:spcBef>
                <a:spcPts val="260"/>
              </a:spcBef>
              <a:buClr>
                <a:srgbClr val="CC0000"/>
              </a:buClr>
              <a:buSzPct val="109090"/>
              <a:buFont typeface="Arial"/>
              <a:buChar char="■"/>
              <a:tabLst>
                <a:tab pos="774700" algn="l"/>
              </a:tabLst>
            </a:pPr>
            <a:r>
              <a:rPr sz="1100" dirty="0">
                <a:solidFill>
                  <a:srgbClr val="057C17"/>
                </a:solidFill>
                <a:latin typeface="Courier New"/>
                <a:cs typeface="Courier New"/>
              </a:rPr>
              <a:t>"Mads"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.contains(</a:t>
            </a:r>
            <a:r>
              <a:rPr sz="1100" dirty="0">
                <a:solidFill>
                  <a:srgbClr val="057C17"/>
                </a:solidFill>
                <a:latin typeface="Courier New"/>
                <a:cs typeface="Courier New"/>
              </a:rPr>
              <a:t>"ads"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);</a:t>
            </a:r>
            <a:r>
              <a:rPr sz="1100" spc="1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-&gt;</a:t>
            </a:r>
            <a:r>
              <a:rPr sz="1100" spc="-6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spc="-20" dirty="0">
                <a:solidFill>
                  <a:srgbClr val="080808"/>
                </a:solidFill>
                <a:latin typeface="Courier New"/>
                <a:cs typeface="Courier New"/>
              </a:rPr>
              <a:t>true</a:t>
            </a:r>
            <a:endParaRPr sz="1100" dirty="0">
              <a:latin typeface="Courier New"/>
              <a:cs typeface="Courier New"/>
            </a:endParaRPr>
          </a:p>
          <a:p>
            <a:pPr marL="774700" indent="-304800">
              <a:lnSpc>
                <a:spcPct val="100000"/>
              </a:lnSpc>
              <a:spcBef>
                <a:spcPts val="254"/>
              </a:spcBef>
              <a:buClr>
                <a:srgbClr val="CC0000"/>
              </a:buClr>
              <a:buSzPct val="109090"/>
              <a:buFont typeface="Arial"/>
              <a:buChar char="■"/>
              <a:tabLst>
                <a:tab pos="774700" algn="l"/>
              </a:tabLst>
            </a:pPr>
            <a:r>
              <a:rPr sz="1100" dirty="0">
                <a:solidFill>
                  <a:srgbClr val="057C17"/>
                </a:solidFill>
                <a:latin typeface="Courier New"/>
                <a:cs typeface="Courier New"/>
              </a:rPr>
              <a:t>"Mads"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.contains(</a:t>
            </a:r>
            <a:r>
              <a:rPr sz="1100" dirty="0">
                <a:solidFill>
                  <a:srgbClr val="057C17"/>
                </a:solidFill>
                <a:latin typeface="Courier New"/>
                <a:cs typeface="Courier New"/>
              </a:rPr>
              <a:t>"mads"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);</a:t>
            </a:r>
            <a:r>
              <a:rPr sz="1100" spc="1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spc="-75" dirty="0">
                <a:solidFill>
                  <a:srgbClr val="080808"/>
                </a:solidFill>
                <a:latin typeface="Courier New"/>
                <a:cs typeface="Courier New"/>
              </a:rPr>
              <a:t>-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&gt;</a:t>
            </a:r>
            <a:r>
              <a:rPr sz="1100" spc="1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spc="-20" dirty="0">
                <a:solidFill>
                  <a:srgbClr val="080808"/>
                </a:solidFill>
                <a:latin typeface="Courier New"/>
                <a:cs typeface="Courier New"/>
              </a:rPr>
              <a:t>false</a:t>
            </a:r>
            <a:endParaRPr sz="1100" dirty="0">
              <a:latin typeface="Courier New"/>
              <a:cs typeface="Courier New"/>
            </a:endParaRPr>
          </a:p>
          <a:p>
            <a:pPr marL="774700" indent="-304800">
              <a:lnSpc>
                <a:spcPct val="100000"/>
              </a:lnSpc>
              <a:spcBef>
                <a:spcPts val="260"/>
              </a:spcBef>
              <a:buClr>
                <a:srgbClr val="CC0000"/>
              </a:buClr>
              <a:buSzPct val="109090"/>
              <a:buFont typeface="Arial"/>
              <a:buChar char="■"/>
              <a:tabLst>
                <a:tab pos="774700" algn="l"/>
              </a:tabLst>
            </a:pPr>
            <a:r>
              <a:rPr sz="1100" dirty="0">
                <a:solidFill>
                  <a:srgbClr val="057C17"/>
                </a:solidFill>
                <a:latin typeface="Courier New"/>
                <a:cs typeface="Courier New"/>
              </a:rPr>
              <a:t>""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.isEmpty();</a:t>
            </a:r>
            <a:r>
              <a:rPr sz="1100" spc="-3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-&gt;</a:t>
            </a:r>
            <a:r>
              <a:rPr sz="1100" spc="4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spc="-20" dirty="0">
                <a:solidFill>
                  <a:srgbClr val="080808"/>
                </a:solidFill>
                <a:latin typeface="Courier New"/>
                <a:cs typeface="Courier New"/>
              </a:rPr>
              <a:t>true</a:t>
            </a:r>
            <a:endParaRPr sz="11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Wrapper</a:t>
            </a:r>
            <a:r>
              <a:rPr lang="da-DK" spc="-75" dirty="0"/>
              <a:t>-</a:t>
            </a:r>
            <a:r>
              <a:rPr dirty="0" err="1"/>
              <a:t>klasser</a:t>
            </a:r>
            <a:r>
              <a:rPr lang="da-DK" dirty="0"/>
              <a:t> med</a:t>
            </a:r>
            <a:r>
              <a:rPr spc="-50" dirty="0"/>
              <a:t> </a:t>
            </a:r>
            <a:r>
              <a:rPr dirty="0"/>
              <a:t>pars</a:t>
            </a:r>
            <a:r>
              <a:rPr lang="da-DK" dirty="0" err="1"/>
              <a:t>ing</a:t>
            </a:r>
            <a:r>
              <a:rPr lang="da-DK" dirty="0"/>
              <a:t>-</a:t>
            </a:r>
            <a:r>
              <a:rPr spc="-10" dirty="0" err="1"/>
              <a:t>metoder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Søgning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  <a:tabLst>
                <a:tab pos="317500" algn="l"/>
              </a:tabLst>
            </a:pPr>
            <a:r>
              <a:rPr sz="1200" spc="-50" dirty="0">
                <a:solidFill>
                  <a:srgbClr val="CC0000"/>
                </a:solidFill>
                <a:latin typeface="Segoe UI Symbol"/>
                <a:cs typeface="Segoe UI Symbol"/>
              </a:rPr>
              <a:t>❏</a:t>
            </a:r>
            <a:r>
              <a:rPr sz="1200" dirty="0">
                <a:solidFill>
                  <a:srgbClr val="CC0000"/>
                </a:solidFill>
                <a:latin typeface="Segoe UI Symbol"/>
                <a:cs typeface="Segoe UI Symbol"/>
              </a:rPr>
              <a:t>	</a:t>
            </a:r>
            <a:r>
              <a:rPr dirty="0"/>
              <a:t>Wrapper</a:t>
            </a:r>
            <a:r>
              <a:rPr lang="da-DK" spc="-10" dirty="0"/>
              <a:t>-</a:t>
            </a:r>
            <a:r>
              <a:rPr dirty="0" err="1"/>
              <a:t>klasserne</a:t>
            </a:r>
            <a:r>
              <a:rPr spc="-110" dirty="0"/>
              <a:t> </a:t>
            </a:r>
            <a:r>
              <a:rPr dirty="0"/>
              <a:t>er</a:t>
            </a:r>
            <a:r>
              <a:rPr spc="80"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objekt</a:t>
            </a:r>
            <a:r>
              <a:rPr spc="-10" dirty="0" err="1"/>
              <a:t>repræsentation</a:t>
            </a:r>
            <a:r>
              <a:rPr spc="-80" dirty="0"/>
              <a:t> </a:t>
            </a:r>
            <a:r>
              <a:rPr dirty="0" err="1"/>
              <a:t>af</a:t>
            </a:r>
            <a:r>
              <a:rPr spc="25" dirty="0"/>
              <a:t> </a:t>
            </a:r>
            <a:r>
              <a:rPr lang="da-DK" spc="25" dirty="0"/>
              <a:t>primitive</a:t>
            </a:r>
            <a:r>
              <a:rPr spc="-190" dirty="0"/>
              <a:t> </a:t>
            </a:r>
            <a:r>
              <a:rPr spc="-10" dirty="0"/>
              <a:t>typer</a:t>
            </a:r>
            <a:endParaRPr sz="1200" dirty="0">
              <a:latin typeface="Segoe UI Symbol"/>
              <a:cs typeface="Segoe UI Symbol"/>
            </a:endParaRPr>
          </a:p>
          <a:p>
            <a:pPr marL="317500" marR="5080" indent="-305435">
              <a:lnSpc>
                <a:spcPct val="120700"/>
              </a:lnSpc>
              <a:spcBef>
                <a:spcPts val="5"/>
              </a:spcBef>
              <a:tabLst>
                <a:tab pos="317500" algn="l"/>
              </a:tabLst>
            </a:pPr>
            <a:r>
              <a:rPr sz="1200" spc="-50" dirty="0">
                <a:solidFill>
                  <a:srgbClr val="CC0000"/>
                </a:solidFill>
                <a:latin typeface="Segoe UI Symbol"/>
                <a:cs typeface="Segoe UI Symbol"/>
              </a:rPr>
              <a:t>❏</a:t>
            </a:r>
            <a:r>
              <a:rPr sz="1200" dirty="0">
                <a:solidFill>
                  <a:srgbClr val="CC0000"/>
                </a:solidFill>
                <a:latin typeface="Segoe UI Symbol"/>
                <a:cs typeface="Segoe UI Symbol"/>
              </a:rPr>
              <a:t>	</a:t>
            </a:r>
            <a:r>
              <a:rPr dirty="0"/>
              <a:t>Wrapper</a:t>
            </a:r>
            <a:r>
              <a:rPr lang="da-DK" spc="-30" dirty="0"/>
              <a:t>-</a:t>
            </a:r>
            <a:r>
              <a:rPr dirty="0" err="1"/>
              <a:t>klasserne</a:t>
            </a:r>
            <a:r>
              <a:rPr spc="-125" dirty="0"/>
              <a:t> </a:t>
            </a:r>
            <a:r>
              <a:rPr dirty="0"/>
              <a:t>indeholder</a:t>
            </a:r>
            <a:r>
              <a:rPr spc="-185" dirty="0"/>
              <a:t> </a:t>
            </a:r>
            <a:r>
              <a:rPr dirty="0"/>
              <a:t>alle</a:t>
            </a:r>
            <a:r>
              <a:rPr spc="-125" dirty="0"/>
              <a:t> </a:t>
            </a:r>
            <a:r>
              <a:rPr dirty="0" err="1"/>
              <a:t>en</a:t>
            </a:r>
            <a:r>
              <a:rPr spc="-20" dirty="0"/>
              <a:t> </a:t>
            </a:r>
            <a:r>
              <a:rPr dirty="0"/>
              <a:t>parse</a:t>
            </a:r>
            <a:r>
              <a:rPr lang="da-DK" spc="-40" dirty="0"/>
              <a:t>-</a:t>
            </a:r>
            <a:r>
              <a:rPr dirty="0" err="1"/>
              <a:t>metode</a:t>
            </a:r>
            <a:r>
              <a:rPr spc="35" dirty="0"/>
              <a:t> </a:t>
            </a:r>
            <a:r>
              <a:rPr dirty="0"/>
              <a:t>der</a:t>
            </a:r>
            <a:r>
              <a:rPr spc="-25" dirty="0"/>
              <a:t> </a:t>
            </a:r>
            <a:r>
              <a:rPr dirty="0"/>
              <a:t>kan</a:t>
            </a:r>
            <a:r>
              <a:rPr spc="-20" dirty="0"/>
              <a:t> </a:t>
            </a:r>
            <a:r>
              <a:rPr dirty="0"/>
              <a:t>konvertere</a:t>
            </a:r>
            <a:r>
              <a:rPr spc="40" dirty="0"/>
              <a:t> </a:t>
            </a:r>
            <a:r>
              <a:rPr spc="-25" dirty="0"/>
              <a:t>en </a:t>
            </a:r>
            <a:r>
              <a:rPr dirty="0"/>
              <a:t>streng</a:t>
            </a:r>
            <a:r>
              <a:rPr spc="-25" dirty="0"/>
              <a:t> </a:t>
            </a:r>
            <a:r>
              <a:rPr dirty="0"/>
              <a:t>til</a:t>
            </a:r>
            <a:r>
              <a:rPr spc="-50" dirty="0"/>
              <a:t> </a:t>
            </a:r>
            <a:r>
              <a:rPr dirty="0"/>
              <a:t>dens</a:t>
            </a:r>
            <a:r>
              <a:rPr spc="-25" dirty="0"/>
              <a:t> </a:t>
            </a:r>
            <a:r>
              <a:rPr dirty="0" err="1"/>
              <a:t>numeriske</a:t>
            </a:r>
            <a:r>
              <a:rPr spc="-55" dirty="0"/>
              <a:t> </a:t>
            </a:r>
            <a:r>
              <a:rPr spc="-20" dirty="0" err="1"/>
              <a:t>værdi</a:t>
            </a:r>
            <a:r>
              <a:rPr lang="da-DK" spc="-20" dirty="0"/>
              <a:t>, eller til en </a:t>
            </a:r>
            <a:r>
              <a:rPr lang="da-DK" spc="-20" dirty="0" err="1"/>
              <a:t>boolean</a:t>
            </a:r>
            <a:endParaRPr sz="1200" dirty="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17500" algn="l"/>
              </a:tabLst>
            </a:pPr>
            <a:r>
              <a:rPr sz="1200" spc="-50" dirty="0">
                <a:solidFill>
                  <a:srgbClr val="CC0000"/>
                </a:solidFill>
                <a:latin typeface="Segoe UI Symbol"/>
                <a:cs typeface="Segoe UI Symbol"/>
              </a:rPr>
              <a:t>❏</a:t>
            </a:r>
            <a:r>
              <a:rPr sz="1200" dirty="0">
                <a:solidFill>
                  <a:srgbClr val="CC0000"/>
                </a:solidFill>
                <a:latin typeface="Segoe UI Symbol"/>
                <a:cs typeface="Segoe UI Symbol"/>
              </a:rPr>
              <a:t>	</a:t>
            </a:r>
            <a:r>
              <a:rPr spc="-10" dirty="0"/>
              <a:t>Eksempel:</a:t>
            </a:r>
            <a:endParaRPr sz="1200" dirty="0">
              <a:latin typeface="Segoe UI Symbol"/>
              <a:cs typeface="Segoe UI Symbol"/>
            </a:endParaRPr>
          </a:p>
          <a:p>
            <a:pPr marL="774700" indent="-304800">
              <a:lnSpc>
                <a:spcPct val="100000"/>
              </a:lnSpc>
              <a:spcBef>
                <a:spcPts val="320"/>
              </a:spcBef>
              <a:buClr>
                <a:srgbClr val="CC0000"/>
              </a:buClr>
              <a:buChar char="■"/>
              <a:tabLst>
                <a:tab pos="774700" algn="l"/>
              </a:tabLst>
            </a:pPr>
            <a:r>
              <a:rPr sz="1200" dirty="0">
                <a:latin typeface="Courier New"/>
                <a:cs typeface="Courier New"/>
              </a:rPr>
              <a:t>Integer.parseInt(</a:t>
            </a:r>
            <a:r>
              <a:rPr sz="1100" dirty="0">
                <a:solidFill>
                  <a:srgbClr val="057C17"/>
                </a:solidFill>
                <a:latin typeface="Courier New"/>
                <a:cs typeface="Courier New"/>
              </a:rPr>
              <a:t>"</a:t>
            </a:r>
            <a:r>
              <a:rPr sz="1200" dirty="0">
                <a:latin typeface="Courier New"/>
                <a:cs typeface="Courier New"/>
              </a:rPr>
              <a:t>144</a:t>
            </a:r>
            <a:r>
              <a:rPr sz="1100" dirty="0">
                <a:solidFill>
                  <a:srgbClr val="057C17"/>
                </a:solidFill>
                <a:latin typeface="Courier New"/>
                <a:cs typeface="Courier New"/>
              </a:rPr>
              <a:t>"</a:t>
            </a:r>
            <a:r>
              <a:rPr sz="1200" dirty="0">
                <a:latin typeface="Courier New"/>
                <a:cs typeface="Courier New"/>
              </a:rPr>
              <a:t>); </a:t>
            </a:r>
            <a:r>
              <a:rPr sz="1200" spc="-60" dirty="0">
                <a:latin typeface="Courier New"/>
                <a:cs typeface="Courier New"/>
              </a:rPr>
              <a:t>-</a:t>
            </a:r>
            <a:r>
              <a:rPr sz="1200" dirty="0">
                <a:latin typeface="Courier New"/>
                <a:cs typeface="Courier New"/>
              </a:rPr>
              <a:t>&gt; </a:t>
            </a:r>
            <a:r>
              <a:rPr sz="1200" spc="-25" dirty="0">
                <a:latin typeface="Courier New"/>
                <a:cs typeface="Courier New"/>
              </a:rPr>
              <a:t>144</a:t>
            </a:r>
            <a:endParaRPr sz="1200" dirty="0">
              <a:latin typeface="Courier New"/>
              <a:cs typeface="Courier New"/>
            </a:endParaRPr>
          </a:p>
          <a:p>
            <a:pPr marL="774700" indent="-304800">
              <a:lnSpc>
                <a:spcPct val="100000"/>
              </a:lnSpc>
              <a:spcBef>
                <a:spcPts val="290"/>
              </a:spcBef>
              <a:buClr>
                <a:srgbClr val="CC0000"/>
              </a:buClr>
              <a:buChar char="■"/>
              <a:tabLst>
                <a:tab pos="774700" algn="l"/>
              </a:tabLst>
            </a:pPr>
            <a:r>
              <a:rPr sz="1200" dirty="0">
                <a:latin typeface="Courier New"/>
                <a:cs typeface="Courier New"/>
              </a:rPr>
              <a:t>Double.parseDouble(</a:t>
            </a:r>
            <a:r>
              <a:rPr sz="1100" dirty="0">
                <a:solidFill>
                  <a:srgbClr val="057C17"/>
                </a:solidFill>
                <a:latin typeface="Courier New"/>
                <a:cs typeface="Courier New"/>
              </a:rPr>
              <a:t>"</a:t>
            </a:r>
            <a:r>
              <a:rPr sz="1200" dirty="0">
                <a:latin typeface="Courier New"/>
                <a:cs typeface="Courier New"/>
              </a:rPr>
              <a:t>12.4</a:t>
            </a:r>
            <a:r>
              <a:rPr sz="1100" dirty="0">
                <a:solidFill>
                  <a:srgbClr val="057C17"/>
                </a:solidFill>
                <a:latin typeface="Courier New"/>
                <a:cs typeface="Courier New"/>
              </a:rPr>
              <a:t>"</a:t>
            </a:r>
            <a:r>
              <a:rPr sz="1200" dirty="0">
                <a:latin typeface="Courier New"/>
                <a:cs typeface="Courier New"/>
              </a:rPr>
              <a:t>);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spc="-60" dirty="0">
                <a:latin typeface="Courier New"/>
                <a:cs typeface="Courier New"/>
              </a:rPr>
              <a:t>-</a:t>
            </a:r>
            <a:r>
              <a:rPr sz="1200" dirty="0">
                <a:latin typeface="Courier New"/>
                <a:cs typeface="Courier New"/>
              </a:rPr>
              <a:t>&gt;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spc="-20" dirty="0">
                <a:latin typeface="Courier New"/>
                <a:cs typeface="Courier New"/>
              </a:rPr>
              <a:t>12.4</a:t>
            </a:r>
            <a:endParaRPr sz="1200" dirty="0">
              <a:latin typeface="Courier New"/>
              <a:cs typeface="Courier New"/>
            </a:endParaRPr>
          </a:p>
          <a:p>
            <a:pPr marL="774700" indent="-304800">
              <a:lnSpc>
                <a:spcPct val="100000"/>
              </a:lnSpc>
              <a:spcBef>
                <a:spcPts val="290"/>
              </a:spcBef>
              <a:buClr>
                <a:srgbClr val="CC0000"/>
              </a:buClr>
              <a:buChar char="■"/>
              <a:tabLst>
                <a:tab pos="774700" algn="l"/>
              </a:tabLst>
            </a:pPr>
            <a:r>
              <a:rPr sz="1200" spc="-25" dirty="0">
                <a:latin typeface="Courier New"/>
                <a:cs typeface="Courier New"/>
              </a:rPr>
              <a:t>...</a:t>
            </a:r>
            <a:endParaRPr sz="1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Søgning</a:t>
            </a:r>
            <a:r>
              <a:rPr spc="20" dirty="0"/>
              <a:t> </a:t>
            </a:r>
            <a:r>
              <a:rPr dirty="0"/>
              <a:t>i</a:t>
            </a:r>
            <a:r>
              <a:rPr spc="-40" dirty="0"/>
              <a:t> </a:t>
            </a:r>
            <a:r>
              <a:rPr dirty="0"/>
              <a:t>liste</a:t>
            </a:r>
            <a:r>
              <a:rPr spc="-60" dirty="0"/>
              <a:t> </a:t>
            </a:r>
            <a:r>
              <a:rPr dirty="0"/>
              <a:t>af</a:t>
            </a:r>
            <a:r>
              <a:rPr spc="-70" dirty="0"/>
              <a:t> </a:t>
            </a:r>
            <a:r>
              <a:rPr spc="-10" dirty="0"/>
              <a:t>personer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Søgning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71842" y="918146"/>
            <a:ext cx="6646545" cy="189420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  <a:tabLst>
                <a:tab pos="317500" algn="l"/>
              </a:tabLst>
            </a:pPr>
            <a:r>
              <a:rPr sz="1200" spc="-50" dirty="0">
                <a:solidFill>
                  <a:srgbClr val="CC0000"/>
                </a:solidFill>
                <a:latin typeface="Segoe UI Symbol"/>
                <a:cs typeface="Segoe UI Symbol"/>
              </a:rPr>
              <a:t>❏</a:t>
            </a:r>
            <a:r>
              <a:rPr sz="1200" dirty="0">
                <a:solidFill>
                  <a:srgbClr val="CC0000"/>
                </a:solidFill>
                <a:latin typeface="Segoe UI Symbol"/>
                <a:cs typeface="Segoe UI Symbol"/>
              </a:rPr>
              <a:t>	</a:t>
            </a:r>
            <a:r>
              <a:rPr sz="1400" dirty="0">
                <a:latin typeface="Verdana"/>
                <a:cs typeface="Verdana"/>
              </a:rPr>
              <a:t>Vi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ser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på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søgning</a:t>
            </a:r>
            <a:r>
              <a:rPr sz="1400" spc="-16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en</a:t>
            </a:r>
            <a:r>
              <a:rPr sz="1400" spc="6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liste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dirty="0" err="1">
                <a:latin typeface="Verdana"/>
                <a:cs typeface="Verdana"/>
              </a:rPr>
              <a:t>af</a:t>
            </a:r>
            <a:r>
              <a:rPr sz="1400" spc="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person</a:t>
            </a:r>
            <a:r>
              <a:rPr lang="da-DK" sz="1400" spc="-95" dirty="0">
                <a:latin typeface="Verdana"/>
                <a:cs typeface="Verdana"/>
              </a:rPr>
              <a:t>-</a:t>
            </a:r>
            <a:r>
              <a:rPr sz="1400" spc="-10" dirty="0" err="1">
                <a:latin typeface="Verdana"/>
                <a:cs typeface="Verdana"/>
              </a:rPr>
              <a:t>objekter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17500" algn="l"/>
              </a:tabLst>
            </a:pPr>
            <a:r>
              <a:rPr sz="1200" spc="-50" dirty="0">
                <a:solidFill>
                  <a:srgbClr val="CC0000"/>
                </a:solidFill>
                <a:latin typeface="Segoe UI Symbol"/>
                <a:cs typeface="Segoe UI Symbol"/>
              </a:rPr>
              <a:t>❏</a:t>
            </a:r>
            <a:r>
              <a:rPr sz="1200" dirty="0">
                <a:solidFill>
                  <a:srgbClr val="CC0000"/>
                </a:solidFill>
                <a:latin typeface="Segoe UI Symbol"/>
                <a:cs typeface="Segoe UI Symbol"/>
              </a:rPr>
              <a:t>	</a:t>
            </a:r>
            <a:r>
              <a:rPr sz="1400" dirty="0">
                <a:latin typeface="Verdana"/>
                <a:cs typeface="Verdana"/>
              </a:rPr>
              <a:t>Person</a:t>
            </a:r>
            <a:r>
              <a:rPr lang="da-DK" sz="1400" spc="-50" dirty="0">
                <a:latin typeface="Verdana"/>
                <a:cs typeface="Verdana"/>
              </a:rPr>
              <a:t>-</a:t>
            </a:r>
            <a:r>
              <a:rPr sz="1400" dirty="0" err="1">
                <a:latin typeface="Verdana"/>
                <a:cs typeface="Verdana"/>
              </a:rPr>
              <a:t>klassen</a:t>
            </a:r>
            <a:r>
              <a:rPr sz="1400" dirty="0">
                <a:latin typeface="Verdana"/>
                <a:cs typeface="Verdana"/>
              </a:rPr>
              <a:t>:</a:t>
            </a:r>
            <a:r>
              <a:rPr sz="1400" spc="-1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(</a:t>
            </a:r>
            <a:r>
              <a:rPr sz="1400" dirty="0" err="1">
                <a:latin typeface="Verdana"/>
                <a:cs typeface="Verdana"/>
              </a:rPr>
              <a:t>konstruktør</a:t>
            </a:r>
            <a:r>
              <a:rPr sz="1400" dirty="0">
                <a:latin typeface="Verdana"/>
                <a:cs typeface="Verdana"/>
              </a:rPr>
              <a:t>,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setter,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getter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og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toString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er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udeladt)</a:t>
            </a:r>
            <a:endParaRPr sz="1400" dirty="0">
              <a:latin typeface="Verdana"/>
              <a:cs typeface="Verdana"/>
            </a:endParaRPr>
          </a:p>
          <a:p>
            <a:pPr marL="546100" marR="4415790" indent="-228600">
              <a:lnSpc>
                <a:spcPct val="131800"/>
              </a:lnSpc>
              <a:spcBef>
                <a:spcPts val="135"/>
              </a:spcBef>
            </a:pPr>
            <a:r>
              <a:rPr sz="950" dirty="0">
                <a:solidFill>
                  <a:srgbClr val="0033B3"/>
                </a:solidFill>
                <a:latin typeface="Courier New"/>
                <a:cs typeface="Courier New"/>
              </a:rPr>
              <a:t>public</a:t>
            </a:r>
            <a:r>
              <a:rPr sz="950" spc="15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033B3"/>
                </a:solidFill>
                <a:latin typeface="Courier New"/>
                <a:cs typeface="Courier New"/>
              </a:rPr>
              <a:t>class</a:t>
            </a:r>
            <a:r>
              <a:rPr sz="950" spc="16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Person</a:t>
            </a:r>
            <a:r>
              <a:rPr sz="950" spc="160" dirty="0">
                <a:latin typeface="Courier New"/>
                <a:cs typeface="Courier New"/>
              </a:rPr>
              <a:t> </a:t>
            </a:r>
            <a:r>
              <a:rPr sz="950" spc="-60" dirty="0">
                <a:solidFill>
                  <a:srgbClr val="080808"/>
                </a:solidFill>
                <a:latin typeface="Courier New"/>
                <a:cs typeface="Courier New"/>
              </a:rPr>
              <a:t>{ </a:t>
            </a:r>
            <a:r>
              <a:rPr sz="950" dirty="0">
                <a:solidFill>
                  <a:srgbClr val="0033B3"/>
                </a:solidFill>
                <a:latin typeface="Courier New"/>
                <a:cs typeface="Courier New"/>
              </a:rPr>
              <a:t>private</a:t>
            </a:r>
            <a:r>
              <a:rPr sz="950" spc="18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String</a:t>
            </a:r>
            <a:r>
              <a:rPr sz="950" spc="190" dirty="0"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860F93"/>
                </a:solidFill>
                <a:latin typeface="Courier New"/>
                <a:cs typeface="Courier New"/>
              </a:rPr>
              <a:t>navn</a:t>
            </a:r>
            <a:r>
              <a:rPr sz="950" spc="-10" dirty="0">
                <a:solidFill>
                  <a:srgbClr val="080808"/>
                </a:solidFill>
                <a:latin typeface="Courier New"/>
                <a:cs typeface="Courier New"/>
              </a:rPr>
              <a:t>; </a:t>
            </a:r>
            <a:r>
              <a:rPr sz="950" dirty="0">
                <a:solidFill>
                  <a:srgbClr val="0033B3"/>
                </a:solidFill>
                <a:latin typeface="Courier New"/>
                <a:cs typeface="Courier New"/>
              </a:rPr>
              <a:t>private</a:t>
            </a:r>
            <a:r>
              <a:rPr sz="950" spc="16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033B3"/>
                </a:solidFill>
                <a:latin typeface="Courier New"/>
                <a:cs typeface="Courier New"/>
              </a:rPr>
              <a:t>int</a:t>
            </a:r>
            <a:r>
              <a:rPr sz="950" spc="14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860F93"/>
                </a:solidFill>
                <a:latin typeface="Courier New"/>
                <a:cs typeface="Courier New"/>
              </a:rPr>
              <a:t>alder</a:t>
            </a:r>
            <a:r>
              <a:rPr sz="950" spc="-10" dirty="0">
                <a:solidFill>
                  <a:srgbClr val="080808"/>
                </a:solidFill>
                <a:latin typeface="Courier New"/>
                <a:cs typeface="Courier New"/>
              </a:rPr>
              <a:t>; </a:t>
            </a:r>
            <a:r>
              <a:rPr sz="950" dirty="0">
                <a:solidFill>
                  <a:srgbClr val="0033B3"/>
                </a:solidFill>
                <a:latin typeface="Courier New"/>
                <a:cs typeface="Courier New"/>
              </a:rPr>
              <a:t>private</a:t>
            </a:r>
            <a:r>
              <a:rPr sz="950" spc="204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033B3"/>
                </a:solidFill>
                <a:latin typeface="Courier New"/>
                <a:cs typeface="Courier New"/>
              </a:rPr>
              <a:t>double</a:t>
            </a:r>
            <a:r>
              <a:rPr sz="950" spc="17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860F93"/>
                </a:solidFill>
                <a:latin typeface="Courier New"/>
                <a:cs typeface="Courier New"/>
              </a:rPr>
              <a:t>hoejde</a:t>
            </a:r>
            <a:r>
              <a:rPr sz="950" spc="-10" dirty="0">
                <a:solidFill>
                  <a:srgbClr val="080808"/>
                </a:solidFill>
                <a:latin typeface="Courier New"/>
                <a:cs typeface="Courier New"/>
              </a:rPr>
              <a:t>; </a:t>
            </a:r>
            <a:r>
              <a:rPr sz="950" dirty="0">
                <a:solidFill>
                  <a:srgbClr val="0033B3"/>
                </a:solidFill>
                <a:latin typeface="Courier New"/>
                <a:cs typeface="Courier New"/>
              </a:rPr>
              <a:t>private</a:t>
            </a:r>
            <a:r>
              <a:rPr sz="950" spc="16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033B3"/>
                </a:solidFill>
                <a:latin typeface="Courier New"/>
                <a:cs typeface="Courier New"/>
              </a:rPr>
              <a:t>double</a:t>
            </a:r>
            <a:r>
              <a:rPr sz="950" spc="13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860F93"/>
                </a:solidFill>
                <a:latin typeface="Courier New"/>
                <a:cs typeface="Courier New"/>
              </a:rPr>
              <a:t>vaegt</a:t>
            </a:r>
            <a:r>
              <a:rPr sz="950" spc="-10" dirty="0">
                <a:solidFill>
                  <a:srgbClr val="080808"/>
                </a:solidFill>
                <a:latin typeface="Courier New"/>
                <a:cs typeface="Courier New"/>
              </a:rPr>
              <a:t>;</a:t>
            </a:r>
            <a:endParaRPr sz="950" dirty="0">
              <a:latin typeface="Courier New"/>
              <a:cs typeface="Courier New"/>
            </a:endParaRPr>
          </a:p>
          <a:p>
            <a:pPr marL="546100">
              <a:lnSpc>
                <a:spcPct val="100000"/>
              </a:lnSpc>
              <a:spcBef>
                <a:spcPts val="365"/>
              </a:spcBef>
            </a:pPr>
            <a:r>
              <a:rPr sz="950" spc="-25" dirty="0">
                <a:solidFill>
                  <a:srgbClr val="080808"/>
                </a:solidFill>
                <a:latin typeface="Courier New"/>
                <a:cs typeface="Courier New"/>
              </a:rPr>
              <a:t>...</a:t>
            </a:r>
            <a:endParaRPr sz="950" dirty="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360"/>
              </a:spcBef>
            </a:pPr>
            <a:r>
              <a:rPr sz="950" spc="-50" dirty="0">
                <a:solidFill>
                  <a:srgbClr val="080808"/>
                </a:solidFill>
                <a:latin typeface="Courier New"/>
                <a:cs typeface="Courier New"/>
              </a:rPr>
              <a:t>}</a:t>
            </a:r>
            <a:endParaRPr sz="9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Søgning</a:t>
            </a:r>
            <a:r>
              <a:rPr spc="20" dirty="0"/>
              <a:t> </a:t>
            </a:r>
            <a:r>
              <a:rPr dirty="0"/>
              <a:t>i</a:t>
            </a:r>
            <a:r>
              <a:rPr spc="-40" dirty="0"/>
              <a:t> </a:t>
            </a:r>
            <a:r>
              <a:rPr dirty="0"/>
              <a:t>liste</a:t>
            </a:r>
            <a:r>
              <a:rPr spc="-60" dirty="0"/>
              <a:t> </a:t>
            </a:r>
            <a:r>
              <a:rPr dirty="0"/>
              <a:t>af</a:t>
            </a:r>
            <a:r>
              <a:rPr spc="-70" dirty="0"/>
              <a:t> </a:t>
            </a:r>
            <a:r>
              <a:rPr spc="-10" dirty="0"/>
              <a:t>personer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Søgning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71842" y="927862"/>
            <a:ext cx="6967220" cy="3678554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  <a:tabLst>
                <a:tab pos="317500" algn="l"/>
              </a:tabLst>
            </a:pPr>
            <a:r>
              <a:rPr sz="1200" spc="-50" dirty="0">
                <a:solidFill>
                  <a:srgbClr val="CC0000"/>
                </a:solidFill>
                <a:latin typeface="Segoe UI Symbol"/>
                <a:cs typeface="Segoe UI Symbol"/>
              </a:rPr>
              <a:t>❏</a:t>
            </a:r>
            <a:r>
              <a:rPr sz="1200" dirty="0">
                <a:solidFill>
                  <a:srgbClr val="CC0000"/>
                </a:solidFill>
                <a:latin typeface="Segoe UI Symbol"/>
                <a:cs typeface="Segoe UI Symbol"/>
              </a:rPr>
              <a:t>	</a:t>
            </a:r>
            <a:r>
              <a:rPr sz="1400" dirty="0">
                <a:latin typeface="Verdana"/>
                <a:cs typeface="Verdana"/>
              </a:rPr>
              <a:t>Liste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med</a:t>
            </a:r>
            <a:r>
              <a:rPr sz="1400" spc="7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objekter</a:t>
            </a:r>
            <a:endParaRPr sz="1400">
              <a:latin typeface="Verdana"/>
              <a:cs typeface="Verdana"/>
            </a:endParaRPr>
          </a:p>
          <a:p>
            <a:pPr marL="317500">
              <a:lnSpc>
                <a:spcPct val="100000"/>
              </a:lnSpc>
              <a:spcBef>
                <a:spcPts val="195"/>
              </a:spcBef>
            </a:pPr>
            <a:r>
              <a:rPr sz="950" dirty="0">
                <a:latin typeface="Courier New"/>
                <a:cs typeface="Courier New"/>
              </a:rPr>
              <a:t>Person</a:t>
            </a:r>
            <a:r>
              <a:rPr sz="950" spc="14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p1</a:t>
            </a:r>
            <a:r>
              <a:rPr sz="950" spc="14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=</a:t>
            </a:r>
            <a:r>
              <a:rPr sz="950" spc="14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new</a:t>
            </a:r>
            <a:r>
              <a:rPr sz="950" spc="14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Person("Mikkel</a:t>
            </a:r>
            <a:r>
              <a:rPr sz="950" spc="14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Hansen",</a:t>
            </a:r>
            <a:r>
              <a:rPr sz="950" spc="14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25,</a:t>
            </a:r>
            <a:r>
              <a:rPr sz="950" spc="14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192.5,</a:t>
            </a:r>
            <a:r>
              <a:rPr sz="950" spc="145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91.0);</a:t>
            </a:r>
            <a:endParaRPr sz="95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65"/>
              </a:spcBef>
            </a:pPr>
            <a:r>
              <a:rPr sz="950" dirty="0">
                <a:latin typeface="Courier New"/>
                <a:cs typeface="Courier New"/>
              </a:rPr>
              <a:t>Person</a:t>
            </a:r>
            <a:r>
              <a:rPr sz="950" spc="14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p2</a:t>
            </a:r>
            <a:r>
              <a:rPr sz="950" spc="14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=</a:t>
            </a:r>
            <a:r>
              <a:rPr sz="950" spc="14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new</a:t>
            </a:r>
            <a:r>
              <a:rPr sz="950" spc="14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Person("Ulla</a:t>
            </a:r>
            <a:r>
              <a:rPr sz="950" spc="14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Jensen",</a:t>
            </a:r>
            <a:r>
              <a:rPr sz="950" spc="14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40,</a:t>
            </a:r>
            <a:r>
              <a:rPr sz="950" spc="14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167.0,</a:t>
            </a:r>
            <a:r>
              <a:rPr sz="950" spc="140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65.3);</a:t>
            </a:r>
            <a:endParaRPr sz="95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60"/>
              </a:spcBef>
            </a:pPr>
            <a:r>
              <a:rPr sz="950" dirty="0">
                <a:latin typeface="Courier New"/>
                <a:cs typeface="Courier New"/>
              </a:rPr>
              <a:t>Person</a:t>
            </a:r>
            <a:r>
              <a:rPr sz="950" spc="14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p3</a:t>
            </a:r>
            <a:r>
              <a:rPr sz="950" spc="14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=</a:t>
            </a:r>
            <a:r>
              <a:rPr sz="950" spc="14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new</a:t>
            </a:r>
            <a:r>
              <a:rPr sz="950" spc="14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Person("Lotte</a:t>
            </a:r>
            <a:r>
              <a:rPr sz="950" spc="14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Olsen",</a:t>
            </a:r>
            <a:r>
              <a:rPr sz="950" spc="14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30,</a:t>
            </a:r>
            <a:r>
              <a:rPr sz="950" spc="14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171.0,</a:t>
            </a:r>
            <a:r>
              <a:rPr sz="950" spc="140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56.8);</a:t>
            </a:r>
            <a:endParaRPr sz="95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65"/>
              </a:spcBef>
            </a:pPr>
            <a:r>
              <a:rPr sz="950" dirty="0">
                <a:latin typeface="Courier New"/>
                <a:cs typeface="Courier New"/>
              </a:rPr>
              <a:t>Person</a:t>
            </a:r>
            <a:r>
              <a:rPr sz="950" spc="14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p4</a:t>
            </a:r>
            <a:r>
              <a:rPr sz="950" spc="14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=</a:t>
            </a:r>
            <a:r>
              <a:rPr sz="950" spc="14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new</a:t>
            </a:r>
            <a:r>
              <a:rPr sz="950" spc="14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Person("Lilian</a:t>
            </a:r>
            <a:r>
              <a:rPr sz="950" spc="14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Jensen",</a:t>
            </a:r>
            <a:r>
              <a:rPr sz="950" spc="14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46,</a:t>
            </a:r>
            <a:r>
              <a:rPr sz="950" spc="14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177.0,</a:t>
            </a:r>
            <a:r>
              <a:rPr sz="950" spc="145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66.8);</a:t>
            </a:r>
            <a:endParaRPr sz="95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60"/>
              </a:spcBef>
              <a:tabLst>
                <a:tab pos="3898900" algn="l"/>
              </a:tabLst>
            </a:pPr>
            <a:r>
              <a:rPr sz="950" dirty="0">
                <a:latin typeface="Courier New"/>
                <a:cs typeface="Courier New"/>
              </a:rPr>
              <a:t>Person</a:t>
            </a:r>
            <a:r>
              <a:rPr sz="950" spc="15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p5</a:t>
            </a:r>
            <a:r>
              <a:rPr sz="950" spc="16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=</a:t>
            </a:r>
            <a:r>
              <a:rPr sz="950" spc="16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new</a:t>
            </a:r>
            <a:r>
              <a:rPr sz="950" spc="16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Person("Morten</a:t>
            </a:r>
            <a:r>
              <a:rPr sz="950" spc="16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Petersen",</a:t>
            </a:r>
            <a:r>
              <a:rPr sz="950" spc="155" dirty="0">
                <a:latin typeface="Courier New"/>
                <a:cs typeface="Courier New"/>
              </a:rPr>
              <a:t> </a:t>
            </a:r>
            <a:r>
              <a:rPr sz="950" spc="-25" dirty="0">
                <a:latin typeface="Courier New"/>
                <a:cs typeface="Courier New"/>
              </a:rPr>
              <a:t>23,</a:t>
            </a:r>
            <a:r>
              <a:rPr sz="950" dirty="0">
                <a:latin typeface="Courier New"/>
                <a:cs typeface="Courier New"/>
              </a:rPr>
              <a:t>	188.0,</a:t>
            </a:r>
            <a:r>
              <a:rPr sz="950" spc="155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87.0);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95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950" dirty="0">
                <a:latin typeface="Courier New"/>
                <a:cs typeface="Courier New"/>
              </a:rPr>
              <a:t>ArrayList</a:t>
            </a:r>
            <a:r>
              <a:rPr sz="950" dirty="0">
                <a:solidFill>
                  <a:srgbClr val="080808"/>
                </a:solidFill>
                <a:latin typeface="Courier New"/>
                <a:cs typeface="Courier New"/>
              </a:rPr>
              <a:t>&lt;</a:t>
            </a:r>
            <a:r>
              <a:rPr sz="950" dirty="0">
                <a:latin typeface="Courier New"/>
                <a:cs typeface="Courier New"/>
              </a:rPr>
              <a:t>Person</a:t>
            </a:r>
            <a:r>
              <a:rPr sz="950" dirty="0">
                <a:solidFill>
                  <a:srgbClr val="080808"/>
                </a:solidFill>
                <a:latin typeface="Courier New"/>
                <a:cs typeface="Courier New"/>
              </a:rPr>
              <a:t>&gt;</a:t>
            </a:r>
            <a:r>
              <a:rPr sz="950" spc="16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personDatabase</a:t>
            </a:r>
            <a:r>
              <a:rPr sz="950" spc="175" dirty="0"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950" spc="16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033B3"/>
                </a:solidFill>
                <a:latin typeface="Courier New"/>
                <a:cs typeface="Courier New"/>
              </a:rPr>
              <a:t>new</a:t>
            </a:r>
            <a:r>
              <a:rPr sz="950" spc="17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80808"/>
                </a:solidFill>
                <a:latin typeface="Courier New"/>
                <a:cs typeface="Courier New"/>
              </a:rPr>
              <a:t>ArrayList&lt;</a:t>
            </a:r>
            <a:r>
              <a:rPr sz="950" dirty="0">
                <a:latin typeface="Courier New"/>
                <a:cs typeface="Courier New"/>
              </a:rPr>
              <a:t>Person</a:t>
            </a:r>
            <a:r>
              <a:rPr sz="950" dirty="0">
                <a:solidFill>
                  <a:srgbClr val="080808"/>
                </a:solidFill>
                <a:latin typeface="Courier New"/>
                <a:cs typeface="Courier New"/>
              </a:rPr>
              <a:t>&gt;</a:t>
            </a:r>
            <a:r>
              <a:rPr sz="950" spc="16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950" dirty="0">
                <a:latin typeface="Courier New"/>
                <a:cs typeface="Courier New"/>
              </a:rPr>
              <a:t>List</a:t>
            </a:r>
            <a:r>
              <a:rPr sz="950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950" i="1" dirty="0">
                <a:solidFill>
                  <a:srgbClr val="080808"/>
                </a:solidFill>
                <a:latin typeface="Courier New"/>
                <a:cs typeface="Courier New"/>
              </a:rPr>
              <a:t>of</a:t>
            </a:r>
            <a:r>
              <a:rPr sz="950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950" dirty="0">
                <a:latin typeface="Courier New"/>
                <a:cs typeface="Courier New"/>
              </a:rPr>
              <a:t>p1</a:t>
            </a:r>
            <a:r>
              <a:rPr sz="95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950" spc="17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p2</a:t>
            </a:r>
            <a:r>
              <a:rPr sz="95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950" spc="16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p3</a:t>
            </a:r>
            <a:r>
              <a:rPr sz="95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950" spc="17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p4</a:t>
            </a:r>
            <a:r>
              <a:rPr sz="95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950" spc="16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p5</a:t>
            </a:r>
            <a:r>
              <a:rPr sz="950" spc="-10" dirty="0">
                <a:solidFill>
                  <a:srgbClr val="080808"/>
                </a:solidFill>
                <a:latin typeface="Courier New"/>
                <a:cs typeface="Courier New"/>
              </a:rPr>
              <a:t>));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317500" algn="l"/>
              </a:tabLst>
            </a:pPr>
            <a:r>
              <a:rPr sz="1200" spc="-50" dirty="0">
                <a:solidFill>
                  <a:srgbClr val="CC0000"/>
                </a:solidFill>
                <a:latin typeface="Segoe UI Symbol"/>
                <a:cs typeface="Segoe UI Symbol"/>
              </a:rPr>
              <a:t>❏</a:t>
            </a:r>
            <a:r>
              <a:rPr sz="1200" dirty="0">
                <a:solidFill>
                  <a:srgbClr val="CC0000"/>
                </a:solidFill>
                <a:latin typeface="Segoe UI Symbol"/>
                <a:cs typeface="Segoe UI Symbol"/>
              </a:rPr>
              <a:t>	</a:t>
            </a:r>
            <a:r>
              <a:rPr sz="1400" dirty="0">
                <a:latin typeface="Verdana"/>
                <a:cs typeface="Verdana"/>
              </a:rPr>
              <a:t>Søg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efter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57C17"/>
                </a:solidFill>
                <a:latin typeface="Courier New"/>
                <a:cs typeface="Courier New"/>
              </a:rPr>
              <a:t>"Lotte</a:t>
            </a:r>
            <a:r>
              <a:rPr sz="1400" spc="15" dirty="0">
                <a:solidFill>
                  <a:srgbClr val="057C17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57C17"/>
                </a:solidFill>
                <a:latin typeface="Courier New"/>
                <a:cs typeface="Courier New"/>
              </a:rPr>
              <a:t>Olsen"</a:t>
            </a:r>
            <a:endParaRPr sz="14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1175"/>
              </a:spcBef>
            </a:pPr>
            <a:r>
              <a:rPr sz="950" dirty="0">
                <a:latin typeface="Courier New"/>
                <a:cs typeface="Courier New"/>
              </a:rPr>
              <a:t>String</a:t>
            </a:r>
            <a:r>
              <a:rPr sz="950" spc="11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søgeNavn</a:t>
            </a:r>
            <a:r>
              <a:rPr sz="950" spc="125" dirty="0"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950" spc="11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57C17"/>
                </a:solidFill>
                <a:latin typeface="Courier New"/>
                <a:cs typeface="Courier New"/>
              </a:rPr>
              <a:t>"Lotte</a:t>
            </a:r>
            <a:r>
              <a:rPr sz="950" spc="114" dirty="0">
                <a:solidFill>
                  <a:srgbClr val="057C17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057C17"/>
                </a:solidFill>
                <a:latin typeface="Courier New"/>
                <a:cs typeface="Courier New"/>
              </a:rPr>
              <a:t>Olsen"</a:t>
            </a:r>
            <a:r>
              <a:rPr sz="950" spc="-10" dirty="0">
                <a:solidFill>
                  <a:srgbClr val="080808"/>
                </a:solidFill>
                <a:latin typeface="Courier New"/>
                <a:cs typeface="Courier New"/>
              </a:rPr>
              <a:t>;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95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950" dirty="0">
                <a:solidFill>
                  <a:srgbClr val="0033B3"/>
                </a:solidFill>
                <a:latin typeface="Courier New"/>
                <a:cs typeface="Courier New"/>
              </a:rPr>
              <a:t>boolean</a:t>
            </a:r>
            <a:r>
              <a:rPr sz="950" spc="13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fundet</a:t>
            </a:r>
            <a:r>
              <a:rPr sz="950" spc="135" dirty="0"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950" spc="13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0033B3"/>
                </a:solidFill>
                <a:latin typeface="Courier New"/>
                <a:cs typeface="Courier New"/>
              </a:rPr>
              <a:t>false</a:t>
            </a:r>
            <a:r>
              <a:rPr sz="950" spc="-10" dirty="0">
                <a:solidFill>
                  <a:srgbClr val="080808"/>
                </a:solidFill>
                <a:latin typeface="Courier New"/>
                <a:cs typeface="Courier New"/>
              </a:rPr>
              <a:t>;</a:t>
            </a:r>
            <a:endParaRPr sz="95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60"/>
              </a:spcBef>
            </a:pPr>
            <a:r>
              <a:rPr sz="950" dirty="0">
                <a:solidFill>
                  <a:srgbClr val="0033B3"/>
                </a:solidFill>
                <a:latin typeface="Courier New"/>
                <a:cs typeface="Courier New"/>
              </a:rPr>
              <a:t>for</a:t>
            </a:r>
            <a:r>
              <a:rPr sz="950" spc="15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950" dirty="0">
                <a:latin typeface="Courier New"/>
                <a:cs typeface="Courier New"/>
              </a:rPr>
              <a:t>Person</a:t>
            </a:r>
            <a:r>
              <a:rPr sz="950" spc="15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p</a:t>
            </a:r>
            <a:r>
              <a:rPr sz="950" spc="150" dirty="0"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950" spc="15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personDatabase</a:t>
            </a:r>
            <a:r>
              <a:rPr sz="950" dirty="0">
                <a:solidFill>
                  <a:srgbClr val="080808"/>
                </a:solidFill>
                <a:latin typeface="Courier New"/>
                <a:cs typeface="Courier New"/>
              </a:rPr>
              <a:t>)</a:t>
            </a:r>
            <a:r>
              <a:rPr sz="950" spc="15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950" spc="-50" dirty="0">
                <a:solidFill>
                  <a:srgbClr val="080808"/>
                </a:solidFill>
                <a:latin typeface="Courier New"/>
                <a:cs typeface="Courier New"/>
              </a:rPr>
              <a:t>{</a:t>
            </a:r>
            <a:endParaRPr sz="950">
              <a:latin typeface="Courier New"/>
              <a:cs typeface="Courier New"/>
            </a:endParaRPr>
          </a:p>
          <a:p>
            <a:pPr marL="850900" marR="2904490" indent="-305435">
              <a:lnSpc>
                <a:spcPct val="105500"/>
              </a:lnSpc>
            </a:pPr>
            <a:r>
              <a:rPr sz="950" spc="10" dirty="0">
                <a:solidFill>
                  <a:srgbClr val="0033B3"/>
                </a:solidFill>
                <a:latin typeface="Courier New"/>
                <a:cs typeface="Courier New"/>
              </a:rPr>
              <a:t>if</a:t>
            </a:r>
            <a:r>
              <a:rPr sz="950" spc="22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950" spc="10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950" spc="10" dirty="0">
                <a:latin typeface="Courier New"/>
                <a:cs typeface="Courier New"/>
              </a:rPr>
              <a:t>p</a:t>
            </a:r>
            <a:r>
              <a:rPr sz="950" spc="10" dirty="0">
                <a:solidFill>
                  <a:srgbClr val="080808"/>
                </a:solidFill>
                <a:latin typeface="Courier New"/>
                <a:cs typeface="Courier New"/>
              </a:rPr>
              <a:t>.getNavn().equals(</a:t>
            </a:r>
            <a:r>
              <a:rPr sz="950" spc="10" dirty="0">
                <a:latin typeface="Courier New"/>
                <a:cs typeface="Courier New"/>
              </a:rPr>
              <a:t>søgeNavn</a:t>
            </a:r>
            <a:r>
              <a:rPr sz="950" spc="10" dirty="0">
                <a:solidFill>
                  <a:srgbClr val="080808"/>
                </a:solidFill>
                <a:latin typeface="Courier New"/>
                <a:cs typeface="Courier New"/>
              </a:rPr>
              <a:t>))</a:t>
            </a:r>
            <a:r>
              <a:rPr sz="950" spc="22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950" spc="-50" dirty="0">
                <a:solidFill>
                  <a:srgbClr val="080808"/>
                </a:solidFill>
                <a:latin typeface="Courier New"/>
                <a:cs typeface="Courier New"/>
              </a:rPr>
              <a:t>{ </a:t>
            </a:r>
            <a:r>
              <a:rPr sz="950" dirty="0">
                <a:latin typeface="Courier New"/>
                <a:cs typeface="Courier New"/>
              </a:rPr>
              <a:t>System</a:t>
            </a:r>
            <a:r>
              <a:rPr sz="950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950" i="1" dirty="0">
                <a:solidFill>
                  <a:srgbClr val="860F93"/>
                </a:solidFill>
                <a:latin typeface="Courier New"/>
                <a:cs typeface="Courier New"/>
              </a:rPr>
              <a:t>out</a:t>
            </a:r>
            <a:r>
              <a:rPr sz="950" dirty="0">
                <a:solidFill>
                  <a:srgbClr val="080808"/>
                </a:solidFill>
                <a:latin typeface="Courier New"/>
                <a:cs typeface="Courier New"/>
              </a:rPr>
              <a:t>.println(</a:t>
            </a:r>
            <a:r>
              <a:rPr sz="950" dirty="0">
                <a:solidFill>
                  <a:srgbClr val="057C17"/>
                </a:solidFill>
                <a:latin typeface="Courier New"/>
                <a:cs typeface="Courier New"/>
              </a:rPr>
              <a:t>"Person</a:t>
            </a:r>
            <a:r>
              <a:rPr sz="950" spc="220" dirty="0">
                <a:solidFill>
                  <a:srgbClr val="057C17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57C17"/>
                </a:solidFill>
                <a:latin typeface="Courier New"/>
                <a:cs typeface="Courier New"/>
              </a:rPr>
              <a:t>fundet:</a:t>
            </a:r>
            <a:r>
              <a:rPr sz="950" spc="225" dirty="0">
                <a:solidFill>
                  <a:srgbClr val="057C17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57C17"/>
                </a:solidFill>
                <a:latin typeface="Courier New"/>
                <a:cs typeface="Courier New"/>
              </a:rPr>
              <a:t>"</a:t>
            </a:r>
            <a:r>
              <a:rPr sz="950" spc="240" dirty="0">
                <a:solidFill>
                  <a:srgbClr val="057C17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80808"/>
                </a:solidFill>
                <a:latin typeface="Courier New"/>
                <a:cs typeface="Courier New"/>
              </a:rPr>
              <a:t>+</a:t>
            </a:r>
            <a:r>
              <a:rPr sz="950" spc="229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950" spc="-25" dirty="0">
                <a:latin typeface="Courier New"/>
                <a:cs typeface="Courier New"/>
              </a:rPr>
              <a:t>p</a:t>
            </a:r>
            <a:r>
              <a:rPr sz="950" spc="-25" dirty="0">
                <a:solidFill>
                  <a:srgbClr val="080808"/>
                </a:solidFill>
                <a:latin typeface="Courier New"/>
                <a:cs typeface="Courier New"/>
              </a:rPr>
              <a:t>); </a:t>
            </a:r>
            <a:r>
              <a:rPr sz="950" dirty="0">
                <a:latin typeface="Courier New"/>
                <a:cs typeface="Courier New"/>
              </a:rPr>
              <a:t>fundet</a:t>
            </a:r>
            <a:r>
              <a:rPr sz="950" spc="90" dirty="0"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950" spc="10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0033B3"/>
                </a:solidFill>
                <a:latin typeface="Courier New"/>
                <a:cs typeface="Courier New"/>
              </a:rPr>
              <a:t>true</a:t>
            </a:r>
            <a:r>
              <a:rPr sz="950" spc="-10" dirty="0">
                <a:solidFill>
                  <a:srgbClr val="080808"/>
                </a:solidFill>
                <a:latin typeface="Courier New"/>
                <a:cs typeface="Courier New"/>
              </a:rPr>
              <a:t>;</a:t>
            </a:r>
            <a:endParaRPr sz="950">
              <a:latin typeface="Courier New"/>
              <a:cs typeface="Courier New"/>
            </a:endParaRPr>
          </a:p>
          <a:p>
            <a:pPr marL="546100">
              <a:lnSpc>
                <a:spcPct val="100000"/>
              </a:lnSpc>
              <a:spcBef>
                <a:spcPts val="65"/>
              </a:spcBef>
            </a:pPr>
            <a:r>
              <a:rPr sz="950" spc="-50" dirty="0">
                <a:solidFill>
                  <a:srgbClr val="080808"/>
                </a:solidFill>
                <a:latin typeface="Courier New"/>
                <a:cs typeface="Courier New"/>
              </a:rPr>
              <a:t>}</a:t>
            </a:r>
            <a:endParaRPr sz="95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60"/>
              </a:spcBef>
            </a:pPr>
            <a:r>
              <a:rPr sz="950" spc="-50" dirty="0">
                <a:solidFill>
                  <a:srgbClr val="080808"/>
                </a:solidFill>
                <a:latin typeface="Courier New"/>
                <a:cs typeface="Courier New"/>
              </a:rPr>
              <a:t>}</a:t>
            </a:r>
            <a:endParaRPr sz="95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60"/>
              </a:spcBef>
            </a:pPr>
            <a:r>
              <a:rPr sz="950" dirty="0">
                <a:solidFill>
                  <a:srgbClr val="0033B3"/>
                </a:solidFill>
                <a:latin typeface="Courier New"/>
                <a:cs typeface="Courier New"/>
              </a:rPr>
              <a:t>if</a:t>
            </a:r>
            <a:r>
              <a:rPr sz="950" spc="7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080808"/>
                </a:solidFill>
                <a:latin typeface="Courier New"/>
                <a:cs typeface="Courier New"/>
              </a:rPr>
              <a:t>(!</a:t>
            </a:r>
            <a:r>
              <a:rPr sz="950" spc="-10" dirty="0">
                <a:latin typeface="Courier New"/>
                <a:cs typeface="Courier New"/>
              </a:rPr>
              <a:t>fundet</a:t>
            </a:r>
            <a:r>
              <a:rPr sz="950" spc="-10" dirty="0">
                <a:solidFill>
                  <a:srgbClr val="080808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  <a:p>
            <a:pPr marL="546100">
              <a:lnSpc>
                <a:spcPct val="100000"/>
              </a:lnSpc>
              <a:spcBef>
                <a:spcPts val="65"/>
              </a:spcBef>
            </a:pPr>
            <a:r>
              <a:rPr sz="950" dirty="0">
                <a:latin typeface="Courier New"/>
                <a:cs typeface="Courier New"/>
              </a:rPr>
              <a:t>System</a:t>
            </a:r>
            <a:r>
              <a:rPr sz="950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950" i="1" dirty="0">
                <a:solidFill>
                  <a:srgbClr val="860F93"/>
                </a:solidFill>
                <a:latin typeface="Courier New"/>
                <a:cs typeface="Courier New"/>
              </a:rPr>
              <a:t>out</a:t>
            </a:r>
            <a:r>
              <a:rPr sz="950" dirty="0">
                <a:solidFill>
                  <a:srgbClr val="080808"/>
                </a:solidFill>
                <a:latin typeface="Courier New"/>
                <a:cs typeface="Courier New"/>
              </a:rPr>
              <a:t>.println(</a:t>
            </a:r>
            <a:r>
              <a:rPr sz="950" dirty="0">
                <a:solidFill>
                  <a:srgbClr val="057C17"/>
                </a:solidFill>
                <a:latin typeface="Courier New"/>
                <a:cs typeface="Courier New"/>
              </a:rPr>
              <a:t>"Kunne</a:t>
            </a:r>
            <a:r>
              <a:rPr sz="950" spc="145" dirty="0">
                <a:solidFill>
                  <a:srgbClr val="057C17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57C17"/>
                </a:solidFill>
                <a:latin typeface="Courier New"/>
                <a:cs typeface="Courier New"/>
              </a:rPr>
              <a:t>ikke</a:t>
            </a:r>
            <a:r>
              <a:rPr sz="950" spc="145" dirty="0">
                <a:solidFill>
                  <a:srgbClr val="057C17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57C17"/>
                </a:solidFill>
                <a:latin typeface="Courier New"/>
                <a:cs typeface="Courier New"/>
              </a:rPr>
              <a:t>finde:</a:t>
            </a:r>
            <a:r>
              <a:rPr sz="950" spc="150" dirty="0">
                <a:solidFill>
                  <a:srgbClr val="057C17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57C17"/>
                </a:solidFill>
                <a:latin typeface="Courier New"/>
                <a:cs typeface="Courier New"/>
              </a:rPr>
              <a:t>"</a:t>
            </a:r>
            <a:r>
              <a:rPr sz="950" spc="165" dirty="0">
                <a:solidFill>
                  <a:srgbClr val="057C17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80808"/>
                </a:solidFill>
                <a:latin typeface="Courier New"/>
                <a:cs typeface="Courier New"/>
              </a:rPr>
              <a:t>+</a:t>
            </a:r>
            <a:r>
              <a:rPr sz="950" spc="15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søgeNavn</a:t>
            </a:r>
            <a:r>
              <a:rPr sz="950" spc="150" dirty="0"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80808"/>
                </a:solidFill>
                <a:latin typeface="Courier New"/>
                <a:cs typeface="Courier New"/>
              </a:rPr>
              <a:t>+</a:t>
            </a:r>
            <a:r>
              <a:rPr sz="950" spc="15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57C17"/>
                </a:solidFill>
                <a:latin typeface="Courier New"/>
                <a:cs typeface="Courier New"/>
              </a:rPr>
              <a:t>"</a:t>
            </a:r>
            <a:r>
              <a:rPr sz="950" spc="150" dirty="0">
                <a:solidFill>
                  <a:srgbClr val="057C17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57C17"/>
                </a:solidFill>
                <a:latin typeface="Courier New"/>
                <a:cs typeface="Courier New"/>
              </a:rPr>
              <a:t>i</a:t>
            </a:r>
            <a:r>
              <a:rPr sz="950" spc="155" dirty="0">
                <a:solidFill>
                  <a:srgbClr val="057C17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057C17"/>
                </a:solidFill>
                <a:latin typeface="Courier New"/>
                <a:cs typeface="Courier New"/>
              </a:rPr>
              <a:t>listen"</a:t>
            </a:r>
            <a:r>
              <a:rPr sz="950" spc="-10" dirty="0">
                <a:solidFill>
                  <a:srgbClr val="080808"/>
                </a:solidFill>
                <a:latin typeface="Courier New"/>
                <a:cs typeface="Courier New"/>
              </a:rPr>
              <a:t>);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Opgave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Søgning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71842" y="918146"/>
            <a:ext cx="7229158" cy="105157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  <a:tabLst>
                <a:tab pos="317500" algn="l"/>
              </a:tabLst>
            </a:pPr>
            <a:r>
              <a:rPr sz="1200" spc="-50" dirty="0">
                <a:solidFill>
                  <a:srgbClr val="CC0000"/>
                </a:solidFill>
                <a:latin typeface="Segoe UI Symbol"/>
                <a:cs typeface="Segoe UI Symbol"/>
              </a:rPr>
              <a:t>❏</a:t>
            </a:r>
            <a:r>
              <a:rPr sz="1200" dirty="0">
                <a:solidFill>
                  <a:srgbClr val="CC0000"/>
                </a:solidFill>
                <a:latin typeface="Segoe UI Symbol"/>
                <a:cs typeface="Segoe UI Symbol"/>
              </a:rPr>
              <a:t>	</a:t>
            </a:r>
            <a:r>
              <a:rPr sz="1400" dirty="0">
                <a:latin typeface="Verdana"/>
                <a:cs typeface="Verdana"/>
              </a:rPr>
              <a:t>Skriv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kode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der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 err="1">
                <a:latin typeface="Verdana"/>
                <a:cs typeface="Verdana"/>
              </a:rPr>
              <a:t>søger</a:t>
            </a:r>
            <a:r>
              <a:rPr lang="da-DK" sz="1400" dirty="0">
                <a:latin typeface="Verdana"/>
                <a:cs typeface="Verdana"/>
              </a:rPr>
              <a:t> efter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og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udskriver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personer,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der</a:t>
            </a:r>
            <a:r>
              <a:rPr sz="1400" spc="5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er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højere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end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17</a:t>
            </a:r>
            <a:r>
              <a:rPr lang="da-DK" sz="1400" spc="-25" dirty="0">
                <a:latin typeface="Verdana"/>
                <a:cs typeface="Verdana"/>
              </a:rPr>
              <a:t>0 cm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17500" algn="l"/>
              </a:tabLst>
            </a:pPr>
            <a:r>
              <a:rPr sz="1200" spc="-50" dirty="0">
                <a:solidFill>
                  <a:srgbClr val="CC0000"/>
                </a:solidFill>
                <a:latin typeface="Segoe UI Symbol"/>
                <a:cs typeface="Segoe UI Symbol"/>
              </a:rPr>
              <a:t>❏</a:t>
            </a:r>
            <a:r>
              <a:rPr sz="1200" dirty="0">
                <a:solidFill>
                  <a:srgbClr val="CC0000"/>
                </a:solidFill>
                <a:latin typeface="Segoe UI Symbol"/>
                <a:cs typeface="Segoe UI Symbol"/>
              </a:rPr>
              <a:t>	</a:t>
            </a:r>
            <a:r>
              <a:rPr sz="1400" dirty="0">
                <a:latin typeface="Verdana"/>
                <a:cs typeface="Verdana"/>
              </a:rPr>
              <a:t>Brug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Double.parseDouble(...)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dirty="0">
                <a:latin typeface="Verdana"/>
                <a:cs typeface="Verdana"/>
              </a:rPr>
              <a:t>til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at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dirty="0" err="1">
                <a:latin typeface="Verdana"/>
                <a:cs typeface="Verdana"/>
              </a:rPr>
              <a:t>konvertere</a:t>
            </a:r>
            <a:r>
              <a:rPr sz="1400" spc="30" dirty="0">
                <a:latin typeface="Verdana"/>
                <a:cs typeface="Verdana"/>
              </a:rPr>
              <a:t> </a:t>
            </a:r>
            <a:r>
              <a:rPr lang="da-DK" sz="1400" spc="30" dirty="0">
                <a:latin typeface="Verdana"/>
                <a:cs typeface="Verdana"/>
              </a:rPr>
              <a:t>S</a:t>
            </a:r>
            <a:r>
              <a:rPr sz="1400" dirty="0">
                <a:latin typeface="Verdana"/>
                <a:cs typeface="Verdana"/>
              </a:rPr>
              <a:t>tr</a:t>
            </a:r>
            <a:r>
              <a:rPr lang="da-DK" sz="1400" dirty="0">
                <a:latin typeface="Verdana"/>
                <a:cs typeface="Verdana"/>
              </a:rPr>
              <a:t>i</a:t>
            </a:r>
            <a:r>
              <a:rPr sz="1400" dirty="0">
                <a:latin typeface="Verdana"/>
                <a:cs typeface="Verdana"/>
              </a:rPr>
              <a:t>ng</a:t>
            </a:r>
            <a:r>
              <a:rPr lang="da-DK" sz="1400" spc="-10" dirty="0">
                <a:latin typeface="Verdana"/>
                <a:cs typeface="Verdana"/>
              </a:rPr>
              <a:t>-</a:t>
            </a:r>
            <a:r>
              <a:rPr sz="1400" dirty="0">
                <a:latin typeface="Verdana"/>
                <a:cs typeface="Verdana"/>
              </a:rPr>
              <a:t>input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til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double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17500" algn="l"/>
              </a:tabLst>
            </a:pPr>
            <a:r>
              <a:rPr sz="1200" spc="-50" dirty="0">
                <a:solidFill>
                  <a:srgbClr val="CC0000"/>
                </a:solidFill>
                <a:latin typeface="Segoe UI Symbol"/>
                <a:cs typeface="Segoe UI Symbol"/>
              </a:rPr>
              <a:t>❏</a:t>
            </a:r>
            <a:r>
              <a:rPr sz="1200" dirty="0">
                <a:solidFill>
                  <a:srgbClr val="CC0000"/>
                </a:solidFill>
                <a:latin typeface="Segoe UI Symbol"/>
                <a:cs typeface="Segoe UI Symbol"/>
              </a:rPr>
              <a:t>	</a:t>
            </a:r>
            <a:r>
              <a:rPr sz="1400" spc="-10" dirty="0">
                <a:latin typeface="Verdana"/>
                <a:cs typeface="Verdana"/>
              </a:rPr>
              <a:t>Søgestreng:</a:t>
            </a:r>
            <a:endParaRPr sz="1400" dirty="0">
              <a:latin typeface="Verdana"/>
              <a:cs typeface="Verdana"/>
            </a:endParaRPr>
          </a:p>
          <a:p>
            <a:pPr marL="317500">
              <a:lnSpc>
                <a:spcPct val="100000"/>
              </a:lnSpc>
              <a:spcBef>
                <a:spcPts val="575"/>
              </a:spcBef>
            </a:pPr>
            <a:r>
              <a:rPr sz="1100" dirty="0">
                <a:latin typeface="Courier New"/>
                <a:cs typeface="Courier New"/>
              </a:rPr>
              <a:t>String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søgeHoejde</a:t>
            </a:r>
            <a:r>
              <a:rPr sz="1100" spc="20" dirty="0"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1100" spc="-5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57C17"/>
                </a:solidFill>
                <a:latin typeface="Courier New"/>
                <a:cs typeface="Courier New"/>
              </a:rPr>
              <a:t>"17</a:t>
            </a:r>
            <a:r>
              <a:rPr lang="da-DK" sz="1100" spc="-10" dirty="0">
                <a:solidFill>
                  <a:srgbClr val="057C17"/>
                </a:solidFill>
                <a:latin typeface="Courier New"/>
                <a:cs typeface="Courier New"/>
              </a:rPr>
              <a:t>0</a:t>
            </a:r>
            <a:r>
              <a:rPr sz="1100" spc="-10" dirty="0">
                <a:solidFill>
                  <a:srgbClr val="057C17"/>
                </a:solidFill>
                <a:latin typeface="Courier New"/>
                <a:cs typeface="Courier New"/>
              </a:rPr>
              <a:t>.0"</a:t>
            </a:r>
            <a:r>
              <a:rPr sz="1100" spc="-10" dirty="0">
                <a:solidFill>
                  <a:srgbClr val="080808"/>
                </a:solidFill>
                <a:latin typeface="Courier New"/>
                <a:cs typeface="Courier New"/>
              </a:rPr>
              <a:t>;</a:t>
            </a:r>
            <a:endParaRPr sz="11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da-DK" dirty="0"/>
              <a:t>At g</a:t>
            </a:r>
            <a:r>
              <a:rPr dirty="0" err="1"/>
              <a:t>emme</a:t>
            </a:r>
            <a:r>
              <a:rPr spc="-50" dirty="0"/>
              <a:t> </a:t>
            </a:r>
            <a:r>
              <a:rPr dirty="0" err="1"/>
              <a:t>resultater</a:t>
            </a:r>
            <a:r>
              <a:rPr spc="-100" dirty="0"/>
              <a:t> </a:t>
            </a:r>
            <a:r>
              <a:rPr lang="da-DK" spc="-100" dirty="0"/>
              <a:t>af</a:t>
            </a:r>
            <a:r>
              <a:rPr spc="55" dirty="0"/>
              <a:t> </a:t>
            </a:r>
            <a:r>
              <a:rPr dirty="0"/>
              <a:t>en </a:t>
            </a:r>
            <a:r>
              <a:rPr spc="-10" dirty="0"/>
              <a:t>søgning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Søgning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0" marR="5080" indent="-305435">
              <a:lnSpc>
                <a:spcPct val="120800"/>
              </a:lnSpc>
              <a:spcBef>
                <a:spcPts val="95"/>
              </a:spcBef>
              <a:tabLst>
                <a:tab pos="317500" algn="l"/>
              </a:tabLst>
            </a:pPr>
            <a:r>
              <a:rPr sz="1200" spc="-50" dirty="0">
                <a:solidFill>
                  <a:srgbClr val="CC0000"/>
                </a:solidFill>
                <a:latin typeface="Segoe UI Symbol"/>
                <a:cs typeface="Segoe UI Symbol"/>
              </a:rPr>
              <a:t>❏</a:t>
            </a:r>
            <a:r>
              <a:rPr sz="1200" dirty="0">
                <a:solidFill>
                  <a:srgbClr val="CC0000"/>
                </a:solidFill>
                <a:latin typeface="Segoe UI Symbol"/>
                <a:cs typeface="Segoe UI Symbol"/>
              </a:rPr>
              <a:t>	</a:t>
            </a:r>
            <a:r>
              <a:rPr dirty="0"/>
              <a:t>Hvis</a:t>
            </a:r>
            <a:r>
              <a:rPr spc="-105" dirty="0"/>
              <a:t> </a:t>
            </a:r>
            <a:r>
              <a:rPr dirty="0"/>
              <a:t>vi</a:t>
            </a:r>
            <a:r>
              <a:rPr spc="30" dirty="0"/>
              <a:t> </a:t>
            </a:r>
            <a:r>
              <a:rPr dirty="0"/>
              <a:t>senere</a:t>
            </a:r>
            <a:r>
              <a:rPr spc="-50" dirty="0"/>
              <a:t> </a:t>
            </a:r>
            <a:r>
              <a:rPr dirty="0"/>
              <a:t>ønsker</a:t>
            </a:r>
            <a:r>
              <a:rPr spc="-40" dirty="0"/>
              <a:t> </a:t>
            </a:r>
            <a:r>
              <a:rPr dirty="0"/>
              <a:t>at</a:t>
            </a:r>
            <a:r>
              <a:rPr spc="10" dirty="0"/>
              <a:t> </a:t>
            </a:r>
            <a:r>
              <a:rPr dirty="0"/>
              <a:t>benytte</a:t>
            </a:r>
            <a:r>
              <a:rPr spc="25" dirty="0"/>
              <a:t> </a:t>
            </a:r>
            <a:r>
              <a:rPr dirty="0"/>
              <a:t>vores</a:t>
            </a:r>
            <a:r>
              <a:rPr spc="-25" dirty="0"/>
              <a:t> </a:t>
            </a:r>
            <a:r>
              <a:rPr dirty="0"/>
              <a:t>søgeresultat,</a:t>
            </a:r>
            <a:r>
              <a:rPr spc="-175" dirty="0"/>
              <a:t> </a:t>
            </a:r>
            <a:r>
              <a:rPr dirty="0"/>
              <a:t>f.eks</a:t>
            </a:r>
            <a:r>
              <a:rPr spc="-25" dirty="0"/>
              <a:t> </a:t>
            </a:r>
            <a:r>
              <a:rPr dirty="0"/>
              <a:t>fordi</a:t>
            </a:r>
            <a:r>
              <a:rPr spc="-125" dirty="0"/>
              <a:t> </a:t>
            </a:r>
            <a:r>
              <a:rPr dirty="0"/>
              <a:t>vi</a:t>
            </a:r>
            <a:r>
              <a:rPr spc="30" dirty="0"/>
              <a:t> </a:t>
            </a:r>
            <a:r>
              <a:rPr dirty="0"/>
              <a:t>gerne</a:t>
            </a:r>
            <a:r>
              <a:rPr spc="-60" dirty="0"/>
              <a:t> </a:t>
            </a:r>
            <a:r>
              <a:rPr spc="-25" dirty="0"/>
              <a:t>vil </a:t>
            </a:r>
            <a:r>
              <a:rPr dirty="0"/>
              <a:t>redigere</a:t>
            </a:r>
            <a:r>
              <a:rPr spc="-145" dirty="0"/>
              <a:t> </a:t>
            </a:r>
            <a:r>
              <a:rPr dirty="0"/>
              <a:t>data,</a:t>
            </a:r>
            <a:r>
              <a:rPr spc="40" dirty="0"/>
              <a:t> </a:t>
            </a:r>
            <a:r>
              <a:rPr dirty="0"/>
              <a:t>er</a:t>
            </a:r>
            <a:r>
              <a:rPr spc="20" dirty="0"/>
              <a:t> </a:t>
            </a:r>
            <a:r>
              <a:rPr dirty="0"/>
              <a:t>vi</a:t>
            </a:r>
            <a:r>
              <a:rPr spc="-60" dirty="0"/>
              <a:t> </a:t>
            </a:r>
            <a:r>
              <a:rPr dirty="0"/>
              <a:t>nødt</a:t>
            </a:r>
            <a:r>
              <a:rPr spc="-80" dirty="0"/>
              <a:t> </a:t>
            </a:r>
            <a:r>
              <a:rPr dirty="0"/>
              <a:t>til</a:t>
            </a:r>
            <a:r>
              <a:rPr spc="-60" dirty="0"/>
              <a:t> </a:t>
            </a:r>
            <a:r>
              <a:rPr dirty="0"/>
              <a:t>at</a:t>
            </a:r>
            <a:r>
              <a:rPr spc="-10" dirty="0"/>
              <a:t> </a:t>
            </a:r>
            <a:r>
              <a:rPr dirty="0"/>
              <a:t>gemme</a:t>
            </a:r>
            <a:r>
              <a:rPr spc="10" dirty="0"/>
              <a:t> </a:t>
            </a:r>
            <a:r>
              <a:rPr spc="-10" dirty="0"/>
              <a:t>dette</a:t>
            </a:r>
            <a:endParaRPr sz="12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  <a:tabLst>
                <a:tab pos="317500" algn="l"/>
              </a:tabLst>
            </a:pPr>
            <a:r>
              <a:rPr sz="1200" spc="-50" dirty="0">
                <a:solidFill>
                  <a:srgbClr val="CC0000"/>
                </a:solidFill>
                <a:latin typeface="Segoe UI Symbol"/>
                <a:cs typeface="Segoe UI Symbol"/>
              </a:rPr>
              <a:t>❏</a:t>
            </a:r>
            <a:r>
              <a:rPr sz="1200" dirty="0">
                <a:solidFill>
                  <a:srgbClr val="CC0000"/>
                </a:solidFill>
                <a:latin typeface="Segoe UI Symbol"/>
                <a:cs typeface="Segoe UI Symbol"/>
              </a:rPr>
              <a:t>	</a:t>
            </a:r>
            <a:r>
              <a:rPr dirty="0"/>
              <a:t>Der</a:t>
            </a:r>
            <a:r>
              <a:rPr spc="-60" dirty="0"/>
              <a:t> </a:t>
            </a:r>
            <a:r>
              <a:rPr dirty="0"/>
              <a:t>er</a:t>
            </a:r>
            <a:r>
              <a:rPr spc="15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spc="-10" dirty="0"/>
              <a:t>situationer:</a:t>
            </a:r>
            <a:endParaRPr sz="1200">
              <a:latin typeface="Segoe UI Symbol"/>
              <a:cs typeface="Segoe UI Symbol"/>
            </a:endParaRPr>
          </a:p>
          <a:p>
            <a:pPr marL="774700" indent="-304800">
              <a:lnSpc>
                <a:spcPct val="100000"/>
              </a:lnSpc>
              <a:spcBef>
                <a:spcPts val="325"/>
              </a:spcBef>
              <a:buClr>
                <a:srgbClr val="CC0000"/>
              </a:buClr>
              <a:buFont typeface="Arial"/>
              <a:buChar char="■"/>
              <a:tabLst>
                <a:tab pos="774700" algn="l"/>
              </a:tabLst>
            </a:pPr>
            <a:r>
              <a:rPr sz="1200" dirty="0"/>
              <a:t>Hvis</a:t>
            </a:r>
            <a:r>
              <a:rPr sz="1200" spc="30" dirty="0"/>
              <a:t> </a:t>
            </a:r>
            <a:r>
              <a:rPr sz="1200" dirty="0"/>
              <a:t>vi</a:t>
            </a:r>
            <a:r>
              <a:rPr sz="1200" spc="25" dirty="0"/>
              <a:t> </a:t>
            </a:r>
            <a:r>
              <a:rPr sz="1200" dirty="0"/>
              <a:t>søger</a:t>
            </a:r>
            <a:r>
              <a:rPr sz="1200" spc="-95" dirty="0"/>
              <a:t> </a:t>
            </a:r>
            <a:r>
              <a:rPr sz="1200" dirty="0"/>
              <a:t>efter</a:t>
            </a:r>
            <a:r>
              <a:rPr sz="1200" spc="-90" dirty="0"/>
              <a:t> </a:t>
            </a:r>
            <a:r>
              <a:rPr sz="1200" dirty="0"/>
              <a:t>første</a:t>
            </a:r>
            <a:r>
              <a:rPr sz="1200" spc="-65" dirty="0"/>
              <a:t> </a:t>
            </a:r>
            <a:r>
              <a:rPr sz="1200" spc="-10" dirty="0"/>
              <a:t>forekomst</a:t>
            </a:r>
            <a:r>
              <a:rPr sz="1200" spc="-50" dirty="0"/>
              <a:t> </a:t>
            </a:r>
            <a:r>
              <a:rPr sz="1200" dirty="0"/>
              <a:t>kan</a:t>
            </a:r>
            <a:r>
              <a:rPr sz="1200" spc="45" dirty="0"/>
              <a:t> </a:t>
            </a:r>
            <a:r>
              <a:rPr sz="1200" dirty="0"/>
              <a:t>vi</a:t>
            </a:r>
            <a:r>
              <a:rPr sz="1200" spc="110" dirty="0"/>
              <a:t> </a:t>
            </a:r>
            <a:r>
              <a:rPr sz="1200" dirty="0"/>
              <a:t>gemme</a:t>
            </a:r>
            <a:r>
              <a:rPr sz="1200" spc="90" dirty="0"/>
              <a:t> </a:t>
            </a:r>
            <a:r>
              <a:rPr sz="1200" dirty="0"/>
              <a:t>resultatet</a:t>
            </a:r>
            <a:r>
              <a:rPr sz="1200" spc="-130" dirty="0"/>
              <a:t> </a:t>
            </a:r>
            <a:r>
              <a:rPr sz="1200" dirty="0"/>
              <a:t>i</a:t>
            </a:r>
            <a:r>
              <a:rPr sz="1200" spc="-55" dirty="0"/>
              <a:t> </a:t>
            </a:r>
            <a:r>
              <a:rPr sz="1200" dirty="0"/>
              <a:t>en</a:t>
            </a:r>
            <a:r>
              <a:rPr sz="1200" spc="50" dirty="0"/>
              <a:t> </a:t>
            </a:r>
            <a:r>
              <a:rPr sz="1200" i="1" spc="-10" dirty="0">
                <a:latin typeface="Verdana"/>
                <a:cs typeface="Verdana"/>
              </a:rPr>
              <a:t>variabel</a:t>
            </a:r>
            <a:endParaRPr sz="1200">
              <a:latin typeface="Verdana"/>
              <a:cs typeface="Verdana"/>
            </a:endParaRPr>
          </a:p>
          <a:p>
            <a:pPr marL="774700" indent="-304800">
              <a:lnSpc>
                <a:spcPct val="100000"/>
              </a:lnSpc>
              <a:spcBef>
                <a:spcPts val="290"/>
              </a:spcBef>
              <a:buClr>
                <a:srgbClr val="CC0000"/>
              </a:buClr>
              <a:buFont typeface="Arial"/>
              <a:buChar char="■"/>
              <a:tabLst>
                <a:tab pos="774700" algn="l"/>
              </a:tabLst>
            </a:pPr>
            <a:r>
              <a:rPr sz="1200" dirty="0"/>
              <a:t>Hvis</a:t>
            </a:r>
            <a:r>
              <a:rPr sz="1200" spc="15" dirty="0"/>
              <a:t> </a:t>
            </a:r>
            <a:r>
              <a:rPr sz="1200" dirty="0"/>
              <a:t>vi</a:t>
            </a:r>
            <a:r>
              <a:rPr sz="1200" spc="15" dirty="0"/>
              <a:t> </a:t>
            </a:r>
            <a:r>
              <a:rPr sz="1200" dirty="0"/>
              <a:t>søger</a:t>
            </a:r>
            <a:r>
              <a:rPr sz="1200" spc="-105" dirty="0"/>
              <a:t> </a:t>
            </a:r>
            <a:r>
              <a:rPr sz="1200" dirty="0"/>
              <a:t>efter</a:t>
            </a:r>
            <a:r>
              <a:rPr sz="1200" spc="-100" dirty="0"/>
              <a:t> </a:t>
            </a:r>
            <a:r>
              <a:rPr sz="1200" dirty="0"/>
              <a:t>flere</a:t>
            </a:r>
            <a:r>
              <a:rPr sz="1200" spc="-75" dirty="0"/>
              <a:t> </a:t>
            </a:r>
            <a:r>
              <a:rPr sz="1200" dirty="0"/>
              <a:t>forekomster</a:t>
            </a:r>
            <a:r>
              <a:rPr sz="1200" spc="-105" dirty="0"/>
              <a:t> </a:t>
            </a:r>
            <a:r>
              <a:rPr sz="1200" dirty="0"/>
              <a:t>må</a:t>
            </a:r>
            <a:r>
              <a:rPr sz="1200" spc="70" dirty="0"/>
              <a:t> </a:t>
            </a:r>
            <a:r>
              <a:rPr sz="1200" dirty="0"/>
              <a:t>vi</a:t>
            </a:r>
            <a:r>
              <a:rPr sz="1200" spc="95" dirty="0"/>
              <a:t> </a:t>
            </a:r>
            <a:r>
              <a:rPr sz="1200" dirty="0"/>
              <a:t>gemme resultaterne</a:t>
            </a:r>
            <a:r>
              <a:rPr sz="1200" spc="-75" dirty="0"/>
              <a:t> </a:t>
            </a:r>
            <a:r>
              <a:rPr sz="1200" dirty="0"/>
              <a:t>i</a:t>
            </a:r>
            <a:r>
              <a:rPr sz="1200" spc="-65" dirty="0"/>
              <a:t> </a:t>
            </a:r>
            <a:r>
              <a:rPr sz="1200" dirty="0"/>
              <a:t>en</a:t>
            </a:r>
            <a:r>
              <a:rPr sz="1200" spc="114" dirty="0"/>
              <a:t> </a:t>
            </a:r>
            <a:r>
              <a:rPr sz="1200" i="1" spc="-10" dirty="0">
                <a:latin typeface="Verdana"/>
                <a:cs typeface="Verdana"/>
              </a:rPr>
              <a:t>liste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Gem</a:t>
            </a:r>
            <a:r>
              <a:rPr spc="-40" dirty="0"/>
              <a:t> </a:t>
            </a:r>
            <a:r>
              <a:rPr dirty="0"/>
              <a:t>søgeresultater</a:t>
            </a:r>
            <a:r>
              <a:rPr spc="-15" dirty="0"/>
              <a:t> </a:t>
            </a:r>
            <a:r>
              <a:rPr dirty="0"/>
              <a:t>i</a:t>
            </a:r>
            <a:r>
              <a:rPr spc="-25" dirty="0"/>
              <a:t> </a:t>
            </a:r>
            <a:r>
              <a:rPr dirty="0" err="1"/>
              <a:t>en</a:t>
            </a:r>
            <a:r>
              <a:rPr spc="-55" dirty="0"/>
              <a:t> </a:t>
            </a:r>
            <a:r>
              <a:rPr lang="da-DK" spc="-10" dirty="0"/>
              <a:t>A</a:t>
            </a:r>
            <a:r>
              <a:rPr spc="-10" dirty="0" err="1"/>
              <a:t>rray</a:t>
            </a:r>
            <a:r>
              <a:rPr lang="da-DK" spc="-10" dirty="0"/>
              <a:t>List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Søgning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71842" y="918146"/>
            <a:ext cx="7653655" cy="3715248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  <a:tabLst>
                <a:tab pos="317500" algn="l"/>
              </a:tabLst>
            </a:pPr>
            <a:r>
              <a:rPr sz="1200" spc="-50" dirty="0">
                <a:solidFill>
                  <a:srgbClr val="CC0000"/>
                </a:solidFill>
                <a:latin typeface="Segoe UI Symbol"/>
                <a:cs typeface="Segoe UI Symbol"/>
              </a:rPr>
              <a:t>❏</a:t>
            </a:r>
            <a:r>
              <a:rPr sz="1200" dirty="0">
                <a:solidFill>
                  <a:srgbClr val="CC0000"/>
                </a:solidFill>
                <a:latin typeface="Segoe UI Symbol"/>
                <a:cs typeface="Segoe UI Symbol"/>
              </a:rPr>
              <a:t>	</a:t>
            </a:r>
            <a:r>
              <a:rPr sz="1400" dirty="0">
                <a:latin typeface="Verdana"/>
                <a:cs typeface="Verdana"/>
              </a:rPr>
              <a:t>Vi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vil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søge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efter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alle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personer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der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hedder</a:t>
            </a:r>
            <a:r>
              <a:rPr sz="1400" spc="50" dirty="0"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57C17"/>
                </a:solidFill>
                <a:latin typeface="Courier New"/>
                <a:cs typeface="Courier New"/>
              </a:rPr>
              <a:t>"Jensen"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317500" algn="l"/>
              </a:tabLst>
            </a:pPr>
            <a:r>
              <a:rPr sz="1200" spc="-50" dirty="0">
                <a:solidFill>
                  <a:srgbClr val="CC0000"/>
                </a:solidFill>
                <a:latin typeface="Segoe UI Symbol"/>
                <a:cs typeface="Segoe UI Symbol"/>
              </a:rPr>
              <a:t>❏</a:t>
            </a:r>
            <a:r>
              <a:rPr sz="1200" dirty="0">
                <a:solidFill>
                  <a:srgbClr val="CC0000"/>
                </a:solidFill>
                <a:latin typeface="Segoe UI Symbol"/>
                <a:cs typeface="Segoe UI Symbol"/>
              </a:rPr>
              <a:t>	</a:t>
            </a:r>
            <a:r>
              <a:rPr sz="1400" dirty="0">
                <a:latin typeface="Verdana"/>
                <a:cs typeface="Verdana"/>
              </a:rPr>
              <a:t>Vi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gemmer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resultaterne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dirty="0" err="1">
                <a:latin typeface="Verdana"/>
                <a:cs typeface="Verdana"/>
              </a:rPr>
              <a:t>en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lang="da-DK" sz="1400" spc="-10" dirty="0">
                <a:latin typeface="Verdana"/>
                <a:cs typeface="Verdana"/>
              </a:rPr>
              <a:t>A</a:t>
            </a:r>
            <a:r>
              <a:rPr sz="1400" spc="-10" dirty="0" err="1">
                <a:latin typeface="Verdana"/>
                <a:cs typeface="Verdana"/>
              </a:rPr>
              <a:t>rray</a:t>
            </a:r>
            <a:r>
              <a:rPr lang="da-DK" sz="1400" spc="-10" dirty="0">
                <a:latin typeface="Verdana"/>
                <a:cs typeface="Verdana"/>
              </a:rPr>
              <a:t>List</a:t>
            </a:r>
            <a:endParaRPr sz="1400" dirty="0">
              <a:latin typeface="Verdana"/>
              <a:cs typeface="Verdana"/>
            </a:endParaRPr>
          </a:p>
          <a:p>
            <a:pPr marL="317500">
              <a:lnSpc>
                <a:spcPct val="100000"/>
              </a:lnSpc>
              <a:spcBef>
                <a:spcPts val="200"/>
              </a:spcBef>
            </a:pPr>
            <a:r>
              <a:rPr sz="950" dirty="0">
                <a:latin typeface="Courier New"/>
                <a:cs typeface="Courier New"/>
              </a:rPr>
              <a:t>søgeNavn</a:t>
            </a:r>
            <a:r>
              <a:rPr sz="950" spc="130" dirty="0"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950" spc="12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057C17"/>
                </a:solidFill>
                <a:latin typeface="Courier New"/>
                <a:cs typeface="Courier New"/>
              </a:rPr>
              <a:t>"Jensen"</a:t>
            </a:r>
            <a:r>
              <a:rPr sz="950" spc="-10" dirty="0">
                <a:solidFill>
                  <a:srgbClr val="080808"/>
                </a:solidFill>
                <a:latin typeface="Courier New"/>
                <a:cs typeface="Courier New"/>
              </a:rPr>
              <a:t>;</a:t>
            </a:r>
            <a:endParaRPr sz="950" dirty="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60"/>
              </a:spcBef>
            </a:pPr>
            <a:r>
              <a:rPr sz="950" i="1" dirty="0">
                <a:solidFill>
                  <a:srgbClr val="8B8B8B"/>
                </a:solidFill>
                <a:latin typeface="Courier New"/>
                <a:cs typeface="Courier New"/>
              </a:rPr>
              <a:t>//</a:t>
            </a:r>
            <a:r>
              <a:rPr sz="950" i="1" spc="105" dirty="0">
                <a:solidFill>
                  <a:srgbClr val="8B8B8B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8B8B8B"/>
                </a:solidFill>
                <a:latin typeface="Courier New"/>
                <a:cs typeface="Courier New"/>
              </a:rPr>
              <a:t>opret</a:t>
            </a:r>
            <a:r>
              <a:rPr sz="950" i="1" spc="110" dirty="0">
                <a:solidFill>
                  <a:srgbClr val="8B8B8B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8B8B8B"/>
                </a:solidFill>
                <a:latin typeface="Courier New"/>
                <a:cs typeface="Courier New"/>
              </a:rPr>
              <a:t>arrayliste</a:t>
            </a:r>
            <a:r>
              <a:rPr sz="950" i="1" spc="110" dirty="0">
                <a:solidFill>
                  <a:srgbClr val="8B8B8B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8B8B8B"/>
                </a:solidFill>
                <a:latin typeface="Courier New"/>
                <a:cs typeface="Courier New"/>
              </a:rPr>
              <a:t>til</a:t>
            </a:r>
            <a:r>
              <a:rPr sz="950" i="1" spc="110" dirty="0">
                <a:solidFill>
                  <a:srgbClr val="8B8B8B"/>
                </a:solidFill>
                <a:latin typeface="Courier New"/>
                <a:cs typeface="Courier New"/>
              </a:rPr>
              <a:t> </a:t>
            </a:r>
            <a:r>
              <a:rPr sz="950" i="1" spc="-10" dirty="0">
                <a:solidFill>
                  <a:srgbClr val="8B8B8B"/>
                </a:solidFill>
                <a:latin typeface="Courier New"/>
                <a:cs typeface="Courier New"/>
              </a:rPr>
              <a:t>søgeresultater</a:t>
            </a:r>
            <a:endParaRPr sz="950" dirty="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65"/>
              </a:spcBef>
            </a:pPr>
            <a:r>
              <a:rPr sz="950" dirty="0">
                <a:latin typeface="Courier New"/>
                <a:cs typeface="Courier New"/>
              </a:rPr>
              <a:t>ArrayList</a:t>
            </a:r>
            <a:r>
              <a:rPr sz="950" dirty="0">
                <a:solidFill>
                  <a:srgbClr val="080808"/>
                </a:solidFill>
                <a:latin typeface="Courier New"/>
                <a:cs typeface="Courier New"/>
              </a:rPr>
              <a:t>&lt;</a:t>
            </a:r>
            <a:r>
              <a:rPr sz="950" dirty="0">
                <a:latin typeface="Courier New"/>
                <a:cs typeface="Courier New"/>
              </a:rPr>
              <a:t>Person</a:t>
            </a:r>
            <a:r>
              <a:rPr sz="950" dirty="0">
                <a:solidFill>
                  <a:srgbClr val="080808"/>
                </a:solidFill>
                <a:latin typeface="Courier New"/>
                <a:cs typeface="Courier New"/>
              </a:rPr>
              <a:t>&gt;</a:t>
            </a:r>
            <a:r>
              <a:rPr sz="950" spc="16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søgeResultat</a:t>
            </a:r>
            <a:r>
              <a:rPr sz="950" spc="170" dirty="0"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950" spc="17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033B3"/>
                </a:solidFill>
                <a:latin typeface="Courier New"/>
                <a:cs typeface="Courier New"/>
              </a:rPr>
              <a:t>new</a:t>
            </a:r>
            <a:r>
              <a:rPr sz="950" spc="16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080808"/>
                </a:solidFill>
                <a:latin typeface="Courier New"/>
                <a:cs typeface="Courier New"/>
              </a:rPr>
              <a:t>ArrayList&lt;</a:t>
            </a:r>
            <a:r>
              <a:rPr sz="950" spc="-10" dirty="0">
                <a:latin typeface="Courier New"/>
                <a:cs typeface="Courier New"/>
              </a:rPr>
              <a:t>Person</a:t>
            </a:r>
            <a:r>
              <a:rPr sz="950" spc="-10" dirty="0">
                <a:solidFill>
                  <a:srgbClr val="080808"/>
                </a:solidFill>
                <a:latin typeface="Courier New"/>
                <a:cs typeface="Courier New"/>
              </a:rPr>
              <a:t>&gt;();</a:t>
            </a:r>
            <a:endParaRPr sz="950" dirty="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60"/>
              </a:spcBef>
            </a:pPr>
            <a:r>
              <a:rPr sz="950" i="1" dirty="0">
                <a:solidFill>
                  <a:srgbClr val="8B8B8B"/>
                </a:solidFill>
                <a:latin typeface="Courier New"/>
                <a:cs typeface="Courier New"/>
              </a:rPr>
              <a:t>//</a:t>
            </a:r>
            <a:r>
              <a:rPr sz="950" i="1" spc="110" dirty="0">
                <a:solidFill>
                  <a:srgbClr val="8B8B8B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8B8B8B"/>
                </a:solidFill>
                <a:latin typeface="Courier New"/>
                <a:cs typeface="Courier New"/>
              </a:rPr>
              <a:t>find</a:t>
            </a:r>
            <a:r>
              <a:rPr sz="950" i="1" spc="110" dirty="0">
                <a:solidFill>
                  <a:srgbClr val="8B8B8B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8B8B8B"/>
                </a:solidFill>
                <a:latin typeface="Courier New"/>
                <a:cs typeface="Courier New"/>
              </a:rPr>
              <a:t>personer,</a:t>
            </a:r>
            <a:r>
              <a:rPr sz="950" i="1" spc="114" dirty="0">
                <a:solidFill>
                  <a:srgbClr val="8B8B8B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8B8B8B"/>
                </a:solidFill>
                <a:latin typeface="Courier New"/>
                <a:cs typeface="Courier New"/>
              </a:rPr>
              <a:t>hvis</a:t>
            </a:r>
            <a:r>
              <a:rPr sz="950" i="1" spc="110" dirty="0">
                <a:solidFill>
                  <a:srgbClr val="8B8B8B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8B8B8B"/>
                </a:solidFill>
                <a:latin typeface="Courier New"/>
                <a:cs typeface="Courier New"/>
              </a:rPr>
              <a:t>navn</a:t>
            </a:r>
            <a:r>
              <a:rPr sz="950" i="1" spc="110" dirty="0">
                <a:solidFill>
                  <a:srgbClr val="8B8B8B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8B8B8B"/>
                </a:solidFill>
                <a:latin typeface="Courier New"/>
                <a:cs typeface="Courier New"/>
              </a:rPr>
              <a:t>indeholder</a:t>
            </a:r>
            <a:r>
              <a:rPr sz="950" i="1" spc="114" dirty="0">
                <a:solidFill>
                  <a:srgbClr val="8B8B8B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8B8B8B"/>
                </a:solidFill>
                <a:latin typeface="Courier New"/>
                <a:cs typeface="Courier New"/>
              </a:rPr>
              <a:t>søgekriterium</a:t>
            </a:r>
            <a:r>
              <a:rPr sz="950" i="1" spc="110" dirty="0">
                <a:solidFill>
                  <a:srgbClr val="8B8B8B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8B8B8B"/>
                </a:solidFill>
                <a:latin typeface="Courier New"/>
                <a:cs typeface="Courier New"/>
              </a:rPr>
              <a:t>og</a:t>
            </a:r>
            <a:r>
              <a:rPr sz="950" i="1" spc="114" dirty="0">
                <a:solidFill>
                  <a:srgbClr val="8B8B8B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8B8B8B"/>
                </a:solidFill>
                <a:latin typeface="Courier New"/>
                <a:cs typeface="Courier New"/>
              </a:rPr>
              <a:t>gem</a:t>
            </a:r>
            <a:r>
              <a:rPr sz="950" i="1" spc="110" dirty="0">
                <a:solidFill>
                  <a:srgbClr val="8B8B8B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8B8B8B"/>
                </a:solidFill>
                <a:latin typeface="Courier New"/>
                <a:cs typeface="Courier New"/>
              </a:rPr>
              <a:t>i</a:t>
            </a:r>
            <a:r>
              <a:rPr sz="950" i="1" spc="110" dirty="0">
                <a:solidFill>
                  <a:srgbClr val="8B8B8B"/>
                </a:solidFill>
                <a:latin typeface="Courier New"/>
                <a:cs typeface="Courier New"/>
              </a:rPr>
              <a:t> </a:t>
            </a:r>
            <a:r>
              <a:rPr sz="950" i="1" spc="-10" dirty="0">
                <a:solidFill>
                  <a:srgbClr val="8B8B8B"/>
                </a:solidFill>
                <a:latin typeface="Courier New"/>
                <a:cs typeface="Courier New"/>
              </a:rPr>
              <a:t>liste</a:t>
            </a:r>
            <a:endParaRPr sz="950" dirty="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60"/>
              </a:spcBef>
            </a:pPr>
            <a:r>
              <a:rPr sz="950" dirty="0">
                <a:solidFill>
                  <a:srgbClr val="0033B3"/>
                </a:solidFill>
                <a:latin typeface="Courier New"/>
                <a:cs typeface="Courier New"/>
              </a:rPr>
              <a:t>for</a:t>
            </a:r>
            <a:r>
              <a:rPr sz="950" spc="15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950" dirty="0">
                <a:latin typeface="Courier New"/>
                <a:cs typeface="Courier New"/>
              </a:rPr>
              <a:t>Person</a:t>
            </a:r>
            <a:r>
              <a:rPr sz="950" spc="15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p</a:t>
            </a:r>
            <a:r>
              <a:rPr sz="950" spc="150" dirty="0"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950" spc="15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personDatabase</a:t>
            </a:r>
            <a:r>
              <a:rPr sz="950" dirty="0">
                <a:solidFill>
                  <a:srgbClr val="080808"/>
                </a:solidFill>
                <a:latin typeface="Courier New"/>
                <a:cs typeface="Courier New"/>
              </a:rPr>
              <a:t>)</a:t>
            </a:r>
            <a:r>
              <a:rPr sz="950" spc="15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950" spc="-50" dirty="0">
                <a:solidFill>
                  <a:srgbClr val="080808"/>
                </a:solidFill>
                <a:latin typeface="Courier New"/>
                <a:cs typeface="Courier New"/>
              </a:rPr>
              <a:t>{</a:t>
            </a:r>
            <a:endParaRPr sz="950" dirty="0">
              <a:latin typeface="Courier New"/>
              <a:cs typeface="Courier New"/>
            </a:endParaRPr>
          </a:p>
          <a:p>
            <a:pPr marL="850900" marR="4277360" indent="-305435">
              <a:lnSpc>
                <a:spcPct val="105400"/>
              </a:lnSpc>
            </a:pPr>
            <a:r>
              <a:rPr sz="950" spc="10" dirty="0">
                <a:solidFill>
                  <a:srgbClr val="0033B3"/>
                </a:solidFill>
                <a:latin typeface="Courier New"/>
                <a:cs typeface="Courier New"/>
              </a:rPr>
              <a:t>if</a:t>
            </a:r>
            <a:r>
              <a:rPr sz="950" spc="24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950" spc="10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950" spc="10" dirty="0">
                <a:latin typeface="Courier New"/>
                <a:cs typeface="Courier New"/>
              </a:rPr>
              <a:t>p</a:t>
            </a:r>
            <a:r>
              <a:rPr sz="950" spc="10" dirty="0">
                <a:solidFill>
                  <a:srgbClr val="080808"/>
                </a:solidFill>
                <a:latin typeface="Courier New"/>
                <a:cs typeface="Courier New"/>
              </a:rPr>
              <a:t>.getNavn().contains(</a:t>
            </a:r>
            <a:r>
              <a:rPr sz="950" spc="10" dirty="0">
                <a:latin typeface="Courier New"/>
                <a:cs typeface="Courier New"/>
              </a:rPr>
              <a:t>søgeNavn</a:t>
            </a:r>
            <a:r>
              <a:rPr sz="950" spc="10" dirty="0">
                <a:solidFill>
                  <a:srgbClr val="080808"/>
                </a:solidFill>
                <a:latin typeface="Courier New"/>
                <a:cs typeface="Courier New"/>
              </a:rPr>
              <a:t>))</a:t>
            </a:r>
            <a:r>
              <a:rPr sz="950" spc="26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950" spc="-50" dirty="0">
                <a:solidFill>
                  <a:srgbClr val="080808"/>
                </a:solidFill>
                <a:latin typeface="Courier New"/>
                <a:cs typeface="Courier New"/>
              </a:rPr>
              <a:t>{ </a:t>
            </a:r>
            <a:r>
              <a:rPr sz="950" spc="-10" dirty="0">
                <a:latin typeface="Courier New"/>
                <a:cs typeface="Courier New"/>
              </a:rPr>
              <a:t>søgeResultat</a:t>
            </a:r>
            <a:r>
              <a:rPr sz="950" spc="-10" dirty="0">
                <a:solidFill>
                  <a:srgbClr val="080808"/>
                </a:solidFill>
                <a:latin typeface="Courier New"/>
                <a:cs typeface="Courier New"/>
              </a:rPr>
              <a:t>.add(</a:t>
            </a:r>
            <a:r>
              <a:rPr sz="950" spc="-10" dirty="0">
                <a:latin typeface="Courier New"/>
                <a:cs typeface="Courier New"/>
              </a:rPr>
              <a:t>p</a:t>
            </a:r>
            <a:r>
              <a:rPr sz="950" spc="-10" dirty="0">
                <a:solidFill>
                  <a:srgbClr val="080808"/>
                </a:solidFill>
                <a:latin typeface="Courier New"/>
                <a:cs typeface="Courier New"/>
              </a:rPr>
              <a:t>);</a:t>
            </a:r>
            <a:endParaRPr sz="950" dirty="0">
              <a:latin typeface="Courier New"/>
              <a:cs typeface="Courier New"/>
            </a:endParaRPr>
          </a:p>
          <a:p>
            <a:pPr marL="546100">
              <a:lnSpc>
                <a:spcPct val="100000"/>
              </a:lnSpc>
              <a:spcBef>
                <a:spcPts val="65"/>
              </a:spcBef>
            </a:pPr>
            <a:r>
              <a:rPr sz="950" spc="-50" dirty="0">
                <a:solidFill>
                  <a:srgbClr val="080808"/>
                </a:solidFill>
                <a:latin typeface="Courier New"/>
                <a:cs typeface="Courier New"/>
              </a:rPr>
              <a:t>}</a:t>
            </a:r>
            <a:endParaRPr sz="950" dirty="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65"/>
              </a:spcBef>
            </a:pPr>
            <a:r>
              <a:rPr sz="950" spc="-50" dirty="0">
                <a:solidFill>
                  <a:srgbClr val="080808"/>
                </a:solidFill>
                <a:latin typeface="Courier New"/>
                <a:cs typeface="Courier New"/>
              </a:rPr>
              <a:t>}</a:t>
            </a:r>
            <a:endParaRPr sz="950" dirty="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60"/>
              </a:spcBef>
            </a:pPr>
            <a:r>
              <a:rPr sz="950" i="1" dirty="0">
                <a:solidFill>
                  <a:srgbClr val="8B8B8B"/>
                </a:solidFill>
                <a:latin typeface="Courier New"/>
                <a:cs typeface="Courier New"/>
              </a:rPr>
              <a:t>//</a:t>
            </a:r>
            <a:r>
              <a:rPr sz="950" i="1" spc="130" dirty="0">
                <a:solidFill>
                  <a:srgbClr val="8B8B8B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8B8B8B"/>
                </a:solidFill>
                <a:latin typeface="Courier New"/>
                <a:cs typeface="Courier New"/>
              </a:rPr>
              <a:t>Udskriv</a:t>
            </a:r>
            <a:r>
              <a:rPr sz="950" i="1" spc="130" dirty="0">
                <a:solidFill>
                  <a:srgbClr val="8B8B8B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8B8B8B"/>
                </a:solidFill>
                <a:latin typeface="Courier New"/>
                <a:cs typeface="Courier New"/>
              </a:rPr>
              <a:t>resultater</a:t>
            </a:r>
            <a:r>
              <a:rPr sz="950" i="1" spc="145" dirty="0">
                <a:solidFill>
                  <a:srgbClr val="8B8B8B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8B8B8B"/>
                </a:solidFill>
                <a:latin typeface="Courier New"/>
                <a:cs typeface="Courier New"/>
              </a:rPr>
              <a:t>-</a:t>
            </a:r>
            <a:r>
              <a:rPr sz="950" i="1" spc="130" dirty="0">
                <a:solidFill>
                  <a:srgbClr val="8B8B8B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8B8B8B"/>
                </a:solidFill>
                <a:latin typeface="Courier New"/>
                <a:cs typeface="Courier New"/>
              </a:rPr>
              <a:t>check</a:t>
            </a:r>
            <a:r>
              <a:rPr sz="950" i="1" spc="135" dirty="0">
                <a:solidFill>
                  <a:srgbClr val="8B8B8B"/>
                </a:solidFill>
                <a:latin typeface="Courier New"/>
                <a:cs typeface="Courier New"/>
              </a:rPr>
              <a:t> </a:t>
            </a:r>
            <a:r>
              <a:rPr lang="da-DK" sz="950" i="1" spc="135" dirty="0">
                <a:solidFill>
                  <a:srgbClr val="8B8B8B"/>
                </a:solidFill>
                <a:latin typeface="Courier New"/>
                <a:cs typeface="Courier New"/>
              </a:rPr>
              <a:t>om der er noget i</a:t>
            </a:r>
            <a:r>
              <a:rPr sz="950" i="1" spc="135" dirty="0">
                <a:solidFill>
                  <a:srgbClr val="8B8B8B"/>
                </a:solidFill>
                <a:latin typeface="Courier New"/>
                <a:cs typeface="Courier New"/>
              </a:rPr>
              <a:t> </a:t>
            </a:r>
            <a:r>
              <a:rPr sz="950" i="1" spc="-10" dirty="0" err="1">
                <a:solidFill>
                  <a:srgbClr val="8B8B8B"/>
                </a:solidFill>
                <a:latin typeface="Courier New"/>
                <a:cs typeface="Courier New"/>
              </a:rPr>
              <a:t>liste</a:t>
            </a:r>
            <a:r>
              <a:rPr lang="da-DK" sz="950" i="1" spc="-10" dirty="0">
                <a:solidFill>
                  <a:srgbClr val="8B8B8B"/>
                </a:solidFill>
                <a:latin typeface="Courier New"/>
                <a:cs typeface="Courier New"/>
              </a:rPr>
              <a:t>n</a:t>
            </a:r>
            <a:endParaRPr sz="950" dirty="0">
              <a:latin typeface="Courier New"/>
              <a:cs typeface="Courier New"/>
            </a:endParaRPr>
          </a:p>
          <a:p>
            <a:pPr marL="546100" marR="4888230" indent="-228600">
              <a:lnSpc>
                <a:spcPct val="105500"/>
              </a:lnSpc>
            </a:pPr>
            <a:r>
              <a:rPr sz="950" dirty="0">
                <a:solidFill>
                  <a:srgbClr val="0033B3"/>
                </a:solidFill>
                <a:latin typeface="Courier New"/>
                <a:cs typeface="Courier New"/>
              </a:rPr>
              <a:t>if</a:t>
            </a:r>
            <a:r>
              <a:rPr sz="950" spc="6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080808"/>
                </a:solidFill>
                <a:latin typeface="Courier New"/>
                <a:cs typeface="Courier New"/>
              </a:rPr>
              <a:t>(!</a:t>
            </a:r>
            <a:r>
              <a:rPr sz="950" spc="-10" dirty="0">
                <a:latin typeface="Courier New"/>
                <a:cs typeface="Courier New"/>
              </a:rPr>
              <a:t>søgeResultat</a:t>
            </a:r>
            <a:r>
              <a:rPr sz="950" spc="-10" dirty="0">
                <a:solidFill>
                  <a:srgbClr val="080808"/>
                </a:solidFill>
                <a:latin typeface="Courier New"/>
                <a:cs typeface="Courier New"/>
              </a:rPr>
              <a:t>.isEmpty())</a:t>
            </a:r>
            <a:r>
              <a:rPr sz="950" spc="500" dirty="0">
                <a:solidFill>
                  <a:srgbClr val="080808"/>
                </a:solidFill>
                <a:latin typeface="Courier New"/>
                <a:cs typeface="Courier New"/>
              </a:rPr>
              <a:t>  </a:t>
            </a:r>
            <a:r>
              <a:rPr sz="950" dirty="0">
                <a:solidFill>
                  <a:srgbClr val="0033B3"/>
                </a:solidFill>
                <a:latin typeface="Courier New"/>
                <a:cs typeface="Courier New"/>
              </a:rPr>
              <a:t>for</a:t>
            </a:r>
            <a:r>
              <a:rPr sz="950" spc="8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950" dirty="0">
                <a:latin typeface="Courier New"/>
                <a:cs typeface="Courier New"/>
              </a:rPr>
              <a:t>Person</a:t>
            </a:r>
            <a:r>
              <a:rPr sz="950" spc="8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p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950" spc="8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søgeResultat</a:t>
            </a:r>
            <a:r>
              <a:rPr sz="950" spc="-10" dirty="0">
                <a:solidFill>
                  <a:srgbClr val="080808"/>
                </a:solidFill>
                <a:latin typeface="Courier New"/>
                <a:cs typeface="Courier New"/>
              </a:rPr>
              <a:t>)</a:t>
            </a:r>
            <a:endParaRPr sz="950" dirty="0">
              <a:latin typeface="Courier New"/>
              <a:cs typeface="Courier New"/>
            </a:endParaRPr>
          </a:p>
          <a:p>
            <a:pPr marL="850900">
              <a:lnSpc>
                <a:spcPct val="100000"/>
              </a:lnSpc>
              <a:spcBef>
                <a:spcPts val="65"/>
              </a:spcBef>
            </a:pPr>
            <a:r>
              <a:rPr sz="950" spc="-10" dirty="0">
                <a:latin typeface="Courier New"/>
                <a:cs typeface="Courier New"/>
              </a:rPr>
              <a:t>System</a:t>
            </a:r>
            <a:r>
              <a:rPr sz="950" spc="-10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950" i="1" spc="-10" dirty="0">
                <a:solidFill>
                  <a:srgbClr val="860F93"/>
                </a:solidFill>
                <a:latin typeface="Courier New"/>
                <a:cs typeface="Courier New"/>
              </a:rPr>
              <a:t>out</a:t>
            </a:r>
            <a:r>
              <a:rPr sz="950" spc="-10" dirty="0">
                <a:solidFill>
                  <a:srgbClr val="080808"/>
                </a:solidFill>
                <a:latin typeface="Courier New"/>
                <a:cs typeface="Courier New"/>
              </a:rPr>
              <a:t>.println(</a:t>
            </a:r>
            <a:r>
              <a:rPr sz="950" spc="-10" dirty="0">
                <a:latin typeface="Courier New"/>
                <a:cs typeface="Courier New"/>
              </a:rPr>
              <a:t>p</a:t>
            </a:r>
            <a:r>
              <a:rPr sz="950" spc="-10" dirty="0">
                <a:solidFill>
                  <a:srgbClr val="080808"/>
                </a:solidFill>
                <a:latin typeface="Courier New"/>
                <a:cs typeface="Courier New"/>
              </a:rPr>
              <a:t>);</a:t>
            </a:r>
            <a:endParaRPr sz="950" dirty="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60"/>
              </a:spcBef>
            </a:pPr>
            <a:r>
              <a:rPr sz="950" spc="-20" dirty="0">
                <a:solidFill>
                  <a:srgbClr val="0033B3"/>
                </a:solidFill>
                <a:latin typeface="Courier New"/>
                <a:cs typeface="Courier New"/>
              </a:rPr>
              <a:t>else</a:t>
            </a:r>
            <a:endParaRPr sz="950" dirty="0">
              <a:latin typeface="Courier New"/>
              <a:cs typeface="Courier New"/>
            </a:endParaRPr>
          </a:p>
          <a:p>
            <a:pPr marL="546100">
              <a:lnSpc>
                <a:spcPct val="100000"/>
              </a:lnSpc>
              <a:spcBef>
                <a:spcPts val="60"/>
              </a:spcBef>
            </a:pPr>
            <a:r>
              <a:rPr sz="950" dirty="0">
                <a:latin typeface="Courier New"/>
                <a:cs typeface="Courier New"/>
              </a:rPr>
              <a:t>System</a:t>
            </a:r>
            <a:r>
              <a:rPr sz="950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950" i="1" dirty="0">
                <a:solidFill>
                  <a:srgbClr val="860F93"/>
                </a:solidFill>
                <a:latin typeface="Courier New"/>
                <a:cs typeface="Courier New"/>
              </a:rPr>
              <a:t>out</a:t>
            </a:r>
            <a:r>
              <a:rPr sz="950" dirty="0">
                <a:solidFill>
                  <a:srgbClr val="080808"/>
                </a:solidFill>
                <a:latin typeface="Courier New"/>
                <a:cs typeface="Courier New"/>
              </a:rPr>
              <a:t>.println(</a:t>
            </a:r>
            <a:r>
              <a:rPr sz="950" dirty="0">
                <a:solidFill>
                  <a:srgbClr val="057C17"/>
                </a:solidFill>
                <a:latin typeface="Courier New"/>
                <a:cs typeface="Courier New"/>
              </a:rPr>
              <a:t>"Der</a:t>
            </a:r>
            <a:r>
              <a:rPr sz="950" spc="140" dirty="0">
                <a:solidFill>
                  <a:srgbClr val="057C17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57C17"/>
                </a:solidFill>
                <a:latin typeface="Courier New"/>
                <a:cs typeface="Courier New"/>
              </a:rPr>
              <a:t>findes</a:t>
            </a:r>
            <a:r>
              <a:rPr sz="950" spc="145" dirty="0">
                <a:solidFill>
                  <a:srgbClr val="057C17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57C17"/>
                </a:solidFill>
                <a:latin typeface="Courier New"/>
                <a:cs typeface="Courier New"/>
              </a:rPr>
              <a:t>ingen</a:t>
            </a:r>
            <a:r>
              <a:rPr sz="950" spc="145" dirty="0">
                <a:solidFill>
                  <a:srgbClr val="057C17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57C17"/>
                </a:solidFill>
                <a:latin typeface="Courier New"/>
                <a:cs typeface="Courier New"/>
              </a:rPr>
              <a:t>personer</a:t>
            </a:r>
            <a:r>
              <a:rPr sz="950" spc="145" dirty="0">
                <a:solidFill>
                  <a:srgbClr val="057C17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57C17"/>
                </a:solidFill>
                <a:latin typeface="Courier New"/>
                <a:cs typeface="Courier New"/>
              </a:rPr>
              <a:t>i</a:t>
            </a:r>
            <a:r>
              <a:rPr sz="950" spc="145" dirty="0">
                <a:solidFill>
                  <a:srgbClr val="057C17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57C17"/>
                </a:solidFill>
                <a:latin typeface="Courier New"/>
                <a:cs typeface="Courier New"/>
              </a:rPr>
              <a:t>listen</a:t>
            </a:r>
            <a:r>
              <a:rPr sz="950" spc="140" dirty="0">
                <a:solidFill>
                  <a:srgbClr val="057C17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57C17"/>
                </a:solidFill>
                <a:latin typeface="Courier New"/>
                <a:cs typeface="Courier New"/>
              </a:rPr>
              <a:t>med</a:t>
            </a:r>
            <a:r>
              <a:rPr sz="950" spc="145" dirty="0">
                <a:solidFill>
                  <a:srgbClr val="057C17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57C17"/>
                </a:solidFill>
                <a:latin typeface="Courier New"/>
                <a:cs typeface="Courier New"/>
              </a:rPr>
              <a:t>navn:</a:t>
            </a:r>
            <a:r>
              <a:rPr sz="950" spc="145" dirty="0">
                <a:solidFill>
                  <a:srgbClr val="057C17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57C17"/>
                </a:solidFill>
                <a:latin typeface="Courier New"/>
                <a:cs typeface="Courier New"/>
              </a:rPr>
              <a:t>"</a:t>
            </a:r>
            <a:r>
              <a:rPr sz="950" spc="180" dirty="0">
                <a:solidFill>
                  <a:srgbClr val="057C17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80808"/>
                </a:solidFill>
                <a:latin typeface="Courier New"/>
                <a:cs typeface="Courier New"/>
              </a:rPr>
              <a:t>+</a:t>
            </a:r>
            <a:r>
              <a:rPr sz="950" spc="14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57C17"/>
                </a:solidFill>
                <a:latin typeface="Courier New"/>
                <a:cs typeface="Courier New"/>
              </a:rPr>
              <a:t>"</a:t>
            </a:r>
            <a:r>
              <a:rPr sz="950" dirty="0">
                <a:solidFill>
                  <a:srgbClr val="0037A6"/>
                </a:solidFill>
                <a:latin typeface="Courier New"/>
                <a:cs typeface="Courier New"/>
              </a:rPr>
              <a:t>\"</a:t>
            </a:r>
            <a:r>
              <a:rPr sz="950" dirty="0">
                <a:solidFill>
                  <a:srgbClr val="057C17"/>
                </a:solidFill>
                <a:latin typeface="Courier New"/>
                <a:cs typeface="Courier New"/>
              </a:rPr>
              <a:t>"</a:t>
            </a:r>
            <a:r>
              <a:rPr sz="950" spc="150" dirty="0">
                <a:solidFill>
                  <a:srgbClr val="057C17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80808"/>
                </a:solidFill>
                <a:latin typeface="Courier New"/>
                <a:cs typeface="Courier New"/>
              </a:rPr>
              <a:t>+</a:t>
            </a:r>
            <a:r>
              <a:rPr sz="950" spc="14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søgeNavn</a:t>
            </a:r>
            <a:r>
              <a:rPr sz="950" spc="150" dirty="0"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80808"/>
                </a:solidFill>
                <a:latin typeface="Courier New"/>
                <a:cs typeface="Courier New"/>
              </a:rPr>
              <a:t>+</a:t>
            </a:r>
            <a:r>
              <a:rPr sz="950" spc="15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057C17"/>
                </a:solidFill>
                <a:latin typeface="Courier New"/>
                <a:cs typeface="Courier New"/>
              </a:rPr>
              <a:t>"</a:t>
            </a:r>
            <a:r>
              <a:rPr sz="950" spc="-10" dirty="0">
                <a:solidFill>
                  <a:srgbClr val="0037A6"/>
                </a:solidFill>
                <a:latin typeface="Courier New"/>
                <a:cs typeface="Courier New"/>
              </a:rPr>
              <a:t>\"</a:t>
            </a:r>
            <a:r>
              <a:rPr sz="950" spc="-10" dirty="0">
                <a:solidFill>
                  <a:srgbClr val="057C17"/>
                </a:solidFill>
                <a:latin typeface="Courier New"/>
                <a:cs typeface="Courier New"/>
              </a:rPr>
              <a:t>"</a:t>
            </a:r>
            <a:r>
              <a:rPr sz="950" spc="-10" dirty="0">
                <a:solidFill>
                  <a:srgbClr val="080808"/>
                </a:solidFill>
                <a:latin typeface="Courier New"/>
                <a:cs typeface="Courier New"/>
              </a:rPr>
              <a:t>);</a:t>
            </a:r>
            <a:endParaRPr sz="9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endParaRPr sz="950" dirty="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950" spc="-10" dirty="0">
                <a:latin typeface="Verdana"/>
                <a:cs typeface="Verdana"/>
              </a:rPr>
              <a:t>Output:</a:t>
            </a:r>
            <a:endParaRPr sz="950" dirty="0">
              <a:latin typeface="Verdana"/>
              <a:cs typeface="Verdana"/>
            </a:endParaRPr>
          </a:p>
          <a:p>
            <a:pPr marL="317500">
              <a:lnSpc>
                <a:spcPct val="100000"/>
              </a:lnSpc>
              <a:spcBef>
                <a:spcPts val="365"/>
              </a:spcBef>
            </a:pPr>
            <a:r>
              <a:rPr sz="1100" dirty="0">
                <a:solidFill>
                  <a:srgbClr val="0033B3"/>
                </a:solidFill>
                <a:latin typeface="Courier New"/>
                <a:cs typeface="Courier New"/>
              </a:rPr>
              <a:t>{</a:t>
            </a:r>
            <a:r>
              <a:rPr sz="1100" spc="-1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33B3"/>
                </a:solidFill>
                <a:latin typeface="Courier New"/>
                <a:cs typeface="Courier New"/>
              </a:rPr>
              <a:t>Ulla</a:t>
            </a:r>
            <a:r>
              <a:rPr sz="1100" spc="-1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33B3"/>
                </a:solidFill>
                <a:latin typeface="Courier New"/>
                <a:cs typeface="Courier New"/>
              </a:rPr>
              <a:t>Jensen,</a:t>
            </a:r>
            <a:r>
              <a:rPr sz="1100" spc="-8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33B3"/>
                </a:solidFill>
                <a:latin typeface="Courier New"/>
                <a:cs typeface="Courier New"/>
              </a:rPr>
              <a:t>40,</a:t>
            </a:r>
            <a:r>
              <a:rPr sz="1100" spc="-1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33B3"/>
                </a:solidFill>
                <a:latin typeface="Courier New"/>
                <a:cs typeface="Courier New"/>
              </a:rPr>
              <a:t>167.0,</a:t>
            </a:r>
            <a:r>
              <a:rPr sz="1100" spc="-8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33B3"/>
                </a:solidFill>
                <a:latin typeface="Courier New"/>
                <a:cs typeface="Courier New"/>
              </a:rPr>
              <a:t>65.3}</a:t>
            </a:r>
            <a:endParaRPr sz="1100" dirty="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254"/>
              </a:spcBef>
            </a:pPr>
            <a:r>
              <a:rPr sz="1100" dirty="0">
                <a:solidFill>
                  <a:srgbClr val="0033B3"/>
                </a:solidFill>
                <a:latin typeface="Courier New"/>
                <a:cs typeface="Courier New"/>
              </a:rPr>
              <a:t>{</a:t>
            </a:r>
            <a:r>
              <a:rPr sz="1100" spc="2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33B3"/>
                </a:solidFill>
                <a:latin typeface="Courier New"/>
                <a:cs typeface="Courier New"/>
              </a:rPr>
              <a:t>Lilian</a:t>
            </a:r>
            <a:r>
              <a:rPr sz="1100" spc="-5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33B3"/>
                </a:solidFill>
                <a:latin typeface="Courier New"/>
                <a:cs typeface="Courier New"/>
              </a:rPr>
              <a:t>Jensen,</a:t>
            </a:r>
            <a:r>
              <a:rPr sz="1100" spc="2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33B3"/>
                </a:solidFill>
                <a:latin typeface="Courier New"/>
                <a:cs typeface="Courier New"/>
              </a:rPr>
              <a:t>46,</a:t>
            </a:r>
            <a:r>
              <a:rPr sz="1100" spc="-5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33B3"/>
                </a:solidFill>
                <a:latin typeface="Courier New"/>
                <a:cs typeface="Courier New"/>
              </a:rPr>
              <a:t>177.0,</a:t>
            </a:r>
            <a:r>
              <a:rPr sz="1100" spc="2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33B3"/>
                </a:solidFill>
                <a:latin typeface="Courier New"/>
                <a:cs typeface="Courier New"/>
              </a:rPr>
              <a:t>66.8}</a:t>
            </a:r>
            <a:endParaRPr sz="11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Redigering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312284" y="4756857"/>
            <a:ext cx="640716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Redigering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17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70874" y="918587"/>
            <a:ext cx="7315200" cy="34110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5080" indent="-304800">
              <a:lnSpc>
                <a:spcPct val="120000"/>
              </a:lnSpc>
              <a:spcBef>
                <a:spcPts val="100"/>
              </a:spcBef>
              <a:tabLst>
                <a:tab pos="316865" algn="l"/>
              </a:tabLst>
            </a:pPr>
            <a:r>
              <a:rPr sz="1200" spc="-50" dirty="0">
                <a:solidFill>
                  <a:srgbClr val="CC0000"/>
                </a:solidFill>
                <a:latin typeface="Segoe UI Symbol"/>
                <a:cs typeface="Segoe UI Symbol"/>
              </a:rPr>
              <a:t>❏</a:t>
            </a:r>
            <a:r>
              <a:rPr sz="1200" dirty="0">
                <a:solidFill>
                  <a:srgbClr val="CC0000"/>
                </a:solidFill>
                <a:latin typeface="Segoe UI Symbol"/>
                <a:cs typeface="Segoe UI Symbol"/>
              </a:rPr>
              <a:t>	</a:t>
            </a:r>
            <a:r>
              <a:rPr sz="1400" dirty="0">
                <a:latin typeface="Verdana"/>
                <a:cs typeface="Verdana"/>
              </a:rPr>
              <a:t>Når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vi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redigerer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ønsker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vi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at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ændre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på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en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eller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flere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attributter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et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objekt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en </a:t>
            </a:r>
            <a:r>
              <a:rPr sz="1400" spc="-10" dirty="0">
                <a:latin typeface="Verdana"/>
                <a:cs typeface="Verdana"/>
              </a:rPr>
              <a:t>liste</a:t>
            </a:r>
            <a:endParaRPr sz="1400" dirty="0">
              <a:latin typeface="Verdana"/>
              <a:cs typeface="Verdana"/>
            </a:endParaRPr>
          </a:p>
          <a:p>
            <a:pPr marL="317500" marR="102870" indent="-304800">
              <a:lnSpc>
                <a:spcPct val="120000"/>
              </a:lnSpc>
              <a:tabLst>
                <a:tab pos="316865" algn="l"/>
              </a:tabLst>
            </a:pPr>
            <a:r>
              <a:rPr sz="1200" spc="-50" dirty="0">
                <a:solidFill>
                  <a:srgbClr val="CC0000"/>
                </a:solidFill>
                <a:latin typeface="Segoe UI Symbol"/>
                <a:cs typeface="Segoe UI Symbol"/>
              </a:rPr>
              <a:t>❏</a:t>
            </a:r>
            <a:r>
              <a:rPr sz="1200" dirty="0">
                <a:solidFill>
                  <a:srgbClr val="CC0000"/>
                </a:solidFill>
                <a:latin typeface="Segoe UI Symbol"/>
                <a:cs typeface="Segoe UI Symbol"/>
              </a:rPr>
              <a:t>	</a:t>
            </a:r>
            <a:r>
              <a:rPr sz="1400" dirty="0">
                <a:latin typeface="Verdana"/>
                <a:cs typeface="Verdana"/>
              </a:rPr>
              <a:t>For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at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give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brugeren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mulighed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for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at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vælge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hvilket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objekt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der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skal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redigeres, </a:t>
            </a:r>
            <a:r>
              <a:rPr sz="1400" dirty="0">
                <a:latin typeface="Verdana"/>
                <a:cs typeface="Verdana"/>
              </a:rPr>
              <a:t>starter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vi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med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at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præsentere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listen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af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objekter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med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nummerering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316865" algn="l"/>
              </a:tabLst>
            </a:pPr>
            <a:r>
              <a:rPr sz="1200" spc="-50" dirty="0">
                <a:solidFill>
                  <a:srgbClr val="CC0000"/>
                </a:solidFill>
                <a:latin typeface="Segoe UI Symbol"/>
                <a:cs typeface="Segoe UI Symbol"/>
              </a:rPr>
              <a:t>❏</a:t>
            </a:r>
            <a:r>
              <a:rPr sz="1200" dirty="0">
                <a:solidFill>
                  <a:srgbClr val="CC0000"/>
                </a:solidFill>
                <a:latin typeface="Segoe UI Symbol"/>
                <a:cs typeface="Segoe UI Symbol"/>
              </a:rPr>
              <a:t>	</a:t>
            </a:r>
            <a:r>
              <a:rPr sz="1400" dirty="0">
                <a:latin typeface="Verdana"/>
                <a:cs typeface="Verdana"/>
              </a:rPr>
              <a:t>Eksempel:</a:t>
            </a:r>
            <a:r>
              <a:rPr sz="1400" spc="-6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Lad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os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præsentere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søgeresultatet</a:t>
            </a:r>
            <a:r>
              <a:rPr sz="1400" spc="-6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fra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forrige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slide,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nummereret</a:t>
            </a:r>
            <a:endParaRPr sz="1400" dirty="0">
              <a:latin typeface="Verdana"/>
              <a:cs typeface="Verdana"/>
            </a:endParaRPr>
          </a:p>
          <a:p>
            <a:pPr marL="568960" marR="2360295" indent="-252095">
              <a:lnSpc>
                <a:spcPct val="142800"/>
              </a:lnSpc>
              <a:spcBef>
                <a:spcPts val="20"/>
              </a:spcBef>
              <a:tabLst>
                <a:tab pos="3008630" algn="l"/>
              </a:tabLst>
            </a:pPr>
            <a:r>
              <a:rPr sz="1100" dirty="0">
                <a:solidFill>
                  <a:srgbClr val="0033B3"/>
                </a:solidFill>
                <a:latin typeface="Courier New"/>
                <a:cs typeface="Courier New"/>
              </a:rPr>
              <a:t>for</a:t>
            </a:r>
            <a:r>
              <a:rPr sz="1100" spc="-2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70707"/>
                </a:solidFill>
                <a:latin typeface="Courier New"/>
                <a:cs typeface="Courier New"/>
              </a:rPr>
              <a:t>(</a:t>
            </a:r>
            <a:r>
              <a:rPr sz="1100" dirty="0">
                <a:solidFill>
                  <a:srgbClr val="0033B3"/>
                </a:solidFill>
                <a:latin typeface="Courier New"/>
                <a:cs typeface="Courier New"/>
              </a:rPr>
              <a:t>int</a:t>
            </a:r>
            <a:r>
              <a:rPr sz="1100" spc="-2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</a:t>
            </a:r>
            <a:r>
              <a:rPr sz="1100" dirty="0">
                <a:solidFill>
                  <a:srgbClr val="070707"/>
                </a:solidFill>
                <a:latin typeface="Courier New"/>
                <a:cs typeface="Courier New"/>
              </a:rPr>
              <a:t>=</a:t>
            </a:r>
            <a:r>
              <a:rPr sz="1100" dirty="0">
                <a:solidFill>
                  <a:srgbClr val="1650EB"/>
                </a:solidFill>
                <a:latin typeface="Courier New"/>
                <a:cs typeface="Courier New"/>
              </a:rPr>
              <a:t>0</a:t>
            </a:r>
            <a:r>
              <a:rPr sz="1100" dirty="0">
                <a:solidFill>
                  <a:srgbClr val="070707"/>
                </a:solidFill>
                <a:latin typeface="Courier New"/>
                <a:cs typeface="Courier New"/>
              </a:rPr>
              <a:t>;</a:t>
            </a:r>
            <a:r>
              <a:rPr sz="1100" spc="-20" dirty="0">
                <a:solidFill>
                  <a:srgbClr val="070707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</a:t>
            </a:r>
            <a:r>
              <a:rPr sz="1100" dirty="0">
                <a:solidFill>
                  <a:srgbClr val="070707"/>
                </a:solidFill>
                <a:latin typeface="Courier New"/>
                <a:cs typeface="Courier New"/>
              </a:rPr>
              <a:t>&lt;</a:t>
            </a:r>
            <a:r>
              <a:rPr sz="1100" dirty="0">
                <a:latin typeface="Courier New"/>
                <a:cs typeface="Courier New"/>
              </a:rPr>
              <a:t>søgeResultat</a:t>
            </a:r>
            <a:r>
              <a:rPr sz="1100" dirty="0">
                <a:solidFill>
                  <a:srgbClr val="070707"/>
                </a:solidFill>
                <a:latin typeface="Courier New"/>
                <a:cs typeface="Courier New"/>
              </a:rPr>
              <a:t>.size();</a:t>
            </a:r>
            <a:r>
              <a:rPr sz="1100" spc="-15" dirty="0">
                <a:solidFill>
                  <a:srgbClr val="070707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</a:t>
            </a:r>
            <a:r>
              <a:rPr sz="1100" dirty="0">
                <a:solidFill>
                  <a:srgbClr val="070707"/>
                </a:solidFill>
                <a:latin typeface="Courier New"/>
                <a:cs typeface="Courier New"/>
              </a:rPr>
              <a:t>++)</a:t>
            </a:r>
            <a:r>
              <a:rPr sz="1100" spc="-20" dirty="0">
                <a:solidFill>
                  <a:srgbClr val="070707"/>
                </a:solidFill>
                <a:latin typeface="Courier New"/>
                <a:cs typeface="Courier New"/>
              </a:rPr>
              <a:t> </a:t>
            </a:r>
            <a:r>
              <a:rPr sz="1100" spc="-50" dirty="0">
                <a:solidFill>
                  <a:srgbClr val="070707"/>
                </a:solidFill>
                <a:latin typeface="Courier New"/>
                <a:cs typeface="Courier New"/>
              </a:rPr>
              <a:t>{ </a:t>
            </a:r>
            <a:r>
              <a:rPr sz="1100" dirty="0">
                <a:latin typeface="Courier New"/>
                <a:cs typeface="Courier New"/>
              </a:rPr>
              <a:t>System</a:t>
            </a:r>
            <a:r>
              <a:rPr sz="1100" dirty="0">
                <a:solidFill>
                  <a:srgbClr val="070707"/>
                </a:solidFill>
                <a:latin typeface="Courier New"/>
                <a:cs typeface="Courier New"/>
              </a:rPr>
              <a:t>.</a:t>
            </a:r>
            <a:r>
              <a:rPr sz="1100" i="1" dirty="0">
                <a:solidFill>
                  <a:srgbClr val="861093"/>
                </a:solidFill>
                <a:latin typeface="Courier New"/>
                <a:cs typeface="Courier New"/>
              </a:rPr>
              <a:t>out</a:t>
            </a:r>
            <a:r>
              <a:rPr sz="1100" dirty="0">
                <a:solidFill>
                  <a:srgbClr val="070707"/>
                </a:solidFill>
                <a:latin typeface="Courier New"/>
                <a:cs typeface="Courier New"/>
              </a:rPr>
              <a:t>.println(</a:t>
            </a:r>
            <a:r>
              <a:rPr sz="1100" dirty="0">
                <a:latin typeface="Courier New"/>
                <a:cs typeface="Courier New"/>
              </a:rPr>
              <a:t>i</a:t>
            </a:r>
            <a:r>
              <a:rPr sz="1100" dirty="0">
                <a:solidFill>
                  <a:srgbClr val="070707"/>
                </a:solidFill>
                <a:latin typeface="Courier New"/>
                <a:cs typeface="Courier New"/>
              </a:rPr>
              <a:t>+</a:t>
            </a:r>
            <a:r>
              <a:rPr sz="1100" dirty="0">
                <a:solidFill>
                  <a:srgbClr val="1650EB"/>
                </a:solidFill>
                <a:latin typeface="Courier New"/>
                <a:cs typeface="Courier New"/>
              </a:rPr>
              <a:t>1</a:t>
            </a:r>
            <a:r>
              <a:rPr sz="1100" spc="-60" dirty="0">
                <a:solidFill>
                  <a:srgbClr val="1650EB"/>
                </a:solidFill>
                <a:latin typeface="Courier New"/>
                <a:cs typeface="Courier New"/>
              </a:rPr>
              <a:t> </a:t>
            </a:r>
            <a:r>
              <a:rPr sz="1100" spc="-20" dirty="0">
                <a:solidFill>
                  <a:srgbClr val="070707"/>
                </a:solidFill>
                <a:latin typeface="Courier New"/>
                <a:cs typeface="Courier New"/>
              </a:rPr>
              <a:t>+</a:t>
            </a:r>
            <a:r>
              <a:rPr sz="1100" spc="-20" dirty="0">
                <a:solidFill>
                  <a:srgbClr val="067C16"/>
                </a:solidFill>
                <a:latin typeface="Courier New"/>
                <a:cs typeface="Courier New"/>
              </a:rPr>
              <a:t>":"</a:t>
            </a:r>
            <a:r>
              <a:rPr sz="1100" dirty="0">
                <a:solidFill>
                  <a:srgbClr val="067C16"/>
                </a:solidFill>
                <a:latin typeface="Courier New"/>
                <a:cs typeface="Courier New"/>
              </a:rPr>
              <a:t>	</a:t>
            </a:r>
            <a:r>
              <a:rPr sz="1100" dirty="0">
                <a:solidFill>
                  <a:srgbClr val="070707"/>
                </a:solidFill>
                <a:latin typeface="Courier New"/>
                <a:cs typeface="Courier New"/>
              </a:rPr>
              <a:t>+</a:t>
            </a:r>
            <a:r>
              <a:rPr sz="1100" spc="-5" dirty="0">
                <a:solidFill>
                  <a:srgbClr val="070707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søgeResultat</a:t>
            </a:r>
            <a:r>
              <a:rPr sz="1100" spc="-10" dirty="0">
                <a:solidFill>
                  <a:srgbClr val="070707"/>
                </a:solidFill>
                <a:latin typeface="Courier New"/>
                <a:cs typeface="Courier New"/>
              </a:rPr>
              <a:t>.get(</a:t>
            </a:r>
            <a:r>
              <a:rPr sz="1100" spc="-10" dirty="0">
                <a:latin typeface="Courier New"/>
                <a:cs typeface="Courier New"/>
              </a:rPr>
              <a:t>i</a:t>
            </a:r>
            <a:r>
              <a:rPr sz="1100" spc="-10" dirty="0">
                <a:solidFill>
                  <a:srgbClr val="070707"/>
                </a:solidFill>
                <a:latin typeface="Courier New"/>
                <a:cs typeface="Courier New"/>
              </a:rPr>
              <a:t>));</a:t>
            </a:r>
            <a:endParaRPr sz="1100" dirty="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565"/>
              </a:spcBef>
            </a:pPr>
            <a:r>
              <a:rPr sz="1100" spc="-50" dirty="0">
                <a:solidFill>
                  <a:srgbClr val="070707"/>
                </a:solidFill>
                <a:latin typeface="Courier New"/>
                <a:cs typeface="Courier New"/>
              </a:rPr>
              <a:t>}</a:t>
            </a:r>
            <a:endParaRPr sz="1100" dirty="0">
              <a:latin typeface="Courier New"/>
              <a:cs typeface="Courier New"/>
            </a:endParaRPr>
          </a:p>
          <a:p>
            <a:pPr marL="774700">
              <a:lnSpc>
                <a:spcPct val="100000"/>
              </a:lnSpc>
              <a:spcBef>
                <a:spcPts val="1010"/>
              </a:spcBef>
            </a:pPr>
            <a:r>
              <a:rPr sz="1000" spc="-10" dirty="0">
                <a:latin typeface="Verdana"/>
                <a:cs typeface="Verdana"/>
              </a:rPr>
              <a:t>Output:</a:t>
            </a:r>
            <a:endParaRPr lang="da-DK" sz="1000" spc="-10" dirty="0">
              <a:latin typeface="Verdana"/>
              <a:cs typeface="Verdana"/>
            </a:endParaRPr>
          </a:p>
          <a:p>
            <a:pPr marL="774700">
              <a:lnSpc>
                <a:spcPct val="100000"/>
              </a:lnSpc>
              <a:spcBef>
                <a:spcPts val="1010"/>
              </a:spcBef>
            </a:pPr>
            <a:r>
              <a:rPr sz="1100" dirty="0">
                <a:solidFill>
                  <a:srgbClr val="0033B3"/>
                </a:solidFill>
                <a:latin typeface="Courier New"/>
                <a:cs typeface="Courier New"/>
              </a:rPr>
              <a:t>1:{</a:t>
            </a:r>
            <a:r>
              <a:rPr sz="1100" spc="-2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33B3"/>
                </a:solidFill>
                <a:latin typeface="Courier New"/>
                <a:cs typeface="Courier New"/>
              </a:rPr>
              <a:t>Ulla</a:t>
            </a:r>
            <a:r>
              <a:rPr sz="1100" spc="-1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33B3"/>
                </a:solidFill>
                <a:latin typeface="Courier New"/>
                <a:cs typeface="Courier New"/>
              </a:rPr>
              <a:t>Jensen,</a:t>
            </a:r>
            <a:r>
              <a:rPr sz="1100" spc="-1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33B3"/>
                </a:solidFill>
                <a:latin typeface="Courier New"/>
                <a:cs typeface="Courier New"/>
              </a:rPr>
              <a:t>40,</a:t>
            </a:r>
            <a:r>
              <a:rPr sz="1100" spc="-1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33B3"/>
                </a:solidFill>
                <a:latin typeface="Courier New"/>
                <a:cs typeface="Courier New"/>
              </a:rPr>
              <a:t>167.0,</a:t>
            </a:r>
            <a:r>
              <a:rPr sz="1100" spc="-1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33B3"/>
                </a:solidFill>
                <a:latin typeface="Courier New"/>
                <a:cs typeface="Courier New"/>
              </a:rPr>
              <a:t>65.3}</a:t>
            </a:r>
            <a:endParaRPr sz="1100" dirty="0">
              <a:latin typeface="Courier New"/>
              <a:cs typeface="Courier New"/>
            </a:endParaRPr>
          </a:p>
          <a:p>
            <a:pPr marL="316865">
              <a:lnSpc>
                <a:spcPct val="100000"/>
              </a:lnSpc>
              <a:spcBef>
                <a:spcPts val="645"/>
              </a:spcBef>
            </a:pPr>
            <a:r>
              <a:rPr lang="da-DK" sz="1100" dirty="0">
                <a:solidFill>
                  <a:srgbClr val="0033B3"/>
                </a:solidFill>
                <a:latin typeface="Courier New"/>
                <a:cs typeface="Courier New"/>
              </a:rPr>
              <a:t>      </a:t>
            </a:r>
            <a:r>
              <a:rPr sz="1100" dirty="0">
                <a:solidFill>
                  <a:srgbClr val="0033B3"/>
                </a:solidFill>
                <a:latin typeface="Courier New"/>
                <a:cs typeface="Courier New"/>
              </a:rPr>
              <a:t>2:{</a:t>
            </a:r>
            <a:r>
              <a:rPr sz="1100" spc="-2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33B3"/>
                </a:solidFill>
                <a:latin typeface="Courier New"/>
                <a:cs typeface="Courier New"/>
              </a:rPr>
              <a:t>Lilian</a:t>
            </a:r>
            <a:r>
              <a:rPr sz="1100" spc="-1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33B3"/>
                </a:solidFill>
                <a:latin typeface="Courier New"/>
                <a:cs typeface="Courier New"/>
              </a:rPr>
              <a:t>Jensen,</a:t>
            </a:r>
            <a:r>
              <a:rPr sz="1100" spc="-1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33B3"/>
                </a:solidFill>
                <a:latin typeface="Courier New"/>
                <a:cs typeface="Courier New"/>
              </a:rPr>
              <a:t>46,</a:t>
            </a:r>
            <a:r>
              <a:rPr sz="1100" spc="-1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33B3"/>
                </a:solidFill>
                <a:latin typeface="Courier New"/>
                <a:cs typeface="Courier New"/>
              </a:rPr>
              <a:t>177.0,</a:t>
            </a:r>
            <a:r>
              <a:rPr sz="1100" spc="-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100" spc="-20" dirty="0">
                <a:solidFill>
                  <a:srgbClr val="0033B3"/>
                </a:solidFill>
                <a:latin typeface="Courier New"/>
                <a:cs typeface="Courier New"/>
              </a:rPr>
              <a:t>66.8}</a:t>
            </a:r>
            <a:endParaRPr sz="1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316865" algn="l"/>
              </a:tabLst>
            </a:pPr>
            <a:r>
              <a:rPr sz="1200" spc="-50" dirty="0">
                <a:solidFill>
                  <a:srgbClr val="CC0000"/>
                </a:solidFill>
                <a:latin typeface="Segoe UI Symbol"/>
                <a:cs typeface="Segoe UI Symbol"/>
              </a:rPr>
              <a:t>❏</a:t>
            </a:r>
            <a:r>
              <a:rPr sz="1200" dirty="0">
                <a:solidFill>
                  <a:srgbClr val="CC0000"/>
                </a:solidFill>
                <a:latin typeface="Segoe UI Symbol"/>
                <a:cs typeface="Segoe UI Symbol"/>
              </a:rPr>
              <a:t>	</a:t>
            </a:r>
            <a:r>
              <a:rPr sz="1400" dirty="0">
                <a:latin typeface="Verdana"/>
                <a:cs typeface="Verdana"/>
              </a:rPr>
              <a:t>Brugeren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kan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nu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vælge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det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n</a:t>
            </a:r>
            <a:r>
              <a:rPr lang="da-DK" sz="1400" dirty="0" err="1">
                <a:latin typeface="Verdana"/>
                <a:cs typeface="Verdana"/>
              </a:rPr>
              <a:t>ummer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der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skal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redigeres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Redigering</a:t>
            </a:r>
            <a:r>
              <a:rPr spc="-60" dirty="0"/>
              <a:t> </a:t>
            </a:r>
            <a:r>
              <a:rPr dirty="0"/>
              <a:t>-</a:t>
            </a:r>
            <a:r>
              <a:rPr spc="-105" dirty="0"/>
              <a:t> </a:t>
            </a:r>
            <a:r>
              <a:rPr dirty="0"/>
              <a:t>brugerdialog</a:t>
            </a:r>
            <a:r>
              <a:rPr spc="-45" dirty="0"/>
              <a:t> </a:t>
            </a:r>
            <a:r>
              <a:rPr spc="-10" dirty="0"/>
              <a:t>(eksempel)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312284" y="4756857"/>
            <a:ext cx="564516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Redigering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18</a:t>
            </a:fld>
            <a:endParaRPr spc="-5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71842" y="918146"/>
            <a:ext cx="7003415" cy="33840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5080" indent="-304800">
              <a:lnSpc>
                <a:spcPct val="120000"/>
              </a:lnSpc>
              <a:spcBef>
                <a:spcPts val="100"/>
              </a:spcBef>
              <a:tabLst>
                <a:tab pos="316865" algn="l"/>
              </a:tabLst>
            </a:pPr>
            <a:r>
              <a:rPr sz="1200" spc="-50" dirty="0">
                <a:solidFill>
                  <a:srgbClr val="CC0000"/>
                </a:solidFill>
                <a:latin typeface="Segoe UI Symbol"/>
                <a:cs typeface="Segoe UI Symbol"/>
              </a:rPr>
              <a:t>❏</a:t>
            </a:r>
            <a:r>
              <a:rPr sz="1200" dirty="0">
                <a:solidFill>
                  <a:srgbClr val="CC0000"/>
                </a:solidFill>
                <a:latin typeface="Segoe UI Symbol"/>
                <a:cs typeface="Segoe UI Symbol"/>
              </a:rPr>
              <a:t>	</a:t>
            </a:r>
            <a:r>
              <a:rPr dirty="0"/>
              <a:t>Vi</a:t>
            </a:r>
            <a:r>
              <a:rPr spc="-30" dirty="0"/>
              <a:t> </a:t>
            </a:r>
            <a:r>
              <a:rPr dirty="0"/>
              <a:t>vil</a:t>
            </a:r>
            <a:r>
              <a:rPr spc="-35" dirty="0"/>
              <a:t> </a:t>
            </a:r>
            <a:r>
              <a:rPr dirty="0"/>
              <a:t>lave</a:t>
            </a:r>
            <a:r>
              <a:rPr spc="-40" dirty="0"/>
              <a:t> </a:t>
            </a:r>
            <a:r>
              <a:rPr dirty="0"/>
              <a:t>en</a:t>
            </a:r>
            <a:r>
              <a:rPr spc="-30" dirty="0"/>
              <a:t> </a:t>
            </a:r>
            <a:r>
              <a:rPr dirty="0"/>
              <a:t>brugerdialog</a:t>
            </a:r>
            <a:r>
              <a:rPr spc="-50" dirty="0"/>
              <a:t> </a:t>
            </a:r>
            <a:r>
              <a:rPr dirty="0"/>
              <a:t>der</a:t>
            </a:r>
            <a:r>
              <a:rPr spc="-35" dirty="0"/>
              <a:t> </a:t>
            </a:r>
            <a:r>
              <a:rPr dirty="0"/>
              <a:t>giver</a:t>
            </a:r>
            <a:r>
              <a:rPr spc="-35" dirty="0"/>
              <a:t> </a:t>
            </a:r>
            <a:r>
              <a:rPr dirty="0"/>
              <a:t>brugeren</a:t>
            </a:r>
            <a:r>
              <a:rPr spc="-35" dirty="0"/>
              <a:t> </a:t>
            </a:r>
            <a:r>
              <a:rPr dirty="0"/>
              <a:t>mulighed</a:t>
            </a:r>
            <a:r>
              <a:rPr spc="-55" dirty="0"/>
              <a:t> </a:t>
            </a:r>
            <a:r>
              <a:rPr dirty="0"/>
              <a:t>for</a:t>
            </a:r>
            <a:r>
              <a:rPr spc="-35" dirty="0"/>
              <a:t> </a:t>
            </a:r>
            <a:r>
              <a:rPr dirty="0"/>
              <a:t>at</a:t>
            </a:r>
            <a:r>
              <a:rPr spc="-35" dirty="0"/>
              <a:t> </a:t>
            </a:r>
            <a:r>
              <a:rPr dirty="0"/>
              <a:t>vælge</a:t>
            </a:r>
            <a:r>
              <a:rPr spc="-45" dirty="0"/>
              <a:t> </a:t>
            </a:r>
            <a:r>
              <a:rPr spc="-10" dirty="0"/>
              <a:t>nummeret </a:t>
            </a:r>
            <a:r>
              <a:rPr dirty="0"/>
              <a:t>på</a:t>
            </a:r>
            <a:r>
              <a:rPr spc="-40" dirty="0"/>
              <a:t> </a:t>
            </a:r>
            <a:r>
              <a:rPr dirty="0"/>
              <a:t>den</a:t>
            </a:r>
            <a:r>
              <a:rPr spc="-25" dirty="0"/>
              <a:t> </a:t>
            </a:r>
            <a:r>
              <a:rPr dirty="0"/>
              <a:t>person</a:t>
            </a:r>
            <a:r>
              <a:rPr spc="-40" dirty="0"/>
              <a:t> </a:t>
            </a:r>
            <a:r>
              <a:rPr dirty="0"/>
              <a:t>der</a:t>
            </a:r>
            <a:r>
              <a:rPr spc="-20" dirty="0"/>
              <a:t> </a:t>
            </a:r>
            <a:r>
              <a:rPr dirty="0"/>
              <a:t>skal</a:t>
            </a:r>
            <a:r>
              <a:rPr spc="-50" dirty="0"/>
              <a:t> </a:t>
            </a:r>
            <a:r>
              <a:rPr dirty="0"/>
              <a:t>redigeres</a:t>
            </a:r>
            <a:r>
              <a:rPr spc="-40" dirty="0"/>
              <a:t> </a:t>
            </a:r>
            <a:r>
              <a:rPr dirty="0"/>
              <a:t>ud</a:t>
            </a:r>
            <a:r>
              <a:rPr spc="-35" dirty="0"/>
              <a:t> </a:t>
            </a:r>
            <a:r>
              <a:rPr dirty="0"/>
              <a:t>fra</a:t>
            </a:r>
            <a:r>
              <a:rPr spc="-35" dirty="0"/>
              <a:t> </a:t>
            </a:r>
            <a:r>
              <a:rPr dirty="0"/>
              <a:t>listen,</a:t>
            </a:r>
            <a:r>
              <a:rPr spc="-55" dirty="0"/>
              <a:t> </a:t>
            </a:r>
            <a:r>
              <a:rPr spc="-20" dirty="0"/>
              <a:t>eks:</a:t>
            </a:r>
            <a:endParaRPr sz="1200" dirty="0">
              <a:latin typeface="Segoe UI Symbol"/>
              <a:cs typeface="Segoe UI Symbol"/>
            </a:endParaRPr>
          </a:p>
          <a:p>
            <a:pPr marL="774700">
              <a:lnSpc>
                <a:spcPct val="100000"/>
              </a:lnSpc>
              <a:spcBef>
                <a:spcPts val="935"/>
              </a:spcBef>
            </a:pPr>
            <a:r>
              <a:rPr sz="1100" dirty="0">
                <a:solidFill>
                  <a:srgbClr val="0033B3"/>
                </a:solidFill>
                <a:latin typeface="Courier New"/>
                <a:cs typeface="Courier New"/>
              </a:rPr>
              <a:t>1:{</a:t>
            </a:r>
            <a:r>
              <a:rPr sz="1100" spc="-2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33B3"/>
                </a:solidFill>
                <a:latin typeface="Courier New"/>
                <a:cs typeface="Courier New"/>
              </a:rPr>
              <a:t>Ulla</a:t>
            </a:r>
            <a:r>
              <a:rPr sz="1100" spc="-1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33B3"/>
                </a:solidFill>
                <a:latin typeface="Courier New"/>
                <a:cs typeface="Courier New"/>
              </a:rPr>
              <a:t>Jensen,</a:t>
            </a:r>
            <a:r>
              <a:rPr sz="1100" spc="-1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33B3"/>
                </a:solidFill>
                <a:latin typeface="Courier New"/>
                <a:cs typeface="Courier New"/>
              </a:rPr>
              <a:t>40,</a:t>
            </a:r>
            <a:r>
              <a:rPr sz="1100" spc="-1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33B3"/>
                </a:solidFill>
                <a:latin typeface="Courier New"/>
                <a:cs typeface="Courier New"/>
              </a:rPr>
              <a:t>167.0,</a:t>
            </a:r>
            <a:r>
              <a:rPr sz="1100" spc="-1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33B3"/>
                </a:solidFill>
                <a:latin typeface="Courier New"/>
                <a:cs typeface="Courier New"/>
              </a:rPr>
              <a:t>65.3}</a:t>
            </a:r>
            <a:endParaRPr sz="1100" dirty="0">
              <a:latin typeface="Courier New"/>
              <a:cs typeface="Courier New"/>
            </a:endParaRPr>
          </a:p>
          <a:p>
            <a:pPr marL="316865">
              <a:lnSpc>
                <a:spcPct val="100000"/>
              </a:lnSpc>
              <a:spcBef>
                <a:spcPts val="645"/>
              </a:spcBef>
            </a:pPr>
            <a:r>
              <a:rPr lang="da-DK" sz="1100" dirty="0">
                <a:solidFill>
                  <a:srgbClr val="0033B3"/>
                </a:solidFill>
                <a:latin typeface="Courier New"/>
                <a:cs typeface="Courier New"/>
              </a:rPr>
              <a:t>     </a:t>
            </a:r>
            <a:r>
              <a:rPr sz="1100" dirty="0">
                <a:solidFill>
                  <a:srgbClr val="0033B3"/>
                </a:solidFill>
                <a:latin typeface="Courier New"/>
                <a:cs typeface="Courier New"/>
              </a:rPr>
              <a:t>2:{</a:t>
            </a:r>
            <a:r>
              <a:rPr sz="1100" spc="-2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33B3"/>
                </a:solidFill>
                <a:latin typeface="Courier New"/>
                <a:cs typeface="Courier New"/>
              </a:rPr>
              <a:t>Lilian</a:t>
            </a:r>
            <a:r>
              <a:rPr sz="1100" spc="-1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33B3"/>
                </a:solidFill>
                <a:latin typeface="Courier New"/>
                <a:cs typeface="Courier New"/>
              </a:rPr>
              <a:t>Jensen,</a:t>
            </a:r>
            <a:r>
              <a:rPr sz="1100" spc="-1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33B3"/>
                </a:solidFill>
                <a:latin typeface="Courier New"/>
                <a:cs typeface="Courier New"/>
              </a:rPr>
              <a:t>46,</a:t>
            </a:r>
            <a:r>
              <a:rPr sz="1100" spc="-1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33B3"/>
                </a:solidFill>
                <a:latin typeface="Courier New"/>
                <a:cs typeface="Courier New"/>
              </a:rPr>
              <a:t>177.0,</a:t>
            </a:r>
            <a:r>
              <a:rPr sz="1100" spc="-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100" spc="-20" dirty="0">
                <a:solidFill>
                  <a:srgbClr val="0033B3"/>
                </a:solidFill>
                <a:latin typeface="Courier New"/>
                <a:cs typeface="Courier New"/>
              </a:rPr>
              <a:t>66.8}</a:t>
            </a:r>
            <a:endParaRPr sz="1100" dirty="0">
              <a:latin typeface="Courier New"/>
              <a:cs typeface="Courier New"/>
            </a:endParaRPr>
          </a:p>
          <a:p>
            <a:pPr marL="317500" marR="15240" indent="-304800">
              <a:lnSpc>
                <a:spcPct val="120000"/>
              </a:lnSpc>
              <a:spcBef>
                <a:spcPts val="280"/>
              </a:spcBef>
              <a:tabLst>
                <a:tab pos="316865" algn="l"/>
              </a:tabLst>
            </a:pPr>
            <a:r>
              <a:rPr sz="1200" spc="-50" dirty="0">
                <a:solidFill>
                  <a:srgbClr val="CC0000"/>
                </a:solidFill>
                <a:latin typeface="Segoe UI Symbol"/>
                <a:cs typeface="Segoe UI Symbol"/>
              </a:rPr>
              <a:t>❏</a:t>
            </a:r>
            <a:r>
              <a:rPr sz="1200" dirty="0">
                <a:solidFill>
                  <a:srgbClr val="CC0000"/>
                </a:solidFill>
                <a:latin typeface="Segoe UI Symbol"/>
                <a:cs typeface="Segoe UI Symbol"/>
              </a:rPr>
              <a:t>	</a:t>
            </a:r>
            <a:r>
              <a:rPr dirty="0"/>
              <a:t>Når</a:t>
            </a:r>
            <a:r>
              <a:rPr spc="-40" dirty="0"/>
              <a:t> </a:t>
            </a:r>
            <a:r>
              <a:rPr dirty="0"/>
              <a:t>brugeren</a:t>
            </a:r>
            <a:r>
              <a:rPr spc="-35" dirty="0"/>
              <a:t> </a:t>
            </a:r>
            <a:r>
              <a:rPr dirty="0"/>
              <a:t>har</a:t>
            </a:r>
            <a:r>
              <a:rPr spc="-40" dirty="0"/>
              <a:t> </a:t>
            </a:r>
            <a:r>
              <a:rPr dirty="0"/>
              <a:t>valgt</a:t>
            </a:r>
            <a:r>
              <a:rPr spc="-50" dirty="0"/>
              <a:t> </a:t>
            </a:r>
            <a:r>
              <a:rPr dirty="0"/>
              <a:t>en</a:t>
            </a:r>
            <a:r>
              <a:rPr spc="-25" dirty="0"/>
              <a:t> </a:t>
            </a:r>
            <a:r>
              <a:rPr dirty="0"/>
              <a:t>person</a:t>
            </a:r>
            <a:r>
              <a:rPr spc="-50" dirty="0"/>
              <a:t> </a:t>
            </a:r>
            <a:r>
              <a:rPr dirty="0"/>
              <a:t>præsenteres</a:t>
            </a:r>
            <a:r>
              <a:rPr spc="-60" dirty="0"/>
              <a:t> </a:t>
            </a:r>
            <a:r>
              <a:rPr dirty="0"/>
              <a:t>alle</a:t>
            </a:r>
            <a:r>
              <a:rPr spc="-45" dirty="0"/>
              <a:t> </a:t>
            </a:r>
            <a:r>
              <a:rPr dirty="0"/>
              <a:t>attributværdier</a:t>
            </a:r>
            <a:r>
              <a:rPr spc="-70" dirty="0"/>
              <a:t> </a:t>
            </a:r>
            <a:r>
              <a:rPr dirty="0"/>
              <a:t>og</a:t>
            </a:r>
            <a:r>
              <a:rPr spc="-25" dirty="0"/>
              <a:t> </a:t>
            </a:r>
            <a:r>
              <a:rPr dirty="0"/>
              <a:t>man</a:t>
            </a:r>
            <a:r>
              <a:rPr spc="-35" dirty="0"/>
              <a:t> </a:t>
            </a:r>
            <a:r>
              <a:rPr spc="-25" dirty="0"/>
              <a:t>kan </a:t>
            </a:r>
            <a:r>
              <a:rPr dirty="0"/>
              <a:t>overskrive</a:t>
            </a:r>
            <a:r>
              <a:rPr spc="-50" dirty="0"/>
              <a:t> </a:t>
            </a:r>
            <a:r>
              <a:rPr dirty="0"/>
              <a:t>med</a:t>
            </a:r>
            <a:r>
              <a:rPr spc="-30" dirty="0"/>
              <a:t> </a:t>
            </a:r>
            <a:r>
              <a:rPr dirty="0"/>
              <a:t>nye</a:t>
            </a:r>
            <a:r>
              <a:rPr spc="-20" dirty="0"/>
              <a:t> </a:t>
            </a:r>
            <a:r>
              <a:rPr dirty="0"/>
              <a:t>værdier</a:t>
            </a:r>
            <a:r>
              <a:rPr spc="-40" dirty="0"/>
              <a:t> </a:t>
            </a:r>
            <a:r>
              <a:rPr dirty="0"/>
              <a:t>eller</a:t>
            </a:r>
            <a:r>
              <a:rPr spc="-40" dirty="0"/>
              <a:t> </a:t>
            </a:r>
            <a:r>
              <a:rPr dirty="0"/>
              <a:t>trykke</a:t>
            </a:r>
            <a:r>
              <a:rPr spc="-35" dirty="0"/>
              <a:t> </a:t>
            </a:r>
            <a:r>
              <a:rPr dirty="0"/>
              <a:t>ENTER</a:t>
            </a:r>
            <a:r>
              <a:rPr spc="-35" dirty="0"/>
              <a:t> </a:t>
            </a:r>
            <a:r>
              <a:rPr dirty="0"/>
              <a:t>hvis</a:t>
            </a:r>
            <a:r>
              <a:rPr spc="-35" dirty="0"/>
              <a:t> </a:t>
            </a:r>
            <a:r>
              <a:rPr dirty="0"/>
              <a:t>der</a:t>
            </a:r>
            <a:r>
              <a:rPr spc="-15" dirty="0"/>
              <a:t> </a:t>
            </a:r>
            <a:r>
              <a:rPr dirty="0"/>
              <a:t>ikke</a:t>
            </a:r>
            <a:r>
              <a:rPr spc="-40" dirty="0"/>
              <a:t> </a:t>
            </a:r>
            <a:r>
              <a:rPr dirty="0"/>
              <a:t>skal</a:t>
            </a:r>
            <a:r>
              <a:rPr spc="-25" dirty="0"/>
              <a:t> </a:t>
            </a:r>
            <a:r>
              <a:rPr dirty="0"/>
              <a:t>ske</a:t>
            </a:r>
            <a:r>
              <a:rPr spc="-40" dirty="0"/>
              <a:t> </a:t>
            </a:r>
            <a:r>
              <a:rPr spc="-25" dirty="0"/>
              <a:t>en </a:t>
            </a:r>
            <a:r>
              <a:rPr dirty="0"/>
              <a:t>ændring.</a:t>
            </a:r>
            <a:r>
              <a:rPr spc="-45" dirty="0"/>
              <a:t> </a:t>
            </a:r>
            <a:r>
              <a:rPr dirty="0"/>
              <a:t>Eksempel</a:t>
            </a:r>
            <a:r>
              <a:rPr spc="-50" dirty="0"/>
              <a:t> </a:t>
            </a:r>
            <a:r>
              <a:rPr dirty="0" err="1"/>
              <a:t>på</a:t>
            </a:r>
            <a:r>
              <a:rPr spc="-40" dirty="0"/>
              <a:t> </a:t>
            </a:r>
            <a:r>
              <a:rPr lang="da-DK" spc="-40" dirty="0"/>
              <a:t>kørsel</a:t>
            </a:r>
            <a:r>
              <a:rPr dirty="0"/>
              <a:t>,</a:t>
            </a:r>
            <a:r>
              <a:rPr spc="-45" dirty="0"/>
              <a:t> </a:t>
            </a:r>
            <a:r>
              <a:rPr dirty="0"/>
              <a:t>hvor</a:t>
            </a:r>
            <a:r>
              <a:rPr spc="-35" dirty="0"/>
              <a:t> </a:t>
            </a:r>
            <a:r>
              <a:rPr dirty="0"/>
              <a:t>vægten</a:t>
            </a:r>
            <a:r>
              <a:rPr spc="-45" dirty="0"/>
              <a:t> </a:t>
            </a:r>
            <a:r>
              <a:rPr dirty="0"/>
              <a:t>ændres</a:t>
            </a:r>
            <a:r>
              <a:rPr spc="-50" dirty="0"/>
              <a:t> </a:t>
            </a:r>
            <a:r>
              <a:rPr dirty="0"/>
              <a:t>for</a:t>
            </a:r>
            <a:r>
              <a:rPr spc="-35" dirty="0"/>
              <a:t> </a:t>
            </a:r>
            <a:r>
              <a:rPr dirty="0"/>
              <a:t>person</a:t>
            </a:r>
            <a:r>
              <a:rPr spc="-35" dirty="0"/>
              <a:t> </a:t>
            </a:r>
            <a:r>
              <a:rPr spc="-25" dirty="0"/>
              <a:t>1:</a:t>
            </a:r>
            <a:endParaRPr sz="1200" dirty="0">
              <a:latin typeface="Segoe UI Symbol"/>
              <a:cs typeface="Segoe UI Symbol"/>
            </a:endParaRPr>
          </a:p>
          <a:p>
            <a:pPr marL="317500" marR="3008630">
              <a:lnSpc>
                <a:spcPct val="151300"/>
              </a:lnSpc>
              <a:spcBef>
                <a:spcPts val="80"/>
              </a:spcBef>
            </a:pPr>
            <a:r>
              <a:rPr sz="800" dirty="0">
                <a:latin typeface="Courier New"/>
                <a:cs typeface="Courier New"/>
              </a:rPr>
              <a:t>Rediger</a:t>
            </a:r>
            <a:r>
              <a:rPr sz="800" spc="-2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data</a:t>
            </a:r>
            <a:r>
              <a:rPr sz="800" spc="-2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og</a:t>
            </a:r>
            <a:r>
              <a:rPr sz="800" spc="-2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tryk</a:t>
            </a:r>
            <a:r>
              <a:rPr sz="800" spc="-2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ENTER.</a:t>
            </a:r>
            <a:r>
              <a:rPr sz="800" spc="-2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Hvis</a:t>
            </a:r>
            <a:r>
              <a:rPr sz="800" spc="-2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data</a:t>
            </a:r>
            <a:r>
              <a:rPr sz="800" spc="-2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ikke</a:t>
            </a:r>
            <a:r>
              <a:rPr sz="800" spc="-25" dirty="0">
                <a:latin typeface="Courier New"/>
                <a:cs typeface="Courier New"/>
              </a:rPr>
              <a:t> </a:t>
            </a:r>
            <a:r>
              <a:rPr sz="800" dirty="0" err="1">
                <a:latin typeface="Courier New"/>
                <a:cs typeface="Courier New"/>
              </a:rPr>
              <a:t>skal</a:t>
            </a:r>
            <a:r>
              <a:rPr sz="800" spc="-25" dirty="0">
                <a:latin typeface="Courier New"/>
                <a:cs typeface="Courier New"/>
              </a:rPr>
              <a:t> </a:t>
            </a:r>
            <a:r>
              <a:rPr sz="800" dirty="0" err="1">
                <a:latin typeface="Courier New"/>
                <a:cs typeface="Courier New"/>
              </a:rPr>
              <a:t>redigeres</a:t>
            </a:r>
            <a:r>
              <a:rPr lang="da-DK" sz="800" spc="-20" dirty="0">
                <a:latin typeface="Courier New"/>
                <a:cs typeface="Courier New"/>
              </a:rPr>
              <a:t>: </a:t>
            </a:r>
            <a:r>
              <a:rPr sz="800" dirty="0" err="1">
                <a:latin typeface="Courier New"/>
                <a:cs typeface="Courier New"/>
              </a:rPr>
              <a:t>tryk</a:t>
            </a:r>
            <a:r>
              <a:rPr sz="800" spc="-2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ENTER </a:t>
            </a:r>
            <a:endParaRPr lang="da-DK" sz="800" spc="-10" dirty="0">
              <a:latin typeface="Courier New"/>
              <a:cs typeface="Courier New"/>
            </a:endParaRPr>
          </a:p>
          <a:p>
            <a:pPr marL="317500" marR="3008630">
              <a:lnSpc>
                <a:spcPct val="151300"/>
              </a:lnSpc>
              <a:spcBef>
                <a:spcPts val="80"/>
              </a:spcBef>
            </a:pPr>
            <a:r>
              <a:rPr sz="800" dirty="0" err="1">
                <a:latin typeface="Courier New"/>
                <a:cs typeface="Courier New"/>
              </a:rPr>
              <a:t>Navn</a:t>
            </a:r>
            <a:r>
              <a:rPr sz="800" dirty="0">
                <a:latin typeface="Courier New"/>
                <a:cs typeface="Courier New"/>
              </a:rPr>
              <a:t>:</a:t>
            </a:r>
            <a:r>
              <a:rPr sz="800" spc="-2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Ulla</a:t>
            </a:r>
            <a:r>
              <a:rPr sz="800" spc="-20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Jensen</a:t>
            </a:r>
            <a:endParaRPr sz="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 dirty="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800" dirty="0">
                <a:latin typeface="Courier New"/>
                <a:cs typeface="Courier New"/>
              </a:rPr>
              <a:t>Alder:</a:t>
            </a:r>
            <a:r>
              <a:rPr sz="800" spc="-25" dirty="0">
                <a:latin typeface="Courier New"/>
                <a:cs typeface="Courier New"/>
              </a:rPr>
              <a:t> 40</a:t>
            </a:r>
            <a:endParaRPr sz="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 dirty="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800" dirty="0" err="1">
                <a:latin typeface="Courier New"/>
                <a:cs typeface="Courier New"/>
              </a:rPr>
              <a:t>Højde</a:t>
            </a:r>
            <a:r>
              <a:rPr sz="800" dirty="0">
                <a:latin typeface="Courier New"/>
                <a:cs typeface="Courier New"/>
              </a:rPr>
              <a:t>:</a:t>
            </a:r>
            <a:r>
              <a:rPr sz="800" spc="-25" dirty="0"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167.0</a:t>
            </a:r>
            <a:endParaRPr sz="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 dirty="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800" dirty="0" err="1">
                <a:latin typeface="Courier New"/>
                <a:cs typeface="Courier New"/>
              </a:rPr>
              <a:t>Vægt</a:t>
            </a:r>
            <a:r>
              <a:rPr sz="800" dirty="0">
                <a:latin typeface="Courier New"/>
                <a:cs typeface="Courier New"/>
              </a:rPr>
              <a:t>:</a:t>
            </a:r>
            <a:r>
              <a:rPr sz="800" spc="-25" dirty="0">
                <a:latin typeface="Courier New"/>
                <a:cs typeface="Courier New"/>
              </a:rPr>
              <a:t> </a:t>
            </a:r>
            <a:r>
              <a:rPr sz="800" spc="-20" dirty="0">
                <a:latin typeface="Courier New"/>
                <a:cs typeface="Courier New"/>
              </a:rPr>
              <a:t>65.3</a:t>
            </a:r>
            <a:endParaRPr sz="800" dirty="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495"/>
              </a:spcBef>
            </a:pPr>
            <a:r>
              <a:rPr sz="800" spc="-25" dirty="0">
                <a:latin typeface="Courier New"/>
                <a:cs typeface="Courier New"/>
              </a:rPr>
              <a:t>68</a:t>
            </a:r>
            <a:r>
              <a:rPr lang="da-DK" sz="800" spc="-25" dirty="0">
                <a:latin typeface="Courier New"/>
                <a:cs typeface="Courier New"/>
              </a:rPr>
              <a:t> //her har brugeren tastet 68 ind</a:t>
            </a:r>
            <a:endParaRPr sz="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Redigering</a:t>
            </a:r>
            <a:r>
              <a:rPr spc="-60" dirty="0"/>
              <a:t> </a:t>
            </a:r>
            <a:r>
              <a:rPr dirty="0"/>
              <a:t>-</a:t>
            </a:r>
            <a:r>
              <a:rPr spc="-105" dirty="0"/>
              <a:t> </a:t>
            </a:r>
            <a:r>
              <a:rPr dirty="0"/>
              <a:t>brugerdialog</a:t>
            </a:r>
            <a:r>
              <a:rPr spc="-45" dirty="0"/>
              <a:t> </a:t>
            </a:r>
            <a:r>
              <a:rPr spc="-10" dirty="0"/>
              <a:t>(kode)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312284" y="4756857"/>
            <a:ext cx="640716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Redigering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19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686060" y="674583"/>
            <a:ext cx="5516880" cy="3927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4310" marR="2174240" indent="-18161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0033B3"/>
                </a:solidFill>
                <a:latin typeface="Courier New"/>
                <a:cs typeface="Courier New"/>
              </a:rPr>
              <a:t>for</a:t>
            </a:r>
            <a:r>
              <a:rPr sz="800" spc="-4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070707"/>
                </a:solidFill>
                <a:latin typeface="Courier New"/>
                <a:cs typeface="Courier New"/>
              </a:rPr>
              <a:t>(</a:t>
            </a:r>
            <a:r>
              <a:rPr sz="800" dirty="0">
                <a:solidFill>
                  <a:srgbClr val="0033B3"/>
                </a:solidFill>
                <a:latin typeface="Courier New"/>
                <a:cs typeface="Courier New"/>
              </a:rPr>
              <a:t>int</a:t>
            </a:r>
            <a:r>
              <a:rPr sz="800" spc="-4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i</a:t>
            </a:r>
            <a:r>
              <a:rPr sz="800" dirty="0">
                <a:solidFill>
                  <a:srgbClr val="070707"/>
                </a:solidFill>
                <a:latin typeface="Courier New"/>
                <a:cs typeface="Courier New"/>
              </a:rPr>
              <a:t>=</a:t>
            </a:r>
            <a:r>
              <a:rPr sz="800" dirty="0">
                <a:solidFill>
                  <a:srgbClr val="1650EB"/>
                </a:solidFill>
                <a:latin typeface="Courier New"/>
                <a:cs typeface="Courier New"/>
              </a:rPr>
              <a:t>0</a:t>
            </a:r>
            <a:r>
              <a:rPr sz="800" dirty="0">
                <a:solidFill>
                  <a:srgbClr val="070707"/>
                </a:solidFill>
                <a:latin typeface="Courier New"/>
                <a:cs typeface="Courier New"/>
              </a:rPr>
              <a:t>;</a:t>
            </a:r>
            <a:r>
              <a:rPr sz="800" spc="-35" dirty="0">
                <a:solidFill>
                  <a:srgbClr val="070707"/>
                </a:solidFill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i</a:t>
            </a:r>
            <a:r>
              <a:rPr sz="800" dirty="0">
                <a:solidFill>
                  <a:srgbClr val="070707"/>
                </a:solidFill>
                <a:latin typeface="Courier New"/>
                <a:cs typeface="Courier New"/>
              </a:rPr>
              <a:t>&lt;</a:t>
            </a:r>
            <a:r>
              <a:rPr sz="800" dirty="0">
                <a:latin typeface="Courier New"/>
                <a:cs typeface="Courier New"/>
              </a:rPr>
              <a:t>søgeResultat</a:t>
            </a:r>
            <a:r>
              <a:rPr sz="800" dirty="0">
                <a:solidFill>
                  <a:srgbClr val="070707"/>
                </a:solidFill>
                <a:latin typeface="Courier New"/>
                <a:cs typeface="Courier New"/>
              </a:rPr>
              <a:t>.size();</a:t>
            </a:r>
            <a:r>
              <a:rPr sz="800" spc="-30" dirty="0">
                <a:solidFill>
                  <a:srgbClr val="070707"/>
                </a:solidFill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i</a:t>
            </a:r>
            <a:r>
              <a:rPr sz="800" dirty="0">
                <a:solidFill>
                  <a:srgbClr val="070707"/>
                </a:solidFill>
                <a:latin typeface="Courier New"/>
                <a:cs typeface="Courier New"/>
              </a:rPr>
              <a:t>++)</a:t>
            </a:r>
            <a:r>
              <a:rPr sz="800" spc="-35" dirty="0">
                <a:solidFill>
                  <a:srgbClr val="070707"/>
                </a:solidFill>
                <a:latin typeface="Courier New"/>
                <a:cs typeface="Courier New"/>
              </a:rPr>
              <a:t> </a:t>
            </a:r>
            <a:r>
              <a:rPr sz="800" spc="-50" dirty="0">
                <a:solidFill>
                  <a:srgbClr val="070707"/>
                </a:solidFill>
                <a:latin typeface="Courier New"/>
                <a:cs typeface="Courier New"/>
              </a:rPr>
              <a:t>{ </a:t>
            </a:r>
            <a:r>
              <a:rPr sz="800" dirty="0">
                <a:latin typeface="Courier New"/>
                <a:cs typeface="Courier New"/>
              </a:rPr>
              <a:t>System</a:t>
            </a:r>
            <a:r>
              <a:rPr sz="800" dirty="0">
                <a:solidFill>
                  <a:srgbClr val="070707"/>
                </a:solidFill>
                <a:latin typeface="Courier New"/>
                <a:cs typeface="Courier New"/>
              </a:rPr>
              <a:t>.</a:t>
            </a:r>
            <a:r>
              <a:rPr sz="800" i="1" dirty="0">
                <a:solidFill>
                  <a:srgbClr val="861093"/>
                </a:solidFill>
                <a:latin typeface="Courier New"/>
                <a:cs typeface="Courier New"/>
              </a:rPr>
              <a:t>out</a:t>
            </a:r>
            <a:r>
              <a:rPr sz="800" dirty="0">
                <a:solidFill>
                  <a:srgbClr val="070707"/>
                </a:solidFill>
                <a:latin typeface="Courier New"/>
                <a:cs typeface="Courier New"/>
              </a:rPr>
              <a:t>.println(</a:t>
            </a:r>
            <a:r>
              <a:rPr sz="800" dirty="0">
                <a:latin typeface="Courier New"/>
                <a:cs typeface="Courier New"/>
              </a:rPr>
              <a:t>i</a:t>
            </a:r>
            <a:r>
              <a:rPr sz="800" dirty="0">
                <a:solidFill>
                  <a:srgbClr val="070707"/>
                </a:solidFill>
                <a:latin typeface="Courier New"/>
                <a:cs typeface="Courier New"/>
              </a:rPr>
              <a:t>+</a:t>
            </a:r>
            <a:r>
              <a:rPr sz="800" dirty="0">
                <a:solidFill>
                  <a:srgbClr val="1650EB"/>
                </a:solidFill>
                <a:latin typeface="Courier New"/>
                <a:cs typeface="Courier New"/>
              </a:rPr>
              <a:t>1</a:t>
            </a:r>
            <a:r>
              <a:rPr sz="800" spc="-40" dirty="0">
                <a:solidFill>
                  <a:srgbClr val="1650EB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070707"/>
                </a:solidFill>
                <a:latin typeface="Courier New"/>
                <a:cs typeface="Courier New"/>
              </a:rPr>
              <a:t>+</a:t>
            </a:r>
            <a:r>
              <a:rPr sz="800" dirty="0">
                <a:solidFill>
                  <a:srgbClr val="067C16"/>
                </a:solidFill>
                <a:latin typeface="Courier New"/>
                <a:cs typeface="Courier New"/>
              </a:rPr>
              <a:t>":"</a:t>
            </a:r>
            <a:r>
              <a:rPr sz="800" spc="420" dirty="0">
                <a:solidFill>
                  <a:srgbClr val="067C16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070707"/>
                </a:solidFill>
                <a:latin typeface="Courier New"/>
                <a:cs typeface="Courier New"/>
              </a:rPr>
              <a:t>+</a:t>
            </a:r>
            <a:r>
              <a:rPr sz="800" spc="-35" dirty="0">
                <a:solidFill>
                  <a:srgbClr val="070707"/>
                </a:solidFill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søgeResultat</a:t>
            </a:r>
            <a:r>
              <a:rPr sz="800" spc="-10" dirty="0">
                <a:solidFill>
                  <a:srgbClr val="070707"/>
                </a:solidFill>
                <a:latin typeface="Courier New"/>
                <a:cs typeface="Courier New"/>
              </a:rPr>
              <a:t>.get(</a:t>
            </a:r>
            <a:r>
              <a:rPr sz="800" spc="-10" dirty="0">
                <a:latin typeface="Courier New"/>
                <a:cs typeface="Courier New"/>
              </a:rPr>
              <a:t>i</a:t>
            </a:r>
            <a:r>
              <a:rPr sz="800" spc="-10" dirty="0">
                <a:solidFill>
                  <a:srgbClr val="070707"/>
                </a:solidFill>
                <a:latin typeface="Courier New"/>
                <a:cs typeface="Courier New"/>
              </a:rPr>
              <a:t>));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solidFill>
                  <a:srgbClr val="070707"/>
                </a:solidFill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Courier New"/>
              <a:cs typeface="Courier New"/>
            </a:endParaRPr>
          </a:p>
          <a:p>
            <a:pPr marL="12700" marR="1450975">
              <a:lnSpc>
                <a:spcPct val="100000"/>
              </a:lnSpc>
            </a:pPr>
            <a:r>
              <a:rPr sz="800" dirty="0">
                <a:latin typeface="Courier New"/>
                <a:cs typeface="Courier New"/>
              </a:rPr>
              <a:t>System</a:t>
            </a:r>
            <a:r>
              <a:rPr sz="800" dirty="0">
                <a:solidFill>
                  <a:srgbClr val="070707"/>
                </a:solidFill>
                <a:latin typeface="Courier New"/>
                <a:cs typeface="Courier New"/>
              </a:rPr>
              <a:t>.</a:t>
            </a:r>
            <a:r>
              <a:rPr sz="800" i="1" dirty="0">
                <a:solidFill>
                  <a:srgbClr val="861093"/>
                </a:solidFill>
                <a:latin typeface="Courier New"/>
                <a:cs typeface="Courier New"/>
              </a:rPr>
              <a:t>out</a:t>
            </a:r>
            <a:r>
              <a:rPr sz="800" dirty="0">
                <a:solidFill>
                  <a:srgbClr val="070707"/>
                </a:solidFill>
                <a:latin typeface="Courier New"/>
                <a:cs typeface="Courier New"/>
              </a:rPr>
              <a:t>.println(</a:t>
            </a:r>
            <a:r>
              <a:rPr sz="800" dirty="0">
                <a:solidFill>
                  <a:srgbClr val="067C16"/>
                </a:solidFill>
                <a:latin typeface="Courier New"/>
                <a:cs typeface="Courier New"/>
              </a:rPr>
              <a:t>"indtast</a:t>
            </a:r>
            <a:r>
              <a:rPr sz="800" spc="-35" dirty="0">
                <a:solidFill>
                  <a:srgbClr val="067C16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067C16"/>
                </a:solidFill>
                <a:latin typeface="Courier New"/>
                <a:cs typeface="Courier New"/>
              </a:rPr>
              <a:t>nr</a:t>
            </a:r>
            <a:r>
              <a:rPr sz="800" spc="-35" dirty="0">
                <a:solidFill>
                  <a:srgbClr val="067C16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067C16"/>
                </a:solidFill>
                <a:latin typeface="Courier New"/>
                <a:cs typeface="Courier New"/>
              </a:rPr>
              <a:t>på</a:t>
            </a:r>
            <a:r>
              <a:rPr sz="800" spc="-30" dirty="0">
                <a:solidFill>
                  <a:srgbClr val="067C16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067C16"/>
                </a:solidFill>
                <a:latin typeface="Courier New"/>
                <a:cs typeface="Courier New"/>
              </a:rPr>
              <a:t>den</a:t>
            </a:r>
            <a:r>
              <a:rPr sz="800" spc="-35" dirty="0">
                <a:solidFill>
                  <a:srgbClr val="067C16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067C16"/>
                </a:solidFill>
                <a:latin typeface="Courier New"/>
                <a:cs typeface="Courier New"/>
              </a:rPr>
              <a:t>person</a:t>
            </a:r>
            <a:r>
              <a:rPr sz="800" spc="-35" dirty="0">
                <a:solidFill>
                  <a:srgbClr val="067C16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067C16"/>
                </a:solidFill>
                <a:latin typeface="Courier New"/>
                <a:cs typeface="Courier New"/>
              </a:rPr>
              <a:t>der</a:t>
            </a:r>
            <a:r>
              <a:rPr sz="800" spc="-20" dirty="0">
                <a:solidFill>
                  <a:srgbClr val="067C16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067C16"/>
                </a:solidFill>
                <a:latin typeface="Courier New"/>
                <a:cs typeface="Courier New"/>
              </a:rPr>
              <a:t>skal</a:t>
            </a:r>
            <a:r>
              <a:rPr sz="800" spc="-35" dirty="0">
                <a:solidFill>
                  <a:srgbClr val="067C16"/>
                </a:solidFill>
                <a:latin typeface="Courier New"/>
                <a:cs typeface="Courier New"/>
              </a:rPr>
              <a:t> </a:t>
            </a:r>
            <a:r>
              <a:rPr sz="800" spc="-10" dirty="0">
                <a:solidFill>
                  <a:srgbClr val="067C16"/>
                </a:solidFill>
                <a:latin typeface="Courier New"/>
                <a:cs typeface="Courier New"/>
              </a:rPr>
              <a:t>redigeres:"</a:t>
            </a:r>
            <a:r>
              <a:rPr sz="800" spc="-10" dirty="0">
                <a:solidFill>
                  <a:srgbClr val="070707"/>
                </a:solidFill>
                <a:latin typeface="Courier New"/>
                <a:cs typeface="Courier New"/>
              </a:rPr>
              <a:t>); </a:t>
            </a:r>
            <a:r>
              <a:rPr sz="800" dirty="0">
                <a:solidFill>
                  <a:srgbClr val="0033B3"/>
                </a:solidFill>
                <a:latin typeface="Courier New"/>
                <a:cs typeface="Courier New"/>
              </a:rPr>
              <a:t>int</a:t>
            </a:r>
            <a:r>
              <a:rPr sz="800" spc="-1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nr</a:t>
            </a:r>
            <a:r>
              <a:rPr sz="800" spc="-5" dirty="0"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070707"/>
                </a:solidFill>
                <a:latin typeface="Courier New"/>
                <a:cs typeface="Courier New"/>
              </a:rPr>
              <a:t>=</a:t>
            </a:r>
            <a:r>
              <a:rPr sz="800" spc="-15" dirty="0">
                <a:solidFill>
                  <a:srgbClr val="070707"/>
                </a:solidFill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sc</a:t>
            </a:r>
            <a:r>
              <a:rPr sz="800" spc="-10" dirty="0">
                <a:solidFill>
                  <a:srgbClr val="070707"/>
                </a:solidFill>
                <a:latin typeface="Courier New"/>
                <a:cs typeface="Courier New"/>
              </a:rPr>
              <a:t>.nextInt();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spc="-10" dirty="0">
                <a:latin typeface="Courier New"/>
                <a:cs typeface="Courier New"/>
              </a:rPr>
              <a:t>sc</a:t>
            </a:r>
            <a:r>
              <a:rPr sz="800" spc="-10" dirty="0">
                <a:solidFill>
                  <a:srgbClr val="070707"/>
                </a:solidFill>
                <a:latin typeface="Courier New"/>
                <a:cs typeface="Courier New"/>
              </a:rPr>
              <a:t>.nextLine();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latin typeface="Courier New"/>
                <a:cs typeface="Courier New"/>
              </a:rPr>
              <a:t>Person</a:t>
            </a:r>
            <a:r>
              <a:rPr sz="800" spc="-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editPerson</a:t>
            </a:r>
            <a:r>
              <a:rPr sz="800" spc="-10" dirty="0"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070707"/>
                </a:solidFill>
                <a:latin typeface="Courier New"/>
                <a:cs typeface="Courier New"/>
              </a:rPr>
              <a:t>=</a:t>
            </a:r>
            <a:r>
              <a:rPr sz="800" spc="-15" dirty="0">
                <a:solidFill>
                  <a:srgbClr val="070707"/>
                </a:solidFill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søgeResultat</a:t>
            </a:r>
            <a:r>
              <a:rPr sz="800" spc="-10" dirty="0">
                <a:solidFill>
                  <a:srgbClr val="070707"/>
                </a:solidFill>
                <a:latin typeface="Courier New"/>
                <a:cs typeface="Courier New"/>
              </a:rPr>
              <a:t>.get(</a:t>
            </a:r>
            <a:r>
              <a:rPr sz="800" spc="-10" dirty="0">
                <a:latin typeface="Courier New"/>
                <a:cs typeface="Courier New"/>
              </a:rPr>
              <a:t>nr</a:t>
            </a:r>
            <a:r>
              <a:rPr sz="800" spc="-10" dirty="0">
                <a:solidFill>
                  <a:srgbClr val="070707"/>
                </a:solidFill>
                <a:latin typeface="Courier New"/>
                <a:cs typeface="Courier New"/>
              </a:rPr>
              <a:t>-</a:t>
            </a:r>
            <a:r>
              <a:rPr sz="800" dirty="0">
                <a:solidFill>
                  <a:srgbClr val="1650EB"/>
                </a:solidFill>
                <a:latin typeface="Courier New"/>
                <a:cs typeface="Courier New"/>
              </a:rPr>
              <a:t>1</a:t>
            </a:r>
            <a:r>
              <a:rPr sz="800" dirty="0">
                <a:solidFill>
                  <a:srgbClr val="070707"/>
                </a:solidFill>
                <a:latin typeface="Courier New"/>
                <a:cs typeface="Courier New"/>
              </a:rPr>
              <a:t>); </a:t>
            </a:r>
            <a:r>
              <a:rPr sz="800" i="1" dirty="0">
                <a:solidFill>
                  <a:srgbClr val="8B8B8B"/>
                </a:solidFill>
                <a:latin typeface="Courier New"/>
                <a:cs typeface="Courier New"/>
              </a:rPr>
              <a:t>//</a:t>
            </a:r>
            <a:r>
              <a:rPr sz="800" i="1" spc="-10" dirty="0">
                <a:solidFill>
                  <a:srgbClr val="8B8B8B"/>
                </a:solidFill>
                <a:latin typeface="Courier New"/>
                <a:cs typeface="Courier New"/>
              </a:rPr>
              <a:t> </a:t>
            </a:r>
            <a:r>
              <a:rPr sz="800" i="1" dirty="0">
                <a:solidFill>
                  <a:srgbClr val="8B8B8B"/>
                </a:solidFill>
                <a:latin typeface="Courier New"/>
                <a:cs typeface="Courier New"/>
              </a:rPr>
              <a:t>index</a:t>
            </a:r>
            <a:r>
              <a:rPr sz="800" i="1" spc="-15" dirty="0">
                <a:solidFill>
                  <a:srgbClr val="8B8B8B"/>
                </a:solidFill>
                <a:latin typeface="Courier New"/>
                <a:cs typeface="Courier New"/>
              </a:rPr>
              <a:t> </a:t>
            </a:r>
            <a:r>
              <a:rPr sz="800" i="1" dirty="0">
                <a:solidFill>
                  <a:srgbClr val="8B8B8B"/>
                </a:solidFill>
                <a:latin typeface="Courier New"/>
                <a:cs typeface="Courier New"/>
              </a:rPr>
              <a:t>starter</a:t>
            </a:r>
            <a:r>
              <a:rPr sz="800" i="1" spc="-10" dirty="0">
                <a:solidFill>
                  <a:srgbClr val="8B8B8B"/>
                </a:solidFill>
                <a:latin typeface="Courier New"/>
                <a:cs typeface="Courier New"/>
              </a:rPr>
              <a:t> </a:t>
            </a:r>
            <a:r>
              <a:rPr sz="800" i="1" dirty="0">
                <a:solidFill>
                  <a:srgbClr val="8B8B8B"/>
                </a:solidFill>
                <a:latin typeface="Courier New"/>
                <a:cs typeface="Courier New"/>
              </a:rPr>
              <a:t>fra</a:t>
            </a:r>
            <a:r>
              <a:rPr sz="800" i="1" spc="-10" dirty="0">
                <a:solidFill>
                  <a:srgbClr val="8B8B8B"/>
                </a:solidFill>
                <a:latin typeface="Courier New"/>
                <a:cs typeface="Courier New"/>
              </a:rPr>
              <a:t> </a:t>
            </a:r>
            <a:r>
              <a:rPr sz="800" i="1" spc="-50" dirty="0">
                <a:solidFill>
                  <a:srgbClr val="8B8B8B"/>
                </a:solidFill>
                <a:latin typeface="Courier New"/>
                <a:cs typeface="Courier New"/>
              </a:rPr>
              <a:t>0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spc="-10" dirty="0">
                <a:latin typeface="Courier New"/>
                <a:cs typeface="Courier New"/>
              </a:rPr>
              <a:t>System</a:t>
            </a:r>
            <a:r>
              <a:rPr sz="800" spc="-10" dirty="0">
                <a:solidFill>
                  <a:srgbClr val="070707"/>
                </a:solidFill>
                <a:latin typeface="Courier New"/>
                <a:cs typeface="Courier New"/>
              </a:rPr>
              <a:t>.</a:t>
            </a:r>
            <a:r>
              <a:rPr sz="800" i="1" spc="-10" dirty="0">
                <a:solidFill>
                  <a:srgbClr val="861093"/>
                </a:solidFill>
                <a:latin typeface="Courier New"/>
                <a:cs typeface="Courier New"/>
              </a:rPr>
              <a:t>out</a:t>
            </a:r>
            <a:r>
              <a:rPr sz="800" spc="-10" dirty="0">
                <a:solidFill>
                  <a:srgbClr val="070707"/>
                </a:solidFill>
                <a:latin typeface="Courier New"/>
                <a:cs typeface="Courier New"/>
              </a:rPr>
              <a:t>.println(</a:t>
            </a:r>
            <a:r>
              <a:rPr sz="800" spc="-10" dirty="0">
                <a:solidFill>
                  <a:srgbClr val="067C16"/>
                </a:solidFill>
                <a:latin typeface="Courier New"/>
                <a:cs typeface="Courier New"/>
              </a:rPr>
              <a:t>"Editperson:</a:t>
            </a:r>
            <a:r>
              <a:rPr sz="800" spc="60" dirty="0">
                <a:solidFill>
                  <a:srgbClr val="067C16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067C16"/>
                </a:solidFill>
                <a:latin typeface="Courier New"/>
                <a:cs typeface="Courier New"/>
              </a:rPr>
              <a:t>"</a:t>
            </a:r>
            <a:r>
              <a:rPr sz="800" spc="50" dirty="0">
                <a:solidFill>
                  <a:srgbClr val="067C16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070707"/>
                </a:solidFill>
                <a:latin typeface="Courier New"/>
                <a:cs typeface="Courier New"/>
              </a:rPr>
              <a:t>+</a:t>
            </a:r>
            <a:r>
              <a:rPr sz="800" spc="50" dirty="0">
                <a:solidFill>
                  <a:srgbClr val="070707"/>
                </a:solidFill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editPerson</a:t>
            </a:r>
            <a:r>
              <a:rPr sz="800" spc="-10" dirty="0">
                <a:solidFill>
                  <a:srgbClr val="070707"/>
                </a:solidFill>
                <a:latin typeface="Courier New"/>
                <a:cs typeface="Courier New"/>
              </a:rPr>
              <a:t>);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800" dirty="0">
                <a:latin typeface="Courier New"/>
                <a:cs typeface="Courier New"/>
              </a:rPr>
              <a:t>System</a:t>
            </a:r>
            <a:r>
              <a:rPr sz="800" dirty="0">
                <a:solidFill>
                  <a:srgbClr val="070707"/>
                </a:solidFill>
                <a:latin typeface="Courier New"/>
                <a:cs typeface="Courier New"/>
              </a:rPr>
              <a:t>.</a:t>
            </a:r>
            <a:r>
              <a:rPr sz="800" i="1" dirty="0">
                <a:solidFill>
                  <a:srgbClr val="861093"/>
                </a:solidFill>
                <a:latin typeface="Courier New"/>
                <a:cs typeface="Courier New"/>
              </a:rPr>
              <a:t>out</a:t>
            </a:r>
            <a:r>
              <a:rPr sz="800" dirty="0">
                <a:solidFill>
                  <a:srgbClr val="070707"/>
                </a:solidFill>
                <a:latin typeface="Courier New"/>
                <a:cs typeface="Courier New"/>
              </a:rPr>
              <a:t>.println(</a:t>
            </a:r>
            <a:r>
              <a:rPr sz="800" dirty="0">
                <a:solidFill>
                  <a:srgbClr val="067C16"/>
                </a:solidFill>
                <a:latin typeface="Courier New"/>
                <a:cs typeface="Courier New"/>
              </a:rPr>
              <a:t>"Rediger</a:t>
            </a:r>
            <a:r>
              <a:rPr sz="800" spc="-35" dirty="0">
                <a:solidFill>
                  <a:srgbClr val="067C16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067C16"/>
                </a:solidFill>
                <a:latin typeface="Courier New"/>
                <a:cs typeface="Courier New"/>
              </a:rPr>
              <a:t>data</a:t>
            </a:r>
            <a:r>
              <a:rPr sz="800" spc="-30" dirty="0">
                <a:solidFill>
                  <a:srgbClr val="067C16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067C16"/>
                </a:solidFill>
                <a:latin typeface="Courier New"/>
                <a:cs typeface="Courier New"/>
              </a:rPr>
              <a:t>og</a:t>
            </a:r>
            <a:r>
              <a:rPr sz="800" spc="-30" dirty="0">
                <a:solidFill>
                  <a:srgbClr val="067C16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067C16"/>
                </a:solidFill>
                <a:latin typeface="Courier New"/>
                <a:cs typeface="Courier New"/>
              </a:rPr>
              <a:t>tryk</a:t>
            </a:r>
            <a:r>
              <a:rPr sz="800" spc="-35" dirty="0">
                <a:solidFill>
                  <a:srgbClr val="067C16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067C16"/>
                </a:solidFill>
                <a:latin typeface="Courier New"/>
                <a:cs typeface="Courier New"/>
              </a:rPr>
              <a:t>ENTER.</a:t>
            </a:r>
            <a:r>
              <a:rPr sz="800" spc="-30" dirty="0">
                <a:solidFill>
                  <a:srgbClr val="067C16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067C16"/>
                </a:solidFill>
                <a:latin typeface="Courier New"/>
                <a:cs typeface="Courier New"/>
              </a:rPr>
              <a:t>Hvis</a:t>
            </a:r>
            <a:r>
              <a:rPr sz="800" spc="-30" dirty="0">
                <a:solidFill>
                  <a:srgbClr val="067C16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067C16"/>
                </a:solidFill>
                <a:latin typeface="Courier New"/>
                <a:cs typeface="Courier New"/>
              </a:rPr>
              <a:t>data</a:t>
            </a:r>
            <a:r>
              <a:rPr sz="800" spc="-35" dirty="0">
                <a:solidFill>
                  <a:srgbClr val="067C16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067C16"/>
                </a:solidFill>
                <a:latin typeface="Courier New"/>
                <a:cs typeface="Courier New"/>
              </a:rPr>
              <a:t>ikke</a:t>
            </a:r>
            <a:r>
              <a:rPr sz="800" spc="-30" dirty="0">
                <a:solidFill>
                  <a:srgbClr val="067C16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067C16"/>
                </a:solidFill>
                <a:latin typeface="Courier New"/>
                <a:cs typeface="Courier New"/>
              </a:rPr>
              <a:t>skal</a:t>
            </a:r>
            <a:r>
              <a:rPr sz="800" spc="-30" dirty="0">
                <a:solidFill>
                  <a:srgbClr val="067C16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067C16"/>
                </a:solidFill>
                <a:latin typeface="Courier New"/>
                <a:cs typeface="Courier New"/>
              </a:rPr>
              <a:t>redigeres</a:t>
            </a:r>
            <a:r>
              <a:rPr sz="800" spc="-35" dirty="0">
                <a:solidFill>
                  <a:srgbClr val="067C16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067C16"/>
                </a:solidFill>
                <a:latin typeface="Courier New"/>
                <a:cs typeface="Courier New"/>
              </a:rPr>
              <a:t>tryk</a:t>
            </a:r>
            <a:r>
              <a:rPr sz="800" spc="-30" dirty="0">
                <a:solidFill>
                  <a:srgbClr val="067C16"/>
                </a:solidFill>
                <a:latin typeface="Courier New"/>
                <a:cs typeface="Courier New"/>
              </a:rPr>
              <a:t> </a:t>
            </a:r>
            <a:r>
              <a:rPr sz="800" spc="-10" dirty="0">
                <a:solidFill>
                  <a:srgbClr val="067C16"/>
                </a:solidFill>
                <a:latin typeface="Courier New"/>
                <a:cs typeface="Courier New"/>
              </a:rPr>
              <a:t>ENTER"</a:t>
            </a:r>
            <a:r>
              <a:rPr sz="800" spc="-10" dirty="0">
                <a:solidFill>
                  <a:srgbClr val="070707"/>
                </a:solidFill>
                <a:latin typeface="Courier New"/>
                <a:cs typeface="Courier New"/>
              </a:rPr>
              <a:t>); </a:t>
            </a:r>
            <a:r>
              <a:rPr sz="800" dirty="0">
                <a:latin typeface="Courier New"/>
                <a:cs typeface="Courier New"/>
              </a:rPr>
              <a:t>System</a:t>
            </a:r>
            <a:r>
              <a:rPr sz="800" dirty="0">
                <a:solidFill>
                  <a:srgbClr val="070707"/>
                </a:solidFill>
                <a:latin typeface="Courier New"/>
                <a:cs typeface="Courier New"/>
              </a:rPr>
              <a:t>.</a:t>
            </a:r>
            <a:r>
              <a:rPr sz="800" i="1" dirty="0">
                <a:solidFill>
                  <a:srgbClr val="861093"/>
                </a:solidFill>
                <a:latin typeface="Courier New"/>
                <a:cs typeface="Courier New"/>
              </a:rPr>
              <a:t>out</a:t>
            </a:r>
            <a:r>
              <a:rPr sz="800" dirty="0">
                <a:solidFill>
                  <a:srgbClr val="070707"/>
                </a:solidFill>
                <a:latin typeface="Courier New"/>
                <a:cs typeface="Courier New"/>
              </a:rPr>
              <a:t>.println(</a:t>
            </a:r>
            <a:r>
              <a:rPr sz="800" dirty="0">
                <a:solidFill>
                  <a:srgbClr val="067C16"/>
                </a:solidFill>
                <a:latin typeface="Courier New"/>
                <a:cs typeface="Courier New"/>
              </a:rPr>
              <a:t>"Navn:</a:t>
            </a:r>
            <a:r>
              <a:rPr sz="800" spc="-45" dirty="0">
                <a:solidFill>
                  <a:srgbClr val="067C16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067C16"/>
                </a:solidFill>
                <a:latin typeface="Courier New"/>
                <a:cs typeface="Courier New"/>
              </a:rPr>
              <a:t>"</a:t>
            </a:r>
            <a:r>
              <a:rPr sz="800" spc="-40" dirty="0">
                <a:solidFill>
                  <a:srgbClr val="067C16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070707"/>
                </a:solidFill>
                <a:latin typeface="Courier New"/>
                <a:cs typeface="Courier New"/>
              </a:rPr>
              <a:t>+</a:t>
            </a:r>
            <a:r>
              <a:rPr sz="800" spc="-45" dirty="0">
                <a:solidFill>
                  <a:srgbClr val="070707"/>
                </a:solidFill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editPerson</a:t>
            </a:r>
            <a:r>
              <a:rPr sz="800" spc="-10" dirty="0">
                <a:solidFill>
                  <a:srgbClr val="070707"/>
                </a:solidFill>
                <a:latin typeface="Courier New"/>
                <a:cs typeface="Courier New"/>
              </a:rPr>
              <a:t>.getNavn());</a:t>
            </a:r>
            <a:endParaRPr sz="800">
              <a:latin typeface="Courier New"/>
              <a:cs typeface="Courier New"/>
            </a:endParaRPr>
          </a:p>
          <a:p>
            <a:pPr marL="12700" marR="3683635">
              <a:lnSpc>
                <a:spcPct val="100000"/>
              </a:lnSpc>
            </a:pPr>
            <a:r>
              <a:rPr sz="800" dirty="0">
                <a:latin typeface="Courier New"/>
                <a:cs typeface="Courier New"/>
              </a:rPr>
              <a:t>String</a:t>
            </a:r>
            <a:r>
              <a:rPr sz="800" spc="-15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nyNavn</a:t>
            </a:r>
            <a:r>
              <a:rPr sz="800" spc="-25" dirty="0"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070707"/>
                </a:solidFill>
                <a:latin typeface="Courier New"/>
                <a:cs typeface="Courier New"/>
              </a:rPr>
              <a:t>=</a:t>
            </a:r>
            <a:r>
              <a:rPr sz="800" spc="-25" dirty="0">
                <a:solidFill>
                  <a:srgbClr val="070707"/>
                </a:solidFill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sc</a:t>
            </a:r>
            <a:r>
              <a:rPr sz="800" spc="-10" dirty="0">
                <a:solidFill>
                  <a:srgbClr val="070707"/>
                </a:solidFill>
                <a:latin typeface="Courier New"/>
                <a:cs typeface="Courier New"/>
              </a:rPr>
              <a:t>.nextLine(); </a:t>
            </a:r>
            <a:r>
              <a:rPr sz="800" dirty="0">
                <a:solidFill>
                  <a:srgbClr val="0033B3"/>
                </a:solidFill>
                <a:latin typeface="Courier New"/>
                <a:cs typeface="Courier New"/>
              </a:rPr>
              <a:t>if</a:t>
            </a:r>
            <a:r>
              <a:rPr sz="800" spc="-1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800" spc="-10" dirty="0">
                <a:solidFill>
                  <a:srgbClr val="070707"/>
                </a:solidFill>
                <a:latin typeface="Courier New"/>
                <a:cs typeface="Courier New"/>
              </a:rPr>
              <a:t>(!</a:t>
            </a:r>
            <a:r>
              <a:rPr sz="800" spc="-10" dirty="0">
                <a:latin typeface="Courier New"/>
                <a:cs typeface="Courier New"/>
              </a:rPr>
              <a:t>nyNavn</a:t>
            </a:r>
            <a:r>
              <a:rPr sz="800" spc="-10" dirty="0">
                <a:solidFill>
                  <a:srgbClr val="070707"/>
                </a:solidFill>
                <a:latin typeface="Courier New"/>
                <a:cs typeface="Courier New"/>
              </a:rPr>
              <a:t>.isEmpty())</a:t>
            </a:r>
            <a:endParaRPr sz="800">
              <a:latin typeface="Courier New"/>
              <a:cs typeface="Courier New"/>
            </a:endParaRPr>
          </a:p>
          <a:p>
            <a:pPr marL="194310">
              <a:lnSpc>
                <a:spcPct val="100000"/>
              </a:lnSpc>
            </a:pPr>
            <a:r>
              <a:rPr sz="800" spc="-10" dirty="0">
                <a:latin typeface="Courier New"/>
                <a:cs typeface="Courier New"/>
              </a:rPr>
              <a:t>editPerson</a:t>
            </a:r>
            <a:r>
              <a:rPr sz="800" spc="-10" dirty="0">
                <a:solidFill>
                  <a:srgbClr val="070707"/>
                </a:solidFill>
                <a:latin typeface="Courier New"/>
                <a:cs typeface="Courier New"/>
              </a:rPr>
              <a:t>.setNavn(</a:t>
            </a:r>
            <a:r>
              <a:rPr sz="800" spc="-10" dirty="0">
                <a:latin typeface="Courier New"/>
                <a:cs typeface="Courier New"/>
              </a:rPr>
              <a:t>nyNavn</a:t>
            </a:r>
            <a:r>
              <a:rPr sz="800" spc="-10" dirty="0">
                <a:solidFill>
                  <a:srgbClr val="070707"/>
                </a:solidFill>
                <a:latin typeface="Courier New"/>
                <a:cs typeface="Courier New"/>
              </a:rPr>
              <a:t>);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Courier New"/>
              <a:cs typeface="Courier New"/>
            </a:endParaRPr>
          </a:p>
          <a:p>
            <a:pPr marL="12700" marR="2235835">
              <a:lnSpc>
                <a:spcPct val="100000"/>
              </a:lnSpc>
            </a:pPr>
            <a:r>
              <a:rPr sz="800" dirty="0">
                <a:latin typeface="Courier New"/>
                <a:cs typeface="Courier New"/>
              </a:rPr>
              <a:t>System</a:t>
            </a:r>
            <a:r>
              <a:rPr sz="800" dirty="0">
                <a:solidFill>
                  <a:srgbClr val="070707"/>
                </a:solidFill>
                <a:latin typeface="Courier New"/>
                <a:cs typeface="Courier New"/>
              </a:rPr>
              <a:t>.</a:t>
            </a:r>
            <a:r>
              <a:rPr sz="800" i="1" dirty="0">
                <a:solidFill>
                  <a:srgbClr val="861093"/>
                </a:solidFill>
                <a:latin typeface="Courier New"/>
                <a:cs typeface="Courier New"/>
              </a:rPr>
              <a:t>out</a:t>
            </a:r>
            <a:r>
              <a:rPr sz="800" dirty="0">
                <a:solidFill>
                  <a:srgbClr val="070707"/>
                </a:solidFill>
                <a:latin typeface="Courier New"/>
                <a:cs typeface="Courier New"/>
              </a:rPr>
              <a:t>.println(</a:t>
            </a:r>
            <a:r>
              <a:rPr sz="800" dirty="0">
                <a:solidFill>
                  <a:srgbClr val="067C16"/>
                </a:solidFill>
                <a:latin typeface="Courier New"/>
                <a:cs typeface="Courier New"/>
              </a:rPr>
              <a:t>"Alder:</a:t>
            </a:r>
            <a:r>
              <a:rPr sz="800" spc="-40" dirty="0">
                <a:solidFill>
                  <a:srgbClr val="067C16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067C16"/>
                </a:solidFill>
                <a:latin typeface="Courier New"/>
                <a:cs typeface="Courier New"/>
              </a:rPr>
              <a:t>"</a:t>
            </a:r>
            <a:r>
              <a:rPr sz="800" spc="-45" dirty="0">
                <a:solidFill>
                  <a:srgbClr val="067C16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070707"/>
                </a:solidFill>
                <a:latin typeface="Courier New"/>
                <a:cs typeface="Courier New"/>
              </a:rPr>
              <a:t>+</a:t>
            </a:r>
            <a:r>
              <a:rPr sz="800" spc="-45" dirty="0">
                <a:solidFill>
                  <a:srgbClr val="070707"/>
                </a:solidFill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editPerson</a:t>
            </a:r>
            <a:r>
              <a:rPr sz="800" spc="-10" dirty="0">
                <a:solidFill>
                  <a:srgbClr val="070707"/>
                </a:solidFill>
                <a:latin typeface="Courier New"/>
                <a:cs typeface="Courier New"/>
              </a:rPr>
              <a:t>.getAlder()); </a:t>
            </a:r>
            <a:r>
              <a:rPr sz="800" dirty="0">
                <a:latin typeface="Courier New"/>
                <a:cs typeface="Courier New"/>
              </a:rPr>
              <a:t>String</a:t>
            </a:r>
            <a:r>
              <a:rPr sz="800" spc="-2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nyAlder</a:t>
            </a:r>
            <a:r>
              <a:rPr sz="800" spc="-30" dirty="0"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070707"/>
                </a:solidFill>
                <a:latin typeface="Courier New"/>
                <a:cs typeface="Courier New"/>
              </a:rPr>
              <a:t>=</a:t>
            </a:r>
            <a:r>
              <a:rPr sz="800" spc="-25" dirty="0">
                <a:solidFill>
                  <a:srgbClr val="070707"/>
                </a:solidFill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sc</a:t>
            </a:r>
            <a:r>
              <a:rPr sz="800" spc="-10" dirty="0">
                <a:solidFill>
                  <a:srgbClr val="070707"/>
                </a:solidFill>
                <a:latin typeface="Courier New"/>
                <a:cs typeface="Courier New"/>
              </a:rPr>
              <a:t>.nextLine();</a:t>
            </a:r>
            <a:endParaRPr sz="800">
              <a:latin typeface="Courier New"/>
              <a:cs typeface="Courier New"/>
            </a:endParaRPr>
          </a:p>
          <a:p>
            <a:pPr marL="193675" marR="2477135" indent="-181610">
              <a:lnSpc>
                <a:spcPct val="100000"/>
              </a:lnSpc>
            </a:pPr>
            <a:r>
              <a:rPr sz="800" dirty="0">
                <a:solidFill>
                  <a:srgbClr val="0033B3"/>
                </a:solidFill>
                <a:latin typeface="Courier New"/>
                <a:cs typeface="Courier New"/>
              </a:rPr>
              <a:t>if</a:t>
            </a:r>
            <a:r>
              <a:rPr sz="800" spc="-5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070707"/>
                </a:solidFill>
                <a:latin typeface="Courier New"/>
                <a:cs typeface="Courier New"/>
              </a:rPr>
              <a:t>(!</a:t>
            </a:r>
            <a:r>
              <a:rPr sz="800" dirty="0">
                <a:latin typeface="Courier New"/>
                <a:cs typeface="Courier New"/>
              </a:rPr>
              <a:t>nyAlder</a:t>
            </a:r>
            <a:r>
              <a:rPr sz="800" dirty="0">
                <a:solidFill>
                  <a:srgbClr val="070707"/>
                </a:solidFill>
                <a:latin typeface="Courier New"/>
                <a:cs typeface="Courier New"/>
              </a:rPr>
              <a:t>.isEmpty())</a:t>
            </a:r>
            <a:r>
              <a:rPr sz="800" spc="-45" dirty="0">
                <a:solidFill>
                  <a:srgbClr val="070707"/>
                </a:solidFill>
                <a:latin typeface="Courier New"/>
                <a:cs typeface="Courier New"/>
              </a:rPr>
              <a:t> </a:t>
            </a:r>
            <a:r>
              <a:rPr sz="800" spc="-50" dirty="0">
                <a:solidFill>
                  <a:srgbClr val="070707"/>
                </a:solidFill>
                <a:latin typeface="Courier New"/>
                <a:cs typeface="Courier New"/>
              </a:rPr>
              <a:t>{ </a:t>
            </a:r>
            <a:r>
              <a:rPr sz="800" spc="-10" dirty="0">
                <a:latin typeface="Courier New"/>
                <a:cs typeface="Courier New"/>
              </a:rPr>
              <a:t>editPerson</a:t>
            </a:r>
            <a:r>
              <a:rPr sz="800" spc="-10" dirty="0">
                <a:solidFill>
                  <a:srgbClr val="070707"/>
                </a:solidFill>
                <a:latin typeface="Courier New"/>
                <a:cs typeface="Courier New"/>
              </a:rPr>
              <a:t>.setAlder(</a:t>
            </a:r>
            <a:r>
              <a:rPr sz="800" spc="-10" dirty="0">
                <a:latin typeface="Courier New"/>
                <a:cs typeface="Courier New"/>
              </a:rPr>
              <a:t>Integer</a:t>
            </a:r>
            <a:r>
              <a:rPr sz="800" spc="-10" dirty="0">
                <a:solidFill>
                  <a:srgbClr val="070707"/>
                </a:solidFill>
                <a:latin typeface="Courier New"/>
                <a:cs typeface="Courier New"/>
              </a:rPr>
              <a:t>.</a:t>
            </a:r>
            <a:r>
              <a:rPr sz="800" i="1" spc="-10" dirty="0">
                <a:solidFill>
                  <a:srgbClr val="070707"/>
                </a:solidFill>
                <a:latin typeface="Courier New"/>
                <a:cs typeface="Courier New"/>
              </a:rPr>
              <a:t>parseInt</a:t>
            </a:r>
            <a:r>
              <a:rPr sz="800" spc="-10" dirty="0">
                <a:solidFill>
                  <a:srgbClr val="070707"/>
                </a:solidFill>
                <a:latin typeface="Courier New"/>
                <a:cs typeface="Courier New"/>
              </a:rPr>
              <a:t>(</a:t>
            </a:r>
            <a:r>
              <a:rPr sz="800" spc="-10" dirty="0">
                <a:latin typeface="Courier New"/>
                <a:cs typeface="Courier New"/>
              </a:rPr>
              <a:t>nyAlder</a:t>
            </a:r>
            <a:r>
              <a:rPr sz="800" spc="-10" dirty="0">
                <a:solidFill>
                  <a:srgbClr val="070707"/>
                </a:solidFill>
                <a:latin typeface="Courier New"/>
                <a:cs typeface="Courier New"/>
              </a:rPr>
              <a:t>));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solidFill>
                  <a:srgbClr val="070707"/>
                </a:solidFill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Courier New"/>
              <a:cs typeface="Courier New"/>
            </a:endParaRPr>
          </a:p>
          <a:p>
            <a:pPr marL="12700" marR="2174875">
              <a:lnSpc>
                <a:spcPct val="100000"/>
              </a:lnSpc>
            </a:pPr>
            <a:r>
              <a:rPr sz="800" dirty="0">
                <a:latin typeface="Courier New"/>
                <a:cs typeface="Courier New"/>
              </a:rPr>
              <a:t>System</a:t>
            </a:r>
            <a:r>
              <a:rPr sz="800" dirty="0">
                <a:solidFill>
                  <a:srgbClr val="070707"/>
                </a:solidFill>
                <a:latin typeface="Courier New"/>
                <a:cs typeface="Courier New"/>
              </a:rPr>
              <a:t>.</a:t>
            </a:r>
            <a:r>
              <a:rPr sz="800" i="1" dirty="0">
                <a:solidFill>
                  <a:srgbClr val="861093"/>
                </a:solidFill>
                <a:latin typeface="Courier New"/>
                <a:cs typeface="Courier New"/>
              </a:rPr>
              <a:t>out</a:t>
            </a:r>
            <a:r>
              <a:rPr sz="800" dirty="0">
                <a:solidFill>
                  <a:srgbClr val="070707"/>
                </a:solidFill>
                <a:latin typeface="Courier New"/>
                <a:cs typeface="Courier New"/>
              </a:rPr>
              <a:t>.println(</a:t>
            </a:r>
            <a:r>
              <a:rPr sz="800" dirty="0">
                <a:solidFill>
                  <a:srgbClr val="067C16"/>
                </a:solidFill>
                <a:latin typeface="Courier New"/>
                <a:cs typeface="Courier New"/>
              </a:rPr>
              <a:t>"Højde:</a:t>
            </a:r>
            <a:r>
              <a:rPr sz="800" spc="-40" dirty="0">
                <a:solidFill>
                  <a:srgbClr val="067C16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067C16"/>
                </a:solidFill>
                <a:latin typeface="Courier New"/>
                <a:cs typeface="Courier New"/>
              </a:rPr>
              <a:t>"</a:t>
            </a:r>
            <a:r>
              <a:rPr sz="800" spc="-45" dirty="0">
                <a:solidFill>
                  <a:srgbClr val="067C16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070707"/>
                </a:solidFill>
                <a:latin typeface="Courier New"/>
                <a:cs typeface="Courier New"/>
              </a:rPr>
              <a:t>+</a:t>
            </a:r>
            <a:r>
              <a:rPr sz="800" spc="-45" dirty="0">
                <a:solidFill>
                  <a:srgbClr val="070707"/>
                </a:solidFill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editPerson</a:t>
            </a:r>
            <a:r>
              <a:rPr sz="800" spc="-10" dirty="0">
                <a:solidFill>
                  <a:srgbClr val="070707"/>
                </a:solidFill>
                <a:latin typeface="Courier New"/>
                <a:cs typeface="Courier New"/>
              </a:rPr>
              <a:t>.getHoejde()); </a:t>
            </a:r>
            <a:r>
              <a:rPr sz="800" dirty="0">
                <a:latin typeface="Courier New"/>
                <a:cs typeface="Courier New"/>
              </a:rPr>
              <a:t>String</a:t>
            </a:r>
            <a:r>
              <a:rPr sz="800" spc="-2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nyHoejde</a:t>
            </a:r>
            <a:r>
              <a:rPr sz="800" spc="-30" dirty="0"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070707"/>
                </a:solidFill>
                <a:latin typeface="Courier New"/>
                <a:cs typeface="Courier New"/>
              </a:rPr>
              <a:t>=</a:t>
            </a:r>
            <a:r>
              <a:rPr sz="800" spc="-25" dirty="0">
                <a:solidFill>
                  <a:srgbClr val="070707"/>
                </a:solidFill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sc</a:t>
            </a:r>
            <a:r>
              <a:rPr sz="800" spc="-10" dirty="0">
                <a:solidFill>
                  <a:srgbClr val="070707"/>
                </a:solidFill>
                <a:latin typeface="Courier New"/>
                <a:cs typeface="Courier New"/>
              </a:rPr>
              <a:t>.nextLine();</a:t>
            </a:r>
            <a:endParaRPr sz="800">
              <a:latin typeface="Courier New"/>
              <a:cs typeface="Courier New"/>
            </a:endParaRPr>
          </a:p>
          <a:p>
            <a:pPr marL="193675" marR="2237740" indent="-181610">
              <a:lnSpc>
                <a:spcPct val="100000"/>
              </a:lnSpc>
            </a:pPr>
            <a:r>
              <a:rPr sz="800" dirty="0">
                <a:solidFill>
                  <a:srgbClr val="0033B3"/>
                </a:solidFill>
                <a:latin typeface="Courier New"/>
                <a:cs typeface="Courier New"/>
              </a:rPr>
              <a:t>if</a:t>
            </a:r>
            <a:r>
              <a:rPr sz="800" spc="-1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800" spc="-10" dirty="0">
                <a:solidFill>
                  <a:srgbClr val="070707"/>
                </a:solidFill>
                <a:latin typeface="Courier New"/>
                <a:cs typeface="Courier New"/>
              </a:rPr>
              <a:t>(!</a:t>
            </a:r>
            <a:r>
              <a:rPr sz="800" spc="-10" dirty="0">
                <a:latin typeface="Courier New"/>
                <a:cs typeface="Courier New"/>
              </a:rPr>
              <a:t>nyHoejde</a:t>
            </a:r>
            <a:r>
              <a:rPr sz="800" spc="-10" dirty="0">
                <a:solidFill>
                  <a:srgbClr val="070707"/>
                </a:solidFill>
                <a:latin typeface="Courier New"/>
                <a:cs typeface="Courier New"/>
              </a:rPr>
              <a:t>.isEmpty()) </a:t>
            </a:r>
            <a:r>
              <a:rPr sz="800" spc="-10" dirty="0">
                <a:latin typeface="Courier New"/>
                <a:cs typeface="Courier New"/>
              </a:rPr>
              <a:t>editPerson</a:t>
            </a:r>
            <a:r>
              <a:rPr sz="800" spc="-10" dirty="0">
                <a:solidFill>
                  <a:srgbClr val="070707"/>
                </a:solidFill>
                <a:latin typeface="Courier New"/>
                <a:cs typeface="Courier New"/>
              </a:rPr>
              <a:t>.setHoejde(</a:t>
            </a:r>
            <a:r>
              <a:rPr sz="800" spc="-10" dirty="0">
                <a:latin typeface="Courier New"/>
                <a:cs typeface="Courier New"/>
              </a:rPr>
              <a:t>Double</a:t>
            </a:r>
            <a:r>
              <a:rPr sz="800" spc="-10" dirty="0">
                <a:solidFill>
                  <a:srgbClr val="070707"/>
                </a:solidFill>
                <a:latin typeface="Courier New"/>
                <a:cs typeface="Courier New"/>
              </a:rPr>
              <a:t>.</a:t>
            </a:r>
            <a:r>
              <a:rPr sz="800" i="1" spc="-10" dirty="0">
                <a:solidFill>
                  <a:srgbClr val="070707"/>
                </a:solidFill>
                <a:latin typeface="Courier New"/>
                <a:cs typeface="Courier New"/>
              </a:rPr>
              <a:t>parseDouble</a:t>
            </a:r>
            <a:r>
              <a:rPr sz="800" spc="-10" dirty="0">
                <a:solidFill>
                  <a:srgbClr val="070707"/>
                </a:solidFill>
                <a:latin typeface="Courier New"/>
                <a:cs typeface="Courier New"/>
              </a:rPr>
              <a:t>(</a:t>
            </a:r>
            <a:r>
              <a:rPr sz="800" spc="-10" dirty="0">
                <a:latin typeface="Courier New"/>
                <a:cs typeface="Courier New"/>
              </a:rPr>
              <a:t>nyHoejde</a:t>
            </a:r>
            <a:r>
              <a:rPr sz="800" spc="-10" dirty="0">
                <a:solidFill>
                  <a:srgbClr val="070707"/>
                </a:solidFill>
                <a:latin typeface="Courier New"/>
                <a:cs typeface="Courier New"/>
              </a:rPr>
              <a:t>));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Courier New"/>
              <a:cs typeface="Courier New"/>
            </a:endParaRPr>
          </a:p>
          <a:p>
            <a:pPr marL="12700" marR="2295525">
              <a:lnSpc>
                <a:spcPct val="100000"/>
              </a:lnSpc>
            </a:pPr>
            <a:r>
              <a:rPr sz="800" dirty="0">
                <a:latin typeface="Courier New"/>
                <a:cs typeface="Courier New"/>
              </a:rPr>
              <a:t>System</a:t>
            </a:r>
            <a:r>
              <a:rPr sz="800" dirty="0">
                <a:solidFill>
                  <a:srgbClr val="070707"/>
                </a:solidFill>
                <a:latin typeface="Courier New"/>
                <a:cs typeface="Courier New"/>
              </a:rPr>
              <a:t>.</a:t>
            </a:r>
            <a:r>
              <a:rPr sz="800" i="1" dirty="0">
                <a:solidFill>
                  <a:srgbClr val="861093"/>
                </a:solidFill>
                <a:latin typeface="Courier New"/>
                <a:cs typeface="Courier New"/>
              </a:rPr>
              <a:t>out</a:t>
            </a:r>
            <a:r>
              <a:rPr sz="800" dirty="0">
                <a:solidFill>
                  <a:srgbClr val="070707"/>
                </a:solidFill>
                <a:latin typeface="Courier New"/>
                <a:cs typeface="Courier New"/>
              </a:rPr>
              <a:t>.println(</a:t>
            </a:r>
            <a:r>
              <a:rPr sz="800" dirty="0">
                <a:solidFill>
                  <a:srgbClr val="067C16"/>
                </a:solidFill>
                <a:latin typeface="Courier New"/>
                <a:cs typeface="Courier New"/>
              </a:rPr>
              <a:t>"Vægt:</a:t>
            </a:r>
            <a:r>
              <a:rPr sz="800" spc="-45" dirty="0">
                <a:solidFill>
                  <a:srgbClr val="067C16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067C16"/>
                </a:solidFill>
                <a:latin typeface="Courier New"/>
                <a:cs typeface="Courier New"/>
              </a:rPr>
              <a:t>"</a:t>
            </a:r>
            <a:r>
              <a:rPr sz="800" spc="-40" dirty="0">
                <a:solidFill>
                  <a:srgbClr val="067C16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070707"/>
                </a:solidFill>
                <a:latin typeface="Courier New"/>
                <a:cs typeface="Courier New"/>
              </a:rPr>
              <a:t>+</a:t>
            </a:r>
            <a:r>
              <a:rPr sz="800" spc="-45" dirty="0">
                <a:solidFill>
                  <a:srgbClr val="070707"/>
                </a:solidFill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editPerson</a:t>
            </a:r>
            <a:r>
              <a:rPr sz="800" spc="-10" dirty="0">
                <a:solidFill>
                  <a:srgbClr val="070707"/>
                </a:solidFill>
                <a:latin typeface="Courier New"/>
                <a:cs typeface="Courier New"/>
              </a:rPr>
              <a:t>.getVaegt()); </a:t>
            </a:r>
            <a:r>
              <a:rPr sz="800" dirty="0">
                <a:latin typeface="Courier New"/>
                <a:cs typeface="Courier New"/>
              </a:rPr>
              <a:t>String</a:t>
            </a:r>
            <a:r>
              <a:rPr sz="800" spc="-20" dirty="0">
                <a:latin typeface="Courier New"/>
                <a:cs typeface="Courier New"/>
              </a:rPr>
              <a:t> </a:t>
            </a:r>
            <a:r>
              <a:rPr sz="800" dirty="0">
                <a:latin typeface="Courier New"/>
                <a:cs typeface="Courier New"/>
              </a:rPr>
              <a:t>nyVaegt</a:t>
            </a:r>
            <a:r>
              <a:rPr sz="800" spc="-30" dirty="0">
                <a:latin typeface="Courier New"/>
                <a:cs typeface="Courier New"/>
              </a:rPr>
              <a:t> </a:t>
            </a:r>
            <a:r>
              <a:rPr sz="800" dirty="0">
                <a:solidFill>
                  <a:srgbClr val="070707"/>
                </a:solidFill>
                <a:latin typeface="Courier New"/>
                <a:cs typeface="Courier New"/>
              </a:rPr>
              <a:t>=</a:t>
            </a:r>
            <a:r>
              <a:rPr sz="800" spc="-25" dirty="0">
                <a:solidFill>
                  <a:srgbClr val="070707"/>
                </a:solidFill>
                <a:latin typeface="Courier New"/>
                <a:cs typeface="Courier New"/>
              </a:rPr>
              <a:t> </a:t>
            </a:r>
            <a:r>
              <a:rPr sz="800" spc="-10" dirty="0">
                <a:latin typeface="Courier New"/>
                <a:cs typeface="Courier New"/>
              </a:rPr>
              <a:t>sc</a:t>
            </a:r>
            <a:r>
              <a:rPr sz="800" spc="-10" dirty="0">
                <a:solidFill>
                  <a:srgbClr val="070707"/>
                </a:solidFill>
                <a:latin typeface="Courier New"/>
                <a:cs typeface="Courier New"/>
              </a:rPr>
              <a:t>.nextLine();</a:t>
            </a:r>
            <a:endParaRPr sz="800">
              <a:latin typeface="Courier New"/>
              <a:cs typeface="Courier New"/>
            </a:endParaRPr>
          </a:p>
          <a:p>
            <a:pPr marL="193675" marR="2356485" indent="-181610">
              <a:lnSpc>
                <a:spcPct val="100000"/>
              </a:lnSpc>
            </a:pPr>
            <a:r>
              <a:rPr sz="800" dirty="0">
                <a:solidFill>
                  <a:srgbClr val="0033B3"/>
                </a:solidFill>
                <a:latin typeface="Courier New"/>
                <a:cs typeface="Courier New"/>
              </a:rPr>
              <a:t>if</a:t>
            </a:r>
            <a:r>
              <a:rPr sz="800" spc="-1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800" spc="-10" dirty="0">
                <a:solidFill>
                  <a:srgbClr val="070707"/>
                </a:solidFill>
                <a:latin typeface="Courier New"/>
                <a:cs typeface="Courier New"/>
              </a:rPr>
              <a:t>(!</a:t>
            </a:r>
            <a:r>
              <a:rPr sz="800" spc="-10" dirty="0">
                <a:latin typeface="Courier New"/>
                <a:cs typeface="Courier New"/>
              </a:rPr>
              <a:t>nyVaegt</a:t>
            </a:r>
            <a:r>
              <a:rPr sz="800" spc="-10" dirty="0">
                <a:solidFill>
                  <a:srgbClr val="070707"/>
                </a:solidFill>
                <a:latin typeface="Courier New"/>
                <a:cs typeface="Courier New"/>
              </a:rPr>
              <a:t>.isEmpty()) </a:t>
            </a:r>
            <a:r>
              <a:rPr sz="800" spc="-10" dirty="0">
                <a:latin typeface="Courier New"/>
                <a:cs typeface="Courier New"/>
              </a:rPr>
              <a:t>editPerson</a:t>
            </a:r>
            <a:r>
              <a:rPr sz="800" spc="-10" dirty="0">
                <a:solidFill>
                  <a:srgbClr val="070707"/>
                </a:solidFill>
                <a:latin typeface="Courier New"/>
                <a:cs typeface="Courier New"/>
              </a:rPr>
              <a:t>.setVaegt(</a:t>
            </a:r>
            <a:r>
              <a:rPr sz="800" spc="-10" dirty="0">
                <a:latin typeface="Courier New"/>
                <a:cs typeface="Courier New"/>
              </a:rPr>
              <a:t>Double</a:t>
            </a:r>
            <a:r>
              <a:rPr sz="800" spc="-10" dirty="0">
                <a:solidFill>
                  <a:srgbClr val="070707"/>
                </a:solidFill>
                <a:latin typeface="Courier New"/>
                <a:cs typeface="Courier New"/>
              </a:rPr>
              <a:t>.</a:t>
            </a:r>
            <a:r>
              <a:rPr sz="800" i="1" spc="-10" dirty="0">
                <a:solidFill>
                  <a:srgbClr val="070707"/>
                </a:solidFill>
                <a:latin typeface="Courier New"/>
                <a:cs typeface="Courier New"/>
              </a:rPr>
              <a:t>parseDouble</a:t>
            </a:r>
            <a:r>
              <a:rPr sz="800" spc="-10" dirty="0">
                <a:solidFill>
                  <a:srgbClr val="070707"/>
                </a:solidFill>
                <a:latin typeface="Courier New"/>
                <a:cs typeface="Courier New"/>
              </a:rPr>
              <a:t>(</a:t>
            </a:r>
            <a:r>
              <a:rPr sz="800" spc="-10" dirty="0">
                <a:latin typeface="Courier New"/>
                <a:cs typeface="Courier New"/>
              </a:rPr>
              <a:t>nyVaegt</a:t>
            </a:r>
            <a:r>
              <a:rPr sz="800" spc="-10" dirty="0">
                <a:solidFill>
                  <a:srgbClr val="070707"/>
                </a:solidFill>
                <a:latin typeface="Courier New"/>
                <a:cs typeface="Courier New"/>
              </a:rPr>
              <a:t>));</a:t>
            </a:r>
            <a:endParaRPr sz="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Søgning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Søgning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71842" y="918146"/>
            <a:ext cx="7204075" cy="2283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0" marR="33655" indent="-305435">
              <a:lnSpc>
                <a:spcPct val="120800"/>
              </a:lnSpc>
              <a:spcBef>
                <a:spcPts val="95"/>
              </a:spcBef>
              <a:tabLst>
                <a:tab pos="317500" algn="l"/>
              </a:tabLst>
            </a:pPr>
            <a:r>
              <a:rPr sz="1200" spc="-50" dirty="0">
                <a:solidFill>
                  <a:srgbClr val="CC0000"/>
                </a:solidFill>
                <a:latin typeface="Segoe UI Symbol"/>
                <a:cs typeface="Segoe UI Symbol"/>
              </a:rPr>
              <a:t>❏</a:t>
            </a:r>
            <a:r>
              <a:rPr sz="1200" dirty="0">
                <a:solidFill>
                  <a:srgbClr val="CC0000"/>
                </a:solidFill>
                <a:latin typeface="Segoe UI Symbol"/>
                <a:cs typeface="Segoe UI Symbol"/>
              </a:rPr>
              <a:t>	</a:t>
            </a:r>
            <a:r>
              <a:rPr sz="1400" dirty="0">
                <a:latin typeface="Verdana"/>
                <a:cs typeface="Verdana"/>
              </a:rPr>
              <a:t>Søgning</a:t>
            </a:r>
            <a:r>
              <a:rPr sz="1400" spc="-16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efter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elementer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</a:t>
            </a:r>
            <a:r>
              <a:rPr sz="1400" spc="5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en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liste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er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et</a:t>
            </a:r>
            <a:r>
              <a:rPr sz="1400" spc="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almindeligt</a:t>
            </a:r>
            <a:r>
              <a:rPr sz="1400" spc="-204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forekommende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problem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i </a:t>
            </a:r>
            <a:r>
              <a:rPr sz="1400" spc="-10" dirty="0">
                <a:latin typeface="Verdana"/>
                <a:cs typeface="Verdana"/>
              </a:rPr>
              <a:t>programmering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  <a:tabLst>
                <a:tab pos="317500" algn="l"/>
              </a:tabLst>
            </a:pPr>
            <a:r>
              <a:rPr sz="1400" spc="-50" dirty="0">
                <a:solidFill>
                  <a:srgbClr val="CC0000"/>
                </a:solidFill>
                <a:latin typeface="Segoe UI Symbol"/>
                <a:cs typeface="Segoe UI Symbol"/>
              </a:rPr>
              <a:t>❏</a:t>
            </a:r>
            <a:r>
              <a:rPr sz="1400" dirty="0">
                <a:solidFill>
                  <a:srgbClr val="CC0000"/>
                </a:solidFill>
                <a:latin typeface="Segoe UI Symbol"/>
                <a:cs typeface="Segoe UI Symbol"/>
              </a:rPr>
              <a:t>	</a:t>
            </a:r>
            <a:r>
              <a:rPr sz="1400" spc="-10" dirty="0">
                <a:latin typeface="Verdana"/>
                <a:cs typeface="Verdana"/>
              </a:rPr>
              <a:t>Eksempler:</a:t>
            </a:r>
            <a:endParaRPr sz="1400" dirty="0">
              <a:latin typeface="Verdana"/>
              <a:cs typeface="Verdana"/>
            </a:endParaRPr>
          </a:p>
          <a:p>
            <a:pPr marL="774700" indent="-304800">
              <a:lnSpc>
                <a:spcPct val="100000"/>
              </a:lnSpc>
              <a:spcBef>
                <a:spcPts val="325"/>
              </a:spcBef>
              <a:buClr>
                <a:srgbClr val="CC0000"/>
              </a:buClr>
              <a:buFont typeface="Arial"/>
              <a:buChar char="■"/>
              <a:tabLst>
                <a:tab pos="774700" algn="l"/>
              </a:tabLst>
            </a:pPr>
            <a:r>
              <a:rPr sz="1400" dirty="0">
                <a:latin typeface="Verdana"/>
                <a:cs typeface="Verdana"/>
              </a:rPr>
              <a:t>Søg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efter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personer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med</a:t>
            </a:r>
            <a:r>
              <a:rPr sz="1400" spc="6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et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bestemt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navn</a:t>
            </a:r>
            <a:endParaRPr sz="1400" dirty="0">
              <a:latin typeface="Verdana"/>
              <a:cs typeface="Verdana"/>
            </a:endParaRPr>
          </a:p>
          <a:p>
            <a:pPr marL="774700" indent="-304800">
              <a:lnSpc>
                <a:spcPct val="100000"/>
              </a:lnSpc>
              <a:spcBef>
                <a:spcPts val="290"/>
              </a:spcBef>
              <a:buClr>
                <a:srgbClr val="CC0000"/>
              </a:buClr>
              <a:buFont typeface="Arial"/>
              <a:buChar char="■"/>
              <a:tabLst>
                <a:tab pos="774700" algn="l"/>
              </a:tabLst>
            </a:pPr>
            <a:r>
              <a:rPr sz="1400" dirty="0">
                <a:latin typeface="Verdana"/>
                <a:cs typeface="Verdana"/>
              </a:rPr>
              <a:t>Søg</a:t>
            </a:r>
            <a:r>
              <a:rPr sz="1400" spc="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efter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personer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der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er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højere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end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1.80</a:t>
            </a:r>
            <a:endParaRPr sz="1400" dirty="0">
              <a:latin typeface="Verdana"/>
              <a:cs typeface="Verdana"/>
            </a:endParaRPr>
          </a:p>
          <a:p>
            <a:pPr marL="774700" indent="-304800">
              <a:lnSpc>
                <a:spcPct val="100000"/>
              </a:lnSpc>
              <a:spcBef>
                <a:spcPts val="285"/>
              </a:spcBef>
              <a:buClr>
                <a:srgbClr val="CC0000"/>
              </a:buClr>
              <a:buFont typeface="Arial"/>
              <a:buChar char="■"/>
              <a:tabLst>
                <a:tab pos="774700" algn="l"/>
              </a:tabLst>
            </a:pPr>
            <a:r>
              <a:rPr sz="1400" dirty="0">
                <a:latin typeface="Verdana"/>
                <a:cs typeface="Verdana"/>
              </a:rPr>
              <a:t>Søg</a:t>
            </a:r>
            <a:r>
              <a:rPr sz="1400" spc="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efter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personer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med</a:t>
            </a:r>
            <a:r>
              <a:rPr sz="1400" spc="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forhøjet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BMI</a:t>
            </a:r>
            <a:endParaRPr sz="1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400" dirty="0">
              <a:latin typeface="Verdana"/>
              <a:cs typeface="Verdana"/>
            </a:endParaRPr>
          </a:p>
          <a:p>
            <a:pPr marL="317500" marR="5080" indent="-305435">
              <a:lnSpc>
                <a:spcPct val="120700"/>
              </a:lnSpc>
              <a:tabLst>
                <a:tab pos="317500" algn="l"/>
              </a:tabLst>
            </a:pPr>
            <a:r>
              <a:rPr sz="1400" spc="-50" dirty="0">
                <a:solidFill>
                  <a:srgbClr val="CC0000"/>
                </a:solidFill>
                <a:latin typeface="Segoe UI Symbol"/>
                <a:cs typeface="Segoe UI Symbol"/>
              </a:rPr>
              <a:t>❏</a:t>
            </a:r>
            <a:r>
              <a:rPr sz="1400" dirty="0">
                <a:solidFill>
                  <a:srgbClr val="CC0000"/>
                </a:solidFill>
                <a:latin typeface="Segoe UI Symbol"/>
                <a:cs typeface="Segoe UI Symbol"/>
              </a:rPr>
              <a:t>	</a:t>
            </a:r>
            <a:r>
              <a:rPr sz="1400" dirty="0">
                <a:latin typeface="Verdana"/>
                <a:cs typeface="Verdana"/>
              </a:rPr>
              <a:t>En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søgealgoritme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er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en</a:t>
            </a:r>
            <a:r>
              <a:rPr sz="1400" spc="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algoritme</a:t>
            </a:r>
            <a:r>
              <a:rPr sz="1400" spc="-2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der</a:t>
            </a:r>
            <a:r>
              <a:rPr sz="1400" spc="90" dirty="0">
                <a:latin typeface="Verdana"/>
                <a:cs typeface="Verdana"/>
              </a:rPr>
              <a:t> </a:t>
            </a:r>
            <a:r>
              <a:rPr sz="1400" i="1" dirty="0">
                <a:latin typeface="Verdana"/>
                <a:cs typeface="Verdana"/>
              </a:rPr>
              <a:t>udvælger</a:t>
            </a:r>
            <a:r>
              <a:rPr sz="1400" i="1" spc="-45" dirty="0">
                <a:latin typeface="Verdana"/>
                <a:cs typeface="Verdana"/>
              </a:rPr>
              <a:t> </a:t>
            </a:r>
            <a:r>
              <a:rPr sz="1400" i="1" dirty="0">
                <a:latin typeface="Verdana"/>
                <a:cs typeface="Verdana"/>
              </a:rPr>
              <a:t>de</a:t>
            </a:r>
            <a:r>
              <a:rPr sz="1400" i="1" spc="-55" dirty="0">
                <a:latin typeface="Verdana"/>
                <a:cs typeface="Verdana"/>
              </a:rPr>
              <a:t> </a:t>
            </a:r>
            <a:r>
              <a:rPr sz="1400" i="1" dirty="0">
                <a:latin typeface="Verdana"/>
                <a:cs typeface="Verdana"/>
              </a:rPr>
              <a:t>elementer</a:t>
            </a:r>
            <a:r>
              <a:rPr sz="1400" i="1" spc="1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fra</a:t>
            </a:r>
            <a:r>
              <a:rPr sz="1400" spc="-6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en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liste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der </a:t>
            </a:r>
            <a:r>
              <a:rPr sz="1400" dirty="0">
                <a:latin typeface="Verdana"/>
                <a:cs typeface="Verdana"/>
              </a:rPr>
              <a:t>opfylder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i="1" spc="-10" dirty="0">
                <a:latin typeface="Verdana"/>
                <a:cs typeface="Verdana"/>
              </a:rPr>
              <a:t>søgekriteriet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err="1"/>
              <a:t>Søge</a:t>
            </a:r>
            <a:r>
              <a:rPr spc="-10" dirty="0" err="1"/>
              <a:t>algoritmer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Søgning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71842" y="910160"/>
            <a:ext cx="7042150" cy="2488502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317500" algn="l"/>
              </a:tabLst>
            </a:pPr>
            <a:r>
              <a:rPr sz="1200" spc="-50" dirty="0">
                <a:solidFill>
                  <a:srgbClr val="CC0000"/>
                </a:solidFill>
                <a:latin typeface="Segoe UI Symbol"/>
                <a:cs typeface="Segoe UI Symbol"/>
              </a:rPr>
              <a:t>❏</a:t>
            </a:r>
            <a:r>
              <a:rPr sz="1200" dirty="0">
                <a:solidFill>
                  <a:srgbClr val="CC0000"/>
                </a:solidFill>
                <a:latin typeface="Segoe UI Symbol"/>
                <a:cs typeface="Segoe UI Symbol"/>
              </a:rPr>
              <a:t>	</a:t>
            </a:r>
            <a:r>
              <a:rPr sz="1400" dirty="0">
                <a:latin typeface="Verdana"/>
                <a:cs typeface="Verdana"/>
              </a:rPr>
              <a:t>Søgning</a:t>
            </a:r>
            <a:r>
              <a:rPr sz="1400" spc="-16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liste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med</a:t>
            </a:r>
            <a:r>
              <a:rPr sz="1400" spc="114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uordnede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elementer</a:t>
            </a:r>
            <a:endParaRPr sz="1400" dirty="0">
              <a:latin typeface="Verdana"/>
              <a:cs typeface="Verdana"/>
            </a:endParaRPr>
          </a:p>
          <a:p>
            <a:pPr marL="774700" indent="-304800">
              <a:lnSpc>
                <a:spcPct val="100000"/>
              </a:lnSpc>
              <a:spcBef>
                <a:spcPts val="325"/>
              </a:spcBef>
              <a:buClr>
                <a:srgbClr val="CC0000"/>
              </a:buClr>
              <a:buFont typeface="Arial"/>
              <a:buChar char="■"/>
              <a:tabLst>
                <a:tab pos="774700" algn="l"/>
              </a:tabLst>
            </a:pPr>
            <a:r>
              <a:rPr sz="1400" dirty="0">
                <a:latin typeface="Verdana"/>
                <a:cs typeface="Verdana"/>
              </a:rPr>
              <a:t>Vi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anvender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sekventiel</a:t>
            </a:r>
            <a:r>
              <a:rPr sz="1400" spc="-6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søgning,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dvs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vi</a:t>
            </a:r>
            <a:r>
              <a:rPr sz="1400" spc="9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starter</a:t>
            </a:r>
            <a:r>
              <a:rPr sz="1400" spc="-1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fra</a:t>
            </a:r>
            <a:r>
              <a:rPr sz="1400" spc="8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en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ende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af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og</a:t>
            </a:r>
            <a:r>
              <a:rPr sz="1400" spc="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undersøger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hvert</a:t>
            </a:r>
            <a:endParaRPr sz="1400" dirty="0">
              <a:latin typeface="Verdana"/>
              <a:cs typeface="Verdana"/>
            </a:endParaRPr>
          </a:p>
          <a:p>
            <a:pPr marL="774700">
              <a:lnSpc>
                <a:spcPct val="100000"/>
              </a:lnSpc>
              <a:spcBef>
                <a:spcPts val="285"/>
              </a:spcBef>
            </a:pPr>
            <a:r>
              <a:rPr sz="1400" dirty="0">
                <a:latin typeface="Verdana"/>
                <a:cs typeface="Verdana"/>
              </a:rPr>
              <a:t>element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 listen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for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match</a:t>
            </a:r>
            <a:endParaRPr sz="1400" dirty="0">
              <a:latin typeface="Verdana"/>
              <a:cs typeface="Verdana"/>
            </a:endParaRPr>
          </a:p>
          <a:p>
            <a:pPr marL="774700" indent="-304800">
              <a:lnSpc>
                <a:spcPct val="100000"/>
              </a:lnSpc>
              <a:spcBef>
                <a:spcPts val="290"/>
              </a:spcBef>
              <a:buClr>
                <a:srgbClr val="CC0000"/>
              </a:buClr>
              <a:buFont typeface="Arial"/>
              <a:buChar char="■"/>
              <a:tabLst>
                <a:tab pos="774700" algn="l"/>
              </a:tabLst>
            </a:pPr>
            <a:r>
              <a:rPr sz="1400" dirty="0">
                <a:latin typeface="Verdana"/>
                <a:cs typeface="Verdana"/>
              </a:rPr>
              <a:t>Liste: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{5,3,6,1,3,4},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søgetal: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1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-</a:t>
            </a:r>
            <a:r>
              <a:rPr sz="1400" dirty="0">
                <a:latin typeface="Verdana"/>
                <a:cs typeface="Verdana"/>
              </a:rPr>
              <a:t>&gt;</a:t>
            </a:r>
            <a:r>
              <a:rPr sz="1400" spc="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der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er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et</a:t>
            </a:r>
            <a:r>
              <a:rPr sz="1400" spc="5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match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på</a:t>
            </a:r>
            <a:r>
              <a:rPr sz="1400" spc="114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index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3</a:t>
            </a:r>
            <a:endParaRPr sz="1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85"/>
              </a:spcBef>
              <a:buClr>
                <a:srgbClr val="CC0000"/>
              </a:buClr>
              <a:buFont typeface="Arial"/>
              <a:buChar char="■"/>
            </a:pP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317500" algn="l"/>
              </a:tabLst>
            </a:pPr>
            <a:r>
              <a:rPr sz="1400" spc="-50" dirty="0">
                <a:solidFill>
                  <a:srgbClr val="CC0000"/>
                </a:solidFill>
                <a:latin typeface="Segoe UI Symbol"/>
                <a:cs typeface="Segoe UI Symbol"/>
              </a:rPr>
              <a:t>❏</a:t>
            </a:r>
            <a:r>
              <a:rPr sz="1400" dirty="0">
                <a:solidFill>
                  <a:srgbClr val="CC0000"/>
                </a:solidFill>
                <a:latin typeface="Segoe UI Symbol"/>
                <a:cs typeface="Segoe UI Symbol"/>
              </a:rPr>
              <a:t>	</a:t>
            </a:r>
            <a:r>
              <a:rPr sz="1400" dirty="0">
                <a:latin typeface="Verdana"/>
                <a:cs typeface="Verdana"/>
              </a:rPr>
              <a:t>Søgning</a:t>
            </a:r>
            <a:r>
              <a:rPr sz="1400" spc="-16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lister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med</a:t>
            </a:r>
            <a:r>
              <a:rPr sz="1400" spc="90" dirty="0">
                <a:latin typeface="Verdana"/>
                <a:cs typeface="Verdana"/>
              </a:rPr>
              <a:t> </a:t>
            </a:r>
            <a:r>
              <a:rPr sz="1400" dirty="0" err="1">
                <a:latin typeface="Verdana"/>
                <a:cs typeface="Verdana"/>
              </a:rPr>
              <a:t>ordne</a:t>
            </a:r>
            <a:r>
              <a:rPr lang="da-DK" sz="1400" dirty="0">
                <a:latin typeface="Verdana"/>
                <a:cs typeface="Verdana"/>
              </a:rPr>
              <a:t>de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elementer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(</a:t>
            </a:r>
            <a:r>
              <a:rPr sz="1400" dirty="0" err="1">
                <a:latin typeface="Verdana"/>
                <a:cs typeface="Verdana"/>
              </a:rPr>
              <a:t>sor</a:t>
            </a:r>
            <a:r>
              <a:rPr lang="da-DK" sz="1400" dirty="0">
                <a:latin typeface="Verdana"/>
                <a:cs typeface="Verdana"/>
              </a:rPr>
              <a:t>t</a:t>
            </a:r>
            <a:r>
              <a:rPr sz="1400" dirty="0">
                <a:latin typeface="Verdana"/>
                <a:cs typeface="Verdana"/>
              </a:rPr>
              <a:t>er</a:t>
            </a:r>
            <a:r>
              <a:rPr lang="da-DK" sz="1400" dirty="0">
                <a:latin typeface="Verdana"/>
                <a:cs typeface="Verdana"/>
              </a:rPr>
              <a:t>e</a:t>
            </a:r>
            <a:r>
              <a:rPr sz="1400" dirty="0">
                <a:latin typeface="Verdana"/>
                <a:cs typeface="Verdana"/>
              </a:rPr>
              <a:t>de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elementer)</a:t>
            </a:r>
            <a:endParaRPr sz="1400" dirty="0">
              <a:latin typeface="Verdana"/>
              <a:cs typeface="Verdana"/>
            </a:endParaRPr>
          </a:p>
          <a:p>
            <a:pPr marL="774700" indent="-304800">
              <a:lnSpc>
                <a:spcPct val="100000"/>
              </a:lnSpc>
              <a:spcBef>
                <a:spcPts val="320"/>
              </a:spcBef>
              <a:buClr>
                <a:srgbClr val="CC0000"/>
              </a:buClr>
              <a:buFont typeface="Arial"/>
              <a:buChar char="■"/>
              <a:tabLst>
                <a:tab pos="774700" algn="l"/>
              </a:tabLst>
            </a:pPr>
            <a:r>
              <a:rPr sz="1400" dirty="0">
                <a:latin typeface="Verdana"/>
                <a:cs typeface="Verdana"/>
              </a:rPr>
              <a:t>Hvis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listen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er</a:t>
            </a:r>
            <a:r>
              <a:rPr sz="1400" spc="-16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ordnet</a:t>
            </a:r>
            <a:r>
              <a:rPr sz="1400" spc="1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kan</a:t>
            </a:r>
            <a:r>
              <a:rPr sz="1400" spc="5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vi</a:t>
            </a:r>
            <a:r>
              <a:rPr sz="1400" spc="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opdele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elementerne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intervaller</a:t>
            </a:r>
            <a:r>
              <a:rPr sz="1400" spc="-17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og</a:t>
            </a:r>
            <a:r>
              <a:rPr sz="1400" spc="6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søge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disse</a:t>
            </a:r>
            <a:endParaRPr sz="1400" dirty="0">
              <a:latin typeface="Verdana"/>
              <a:cs typeface="Verdana"/>
            </a:endParaRPr>
          </a:p>
          <a:p>
            <a:pPr marL="774700" indent="-304800">
              <a:lnSpc>
                <a:spcPct val="100000"/>
              </a:lnSpc>
              <a:spcBef>
                <a:spcPts val="290"/>
              </a:spcBef>
              <a:buClr>
                <a:srgbClr val="CC0000"/>
              </a:buClr>
              <a:buFont typeface="Arial"/>
              <a:buChar char="■"/>
              <a:tabLst>
                <a:tab pos="774700" algn="l"/>
              </a:tabLst>
            </a:pPr>
            <a:r>
              <a:rPr sz="1400" dirty="0">
                <a:latin typeface="Verdana"/>
                <a:cs typeface="Verdana"/>
              </a:rPr>
              <a:t>Binær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søgning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Sekventiel</a:t>
            </a:r>
            <a:r>
              <a:rPr spc="-30" dirty="0"/>
              <a:t> </a:t>
            </a:r>
            <a:r>
              <a:rPr spc="-10" dirty="0"/>
              <a:t>søgning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Søgning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71842" y="918146"/>
            <a:ext cx="7156450" cy="1680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0" marR="120014" indent="-305435">
              <a:lnSpc>
                <a:spcPct val="120800"/>
              </a:lnSpc>
              <a:spcBef>
                <a:spcPts val="95"/>
              </a:spcBef>
              <a:tabLst>
                <a:tab pos="317500" algn="l"/>
              </a:tabLst>
            </a:pPr>
            <a:r>
              <a:rPr sz="1200" spc="-50" dirty="0">
                <a:solidFill>
                  <a:srgbClr val="CC0000"/>
                </a:solidFill>
                <a:latin typeface="Segoe UI Symbol"/>
                <a:cs typeface="Segoe UI Symbol"/>
              </a:rPr>
              <a:t>❏</a:t>
            </a:r>
            <a:r>
              <a:rPr sz="1200" dirty="0">
                <a:solidFill>
                  <a:srgbClr val="CC0000"/>
                </a:solidFill>
                <a:latin typeface="Segoe UI Symbol"/>
                <a:cs typeface="Segoe UI Symbol"/>
              </a:rPr>
              <a:t>	</a:t>
            </a:r>
            <a:r>
              <a:rPr sz="1400" dirty="0">
                <a:latin typeface="Verdana"/>
                <a:cs typeface="Verdana"/>
              </a:rPr>
              <a:t>Den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simpleste</a:t>
            </a:r>
            <a:r>
              <a:rPr sz="1400" spc="-2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måde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vi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kan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søge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efter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et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element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 err="1">
                <a:latin typeface="Verdana"/>
                <a:cs typeface="Verdana"/>
              </a:rPr>
              <a:t>på</a:t>
            </a:r>
            <a:r>
              <a:rPr lang="da-DK" sz="1400" dirty="0">
                <a:latin typeface="Verdana"/>
                <a:cs typeface="Verdana"/>
              </a:rPr>
              <a:t>, er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at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gennemløbe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listen </a:t>
            </a:r>
            <a:r>
              <a:rPr sz="1400" dirty="0">
                <a:latin typeface="Verdana"/>
                <a:cs typeface="Verdana"/>
              </a:rPr>
              <a:t>sekventielt,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startende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med</a:t>
            </a:r>
            <a:r>
              <a:rPr sz="1400" spc="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første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element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listen</a:t>
            </a:r>
            <a:endParaRPr sz="1400" dirty="0">
              <a:latin typeface="Verdana"/>
              <a:cs typeface="Verdana"/>
            </a:endParaRPr>
          </a:p>
          <a:p>
            <a:pPr marL="774700" indent="-304800">
              <a:lnSpc>
                <a:spcPct val="100000"/>
              </a:lnSpc>
              <a:spcBef>
                <a:spcPts val="320"/>
              </a:spcBef>
              <a:buClr>
                <a:srgbClr val="CC0000"/>
              </a:buClr>
              <a:buFont typeface="Arial"/>
              <a:buChar char="■"/>
              <a:tabLst>
                <a:tab pos="774700" algn="l"/>
              </a:tabLst>
            </a:pPr>
            <a:r>
              <a:rPr sz="1200" dirty="0">
                <a:latin typeface="Verdana"/>
                <a:cs typeface="Verdana"/>
              </a:rPr>
              <a:t>Dette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er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den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eneste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søgealgoritme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vi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kan</a:t>
            </a:r>
            <a:r>
              <a:rPr sz="1200" spc="6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benytte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i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dirty="0" err="1">
                <a:latin typeface="Verdana"/>
                <a:cs typeface="Verdana"/>
              </a:rPr>
              <a:t>en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dirty="0" err="1">
                <a:latin typeface="Verdana"/>
                <a:cs typeface="Verdana"/>
              </a:rPr>
              <a:t>ikke</a:t>
            </a:r>
            <a:r>
              <a:rPr lang="da-DK" sz="1200" spc="110" dirty="0">
                <a:latin typeface="Verdana"/>
                <a:cs typeface="Verdana"/>
              </a:rPr>
              <a:t>-</a:t>
            </a:r>
            <a:r>
              <a:rPr sz="1200" dirty="0" err="1">
                <a:latin typeface="Verdana"/>
                <a:cs typeface="Verdana"/>
              </a:rPr>
              <a:t>sorteret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liste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(hvorfor?)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317500" algn="l"/>
              </a:tabLst>
            </a:pPr>
            <a:r>
              <a:rPr sz="1200" spc="-50" dirty="0">
                <a:solidFill>
                  <a:srgbClr val="CC0000"/>
                </a:solidFill>
                <a:latin typeface="Segoe UI Symbol"/>
                <a:cs typeface="Segoe UI Symbol"/>
              </a:rPr>
              <a:t>❏</a:t>
            </a:r>
            <a:r>
              <a:rPr sz="1200" dirty="0">
                <a:solidFill>
                  <a:srgbClr val="CC0000"/>
                </a:solidFill>
                <a:latin typeface="Segoe UI Symbol"/>
                <a:cs typeface="Segoe UI Symbol"/>
              </a:rPr>
              <a:t>	</a:t>
            </a:r>
            <a:r>
              <a:rPr sz="1400" dirty="0">
                <a:latin typeface="Verdana"/>
                <a:cs typeface="Verdana"/>
              </a:rPr>
              <a:t>Der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kan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forekomme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tre</a:t>
            </a:r>
            <a:r>
              <a:rPr sz="1400" spc="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tilfælde</a:t>
            </a:r>
            <a:r>
              <a:rPr sz="1400" spc="-19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af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resultater</a:t>
            </a:r>
            <a:endParaRPr sz="1400" dirty="0">
              <a:latin typeface="Verdana"/>
              <a:cs typeface="Verdana"/>
            </a:endParaRPr>
          </a:p>
          <a:p>
            <a:pPr marL="774700" indent="-304800">
              <a:lnSpc>
                <a:spcPct val="100000"/>
              </a:lnSpc>
              <a:spcBef>
                <a:spcPts val="325"/>
              </a:spcBef>
              <a:buClr>
                <a:srgbClr val="CC0000"/>
              </a:buClr>
              <a:buFont typeface="Arial"/>
              <a:buChar char="■"/>
              <a:tabLst>
                <a:tab pos="774700" algn="l"/>
              </a:tabLst>
            </a:pPr>
            <a:r>
              <a:rPr sz="1200" dirty="0">
                <a:latin typeface="Verdana"/>
                <a:cs typeface="Verdana"/>
              </a:rPr>
              <a:t>Elementet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findes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ikke</a:t>
            </a:r>
            <a:endParaRPr sz="1200" dirty="0">
              <a:latin typeface="Verdana"/>
              <a:cs typeface="Verdana"/>
            </a:endParaRPr>
          </a:p>
          <a:p>
            <a:pPr marL="774700" indent="-304800">
              <a:lnSpc>
                <a:spcPct val="100000"/>
              </a:lnSpc>
              <a:spcBef>
                <a:spcPts val="285"/>
              </a:spcBef>
              <a:buClr>
                <a:srgbClr val="CC0000"/>
              </a:buClr>
              <a:buFont typeface="Arial"/>
              <a:buChar char="■"/>
              <a:tabLst>
                <a:tab pos="774700" algn="l"/>
              </a:tabLst>
            </a:pPr>
            <a:r>
              <a:rPr sz="1200" dirty="0">
                <a:latin typeface="Verdana"/>
                <a:cs typeface="Verdana"/>
              </a:rPr>
              <a:t>Der findes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ét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element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der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opfylder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søgekriteriet</a:t>
            </a:r>
            <a:endParaRPr sz="1200" dirty="0">
              <a:latin typeface="Verdana"/>
              <a:cs typeface="Verdana"/>
            </a:endParaRPr>
          </a:p>
          <a:p>
            <a:pPr marL="774700" indent="-304800">
              <a:lnSpc>
                <a:spcPct val="100000"/>
              </a:lnSpc>
              <a:spcBef>
                <a:spcPts val="290"/>
              </a:spcBef>
              <a:buClr>
                <a:srgbClr val="CC0000"/>
              </a:buClr>
              <a:buFont typeface="Arial"/>
              <a:buChar char="■"/>
              <a:tabLst>
                <a:tab pos="774700" algn="l"/>
              </a:tabLst>
            </a:pPr>
            <a:r>
              <a:rPr sz="1200" dirty="0">
                <a:latin typeface="Verdana"/>
                <a:cs typeface="Verdana"/>
              </a:rPr>
              <a:t>Der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findes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mere</a:t>
            </a:r>
            <a:r>
              <a:rPr sz="1200" spc="8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en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ét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element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der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opfylder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søgekriteriet</a:t>
            </a:r>
            <a:endParaRPr sz="1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Søging</a:t>
            </a:r>
            <a:r>
              <a:rPr spc="20" dirty="0"/>
              <a:t> </a:t>
            </a:r>
            <a:r>
              <a:rPr dirty="0"/>
              <a:t>i</a:t>
            </a:r>
            <a:r>
              <a:rPr spc="-40" dirty="0"/>
              <a:t> </a:t>
            </a:r>
            <a:r>
              <a:rPr dirty="0"/>
              <a:t>et</a:t>
            </a:r>
            <a:r>
              <a:rPr spc="-35" dirty="0"/>
              <a:t> </a:t>
            </a:r>
            <a:r>
              <a:rPr dirty="0"/>
              <a:t>array</a:t>
            </a:r>
            <a:r>
              <a:rPr spc="-40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find</a:t>
            </a:r>
            <a:r>
              <a:rPr spc="20" dirty="0"/>
              <a:t> </a:t>
            </a:r>
            <a:r>
              <a:rPr dirty="0"/>
              <a:t>alle</a:t>
            </a:r>
            <a:r>
              <a:rPr spc="-65" dirty="0"/>
              <a:t> </a:t>
            </a:r>
            <a:r>
              <a:rPr spc="-10" dirty="0"/>
              <a:t>forekomster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Søgning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19124" y="971550"/>
            <a:ext cx="6772275" cy="3189784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100" dirty="0">
                <a:solidFill>
                  <a:srgbClr val="0033B3"/>
                </a:solidFill>
                <a:latin typeface="Courier New"/>
                <a:cs typeface="Courier New"/>
              </a:rPr>
              <a:t>int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[]</a:t>
            </a:r>
            <a:r>
              <a:rPr sz="1100" spc="2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tabel</a:t>
            </a:r>
            <a:r>
              <a:rPr sz="1100" spc="20" dirty="0"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1100" spc="-5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{</a:t>
            </a:r>
            <a:r>
              <a:rPr sz="1100" dirty="0">
                <a:solidFill>
                  <a:srgbClr val="1750EB"/>
                </a:solidFill>
                <a:latin typeface="Courier New"/>
                <a:cs typeface="Courier New"/>
              </a:rPr>
              <a:t>2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100" spc="2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750EB"/>
                </a:solidFill>
                <a:latin typeface="Courier New"/>
                <a:cs typeface="Courier New"/>
              </a:rPr>
              <a:t>5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100" spc="-4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750EB"/>
                </a:solidFill>
                <a:latin typeface="Courier New"/>
                <a:cs typeface="Courier New"/>
              </a:rPr>
              <a:t>7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100" spc="2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750EB"/>
                </a:solidFill>
                <a:latin typeface="Courier New"/>
                <a:cs typeface="Courier New"/>
              </a:rPr>
              <a:t>4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100" spc="-5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750EB"/>
                </a:solidFill>
                <a:latin typeface="Courier New"/>
                <a:cs typeface="Courier New"/>
              </a:rPr>
              <a:t>8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100" spc="2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750EB"/>
                </a:solidFill>
                <a:latin typeface="Courier New"/>
                <a:cs typeface="Courier New"/>
              </a:rPr>
              <a:t>11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100" spc="2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750EB"/>
                </a:solidFill>
                <a:latin typeface="Courier New"/>
                <a:cs typeface="Courier New"/>
              </a:rPr>
              <a:t>45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100" spc="-5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750EB"/>
                </a:solidFill>
                <a:latin typeface="Courier New"/>
                <a:cs typeface="Courier New"/>
              </a:rPr>
              <a:t>23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100" spc="3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750EB"/>
                </a:solidFill>
                <a:latin typeface="Courier New"/>
                <a:cs typeface="Courier New"/>
              </a:rPr>
              <a:t>76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100" spc="2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750EB"/>
                </a:solidFill>
                <a:latin typeface="Courier New"/>
                <a:cs typeface="Courier New"/>
              </a:rPr>
              <a:t>34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100" spc="-5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750EB"/>
                </a:solidFill>
                <a:latin typeface="Courier New"/>
                <a:cs typeface="Courier New"/>
              </a:rPr>
              <a:t>45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100" spc="2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750EB"/>
                </a:solidFill>
                <a:latin typeface="Courier New"/>
                <a:cs typeface="Courier New"/>
              </a:rPr>
              <a:t>44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100" spc="3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750EB"/>
                </a:solidFill>
                <a:latin typeface="Courier New"/>
                <a:cs typeface="Courier New"/>
              </a:rPr>
              <a:t>55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100" spc="-5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750EB"/>
                </a:solidFill>
                <a:latin typeface="Courier New"/>
                <a:cs typeface="Courier New"/>
              </a:rPr>
              <a:t>77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100" spc="2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750EB"/>
                </a:solidFill>
                <a:latin typeface="Courier New"/>
                <a:cs typeface="Courier New"/>
              </a:rPr>
              <a:t>99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100" spc="2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750EB"/>
                </a:solidFill>
                <a:latin typeface="Courier New"/>
                <a:cs typeface="Courier New"/>
              </a:rPr>
              <a:t>2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100" spc="2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spc="-25" dirty="0">
                <a:solidFill>
                  <a:srgbClr val="1750EB"/>
                </a:solidFill>
                <a:latin typeface="Courier New"/>
                <a:cs typeface="Courier New"/>
              </a:rPr>
              <a:t>5}</a:t>
            </a:r>
            <a:r>
              <a:rPr lang="da-DK" sz="1100" spc="-25" dirty="0">
                <a:solidFill>
                  <a:srgbClr val="1750EB"/>
                </a:solidFill>
                <a:latin typeface="Courier New"/>
                <a:cs typeface="Courier New"/>
              </a:rPr>
              <a:t>;</a:t>
            </a:r>
            <a:endParaRPr sz="1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lang="da-DK" sz="1100" dirty="0" err="1">
                <a:latin typeface="Courier New"/>
                <a:cs typeface="Courier New"/>
              </a:rPr>
              <a:t>int</a:t>
            </a:r>
            <a:r>
              <a:rPr lang="da-DK" sz="1100" dirty="0">
                <a:latin typeface="Courier New"/>
                <a:cs typeface="Courier New"/>
              </a:rPr>
              <a:t> </a:t>
            </a:r>
            <a:r>
              <a:rPr sz="1100" dirty="0" err="1">
                <a:latin typeface="Courier New"/>
                <a:cs typeface="Courier New"/>
              </a:rPr>
              <a:t>søgeTal</a:t>
            </a:r>
            <a:r>
              <a:rPr sz="1100" spc="-3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=</a:t>
            </a:r>
            <a:r>
              <a:rPr sz="1100" spc="50" dirty="0">
                <a:latin typeface="Courier New"/>
                <a:cs typeface="Courier New"/>
              </a:rPr>
              <a:t> </a:t>
            </a:r>
            <a:r>
              <a:rPr sz="1100" spc="-25" dirty="0">
                <a:latin typeface="Courier New"/>
                <a:cs typeface="Courier New"/>
              </a:rPr>
              <a:t>5;</a:t>
            </a:r>
            <a:endParaRPr sz="1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1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0033B3"/>
                </a:solidFill>
                <a:latin typeface="Courier New"/>
                <a:cs typeface="Courier New"/>
              </a:rPr>
              <a:t>boolean</a:t>
            </a:r>
            <a:r>
              <a:rPr sz="1100" spc="-2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fundet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1100" spc="6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33B3"/>
                </a:solidFill>
                <a:latin typeface="Courier New"/>
                <a:cs typeface="Courier New"/>
              </a:rPr>
              <a:t>false</a:t>
            </a:r>
            <a:r>
              <a:rPr sz="1100" spc="-10" dirty="0">
                <a:solidFill>
                  <a:srgbClr val="080808"/>
                </a:solidFill>
                <a:latin typeface="Courier New"/>
                <a:cs typeface="Courier New"/>
              </a:rPr>
              <a:t>;</a:t>
            </a:r>
            <a:endParaRPr sz="1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100" dirty="0">
                <a:solidFill>
                  <a:srgbClr val="0033B3"/>
                </a:solidFill>
                <a:latin typeface="Courier New"/>
                <a:cs typeface="Courier New"/>
              </a:rPr>
              <a:t>for 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1100" dirty="0">
                <a:solidFill>
                  <a:srgbClr val="0033B3"/>
                </a:solidFill>
                <a:latin typeface="Courier New"/>
                <a:cs typeface="Courier New"/>
              </a:rPr>
              <a:t>int</a:t>
            </a:r>
            <a:r>
              <a:rPr sz="1100" spc="-7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</a:t>
            </a:r>
            <a:r>
              <a:rPr sz="1100" spc="-5" dirty="0"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1100" spc="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750EB"/>
                </a:solidFill>
                <a:latin typeface="Courier New"/>
                <a:cs typeface="Courier New"/>
              </a:rPr>
              <a:t>0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; </a:t>
            </a:r>
            <a:r>
              <a:rPr sz="1100" dirty="0">
                <a:latin typeface="Courier New"/>
                <a:cs typeface="Courier New"/>
              </a:rPr>
              <a:t>i 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&lt;</a:t>
            </a:r>
            <a:r>
              <a:rPr sz="1100" spc="-7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tabel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1100" dirty="0">
                <a:solidFill>
                  <a:srgbClr val="860F93"/>
                </a:solidFill>
                <a:latin typeface="Courier New"/>
                <a:cs typeface="Courier New"/>
              </a:rPr>
              <a:t>length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;</a:t>
            </a: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++)</a:t>
            </a:r>
            <a:r>
              <a:rPr sz="1100" spc="-7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spc="-50" dirty="0">
                <a:solidFill>
                  <a:srgbClr val="080808"/>
                </a:solidFill>
                <a:latin typeface="Courier New"/>
                <a:cs typeface="Courier New"/>
              </a:rPr>
              <a:t>{</a:t>
            </a:r>
            <a:endParaRPr sz="1100" dirty="0">
              <a:latin typeface="Courier New"/>
              <a:cs typeface="Courier New"/>
            </a:endParaRPr>
          </a:p>
          <a:p>
            <a:pPr marL="613410" marR="1758950" indent="-343535">
              <a:lnSpc>
                <a:spcPct val="142300"/>
              </a:lnSpc>
            </a:pPr>
            <a:r>
              <a:rPr sz="1100" dirty="0">
                <a:solidFill>
                  <a:srgbClr val="0033B3"/>
                </a:solidFill>
                <a:latin typeface="Courier New"/>
                <a:cs typeface="Courier New"/>
              </a:rPr>
              <a:t>if</a:t>
            </a:r>
            <a:r>
              <a:rPr sz="1100" spc="-1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1100" dirty="0">
                <a:latin typeface="Courier New"/>
                <a:cs typeface="Courier New"/>
              </a:rPr>
              <a:t>tabel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[</a:t>
            </a:r>
            <a:r>
              <a:rPr sz="1100" dirty="0">
                <a:latin typeface="Courier New"/>
                <a:cs typeface="Courier New"/>
              </a:rPr>
              <a:t>i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]</a:t>
            </a:r>
            <a:r>
              <a:rPr sz="1100" spc="-1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==</a:t>
            </a:r>
            <a:r>
              <a:rPr sz="1100" spc="-1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søgeTal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)</a:t>
            </a:r>
            <a:r>
              <a:rPr sz="1100" spc="-1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spc="-50" dirty="0">
                <a:solidFill>
                  <a:srgbClr val="080808"/>
                </a:solidFill>
                <a:latin typeface="Courier New"/>
                <a:cs typeface="Courier New"/>
              </a:rPr>
              <a:t>{</a:t>
            </a:r>
            <a:endParaRPr lang="da-DK" sz="1100" spc="-50" dirty="0">
              <a:solidFill>
                <a:srgbClr val="080808"/>
              </a:solidFill>
              <a:latin typeface="Courier New"/>
              <a:cs typeface="Courier New"/>
            </a:endParaRPr>
          </a:p>
          <a:p>
            <a:pPr marL="613410" marR="1758950" indent="-343535">
              <a:lnSpc>
                <a:spcPct val="142300"/>
              </a:lnSpc>
            </a:pPr>
            <a:r>
              <a:rPr sz="1100" spc="-5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System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1100" i="1" dirty="0">
                <a:solidFill>
                  <a:srgbClr val="860F93"/>
                </a:solidFill>
                <a:latin typeface="Courier New"/>
                <a:cs typeface="Courier New"/>
              </a:rPr>
              <a:t>out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.println(</a:t>
            </a:r>
            <a:r>
              <a:rPr sz="1100" dirty="0">
                <a:solidFill>
                  <a:srgbClr val="057C17"/>
                </a:solidFill>
                <a:latin typeface="Courier New"/>
                <a:cs typeface="Courier New"/>
              </a:rPr>
              <a:t>"Fundet</a:t>
            </a:r>
            <a:r>
              <a:rPr sz="1100" spc="-25" dirty="0">
                <a:solidFill>
                  <a:srgbClr val="057C17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57C17"/>
                </a:solidFill>
                <a:latin typeface="Courier New"/>
                <a:cs typeface="Courier New"/>
              </a:rPr>
              <a:t>på</a:t>
            </a:r>
            <a:r>
              <a:rPr sz="1100" spc="-20" dirty="0">
                <a:solidFill>
                  <a:srgbClr val="057C17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57C17"/>
                </a:solidFill>
                <a:latin typeface="Courier New"/>
                <a:cs typeface="Courier New"/>
              </a:rPr>
              <a:t>position:</a:t>
            </a:r>
            <a:r>
              <a:rPr sz="1100" spc="-30" dirty="0">
                <a:solidFill>
                  <a:srgbClr val="057C17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57C17"/>
                </a:solidFill>
                <a:latin typeface="Courier New"/>
                <a:cs typeface="Courier New"/>
              </a:rPr>
              <a:t>"</a:t>
            </a:r>
            <a:r>
              <a:rPr sz="1100" spc="-10" dirty="0">
                <a:solidFill>
                  <a:srgbClr val="057C17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+</a:t>
            </a:r>
            <a:r>
              <a:rPr sz="1100" spc="-9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spc="-25" dirty="0" err="1">
                <a:latin typeface="Courier New"/>
                <a:cs typeface="Courier New"/>
              </a:rPr>
              <a:t>i</a:t>
            </a:r>
            <a:r>
              <a:rPr sz="1100" spc="-25" dirty="0">
                <a:solidFill>
                  <a:srgbClr val="080808"/>
                </a:solidFill>
                <a:latin typeface="Courier New"/>
                <a:cs typeface="Courier New"/>
              </a:rPr>
              <a:t>);</a:t>
            </a:r>
            <a:endParaRPr lang="da-DK" sz="1100" spc="-25" dirty="0">
              <a:solidFill>
                <a:srgbClr val="080808"/>
              </a:solidFill>
              <a:latin typeface="Courier New"/>
              <a:cs typeface="Courier New"/>
            </a:endParaRPr>
          </a:p>
          <a:p>
            <a:pPr marL="613410" marR="1758950" indent="-343535">
              <a:lnSpc>
                <a:spcPct val="142300"/>
              </a:lnSpc>
            </a:pPr>
            <a:r>
              <a:rPr sz="1100" spc="-2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fundet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1100" spc="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spc="-20" dirty="0">
                <a:solidFill>
                  <a:srgbClr val="0033B3"/>
                </a:solidFill>
                <a:latin typeface="Courier New"/>
                <a:cs typeface="Courier New"/>
              </a:rPr>
              <a:t>true</a:t>
            </a:r>
            <a:r>
              <a:rPr sz="1100" spc="-20" dirty="0">
                <a:solidFill>
                  <a:srgbClr val="080808"/>
                </a:solidFill>
                <a:latin typeface="Courier New"/>
                <a:cs typeface="Courier New"/>
              </a:rPr>
              <a:t>;</a:t>
            </a:r>
            <a:endParaRPr sz="1100" dirty="0">
              <a:latin typeface="Courier New"/>
              <a:cs typeface="Courier New"/>
            </a:endParaRPr>
          </a:p>
          <a:p>
            <a:pPr marL="269875">
              <a:lnSpc>
                <a:spcPct val="100000"/>
              </a:lnSpc>
              <a:spcBef>
                <a:spcPts val="630"/>
              </a:spcBef>
            </a:pPr>
            <a:r>
              <a:rPr sz="1100" spc="-50" dirty="0">
                <a:solidFill>
                  <a:srgbClr val="080808"/>
                </a:solidFill>
                <a:latin typeface="Courier New"/>
                <a:cs typeface="Courier New"/>
              </a:rPr>
              <a:t>}</a:t>
            </a:r>
            <a:endParaRPr sz="1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100" spc="-50" dirty="0">
                <a:solidFill>
                  <a:srgbClr val="080808"/>
                </a:solidFill>
                <a:latin typeface="Courier New"/>
                <a:cs typeface="Courier New"/>
              </a:rPr>
              <a:t>}</a:t>
            </a:r>
            <a:endParaRPr sz="1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100" dirty="0">
                <a:solidFill>
                  <a:srgbClr val="0033B3"/>
                </a:solidFill>
                <a:latin typeface="Courier New"/>
                <a:cs typeface="Courier New"/>
              </a:rPr>
              <a:t>if</a:t>
            </a:r>
            <a:r>
              <a:rPr sz="1100" spc="3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80808"/>
                </a:solidFill>
                <a:latin typeface="Courier New"/>
                <a:cs typeface="Courier New"/>
              </a:rPr>
              <a:t>(!</a:t>
            </a:r>
            <a:r>
              <a:rPr sz="1100" spc="-10" dirty="0" err="1">
                <a:latin typeface="Courier New"/>
                <a:cs typeface="Courier New"/>
              </a:rPr>
              <a:t>fundet</a:t>
            </a:r>
            <a:r>
              <a:rPr sz="1100" spc="-10" dirty="0">
                <a:solidFill>
                  <a:srgbClr val="080808"/>
                </a:solidFill>
                <a:latin typeface="Courier New"/>
                <a:cs typeface="Courier New"/>
              </a:rPr>
              <a:t>)</a:t>
            </a:r>
            <a:r>
              <a:rPr lang="da-DK" sz="1100" spc="-10" dirty="0">
                <a:solidFill>
                  <a:srgbClr val="080808"/>
                </a:solidFill>
                <a:latin typeface="Courier New"/>
                <a:cs typeface="Courier New"/>
              </a:rPr>
              <a:t>{</a:t>
            </a:r>
            <a:endParaRPr sz="1100" dirty="0">
              <a:latin typeface="Courier New"/>
              <a:cs typeface="Courier New"/>
            </a:endParaRPr>
          </a:p>
          <a:p>
            <a:pPr marL="269875">
              <a:lnSpc>
                <a:spcPct val="100000"/>
              </a:lnSpc>
              <a:spcBef>
                <a:spcPts val="555"/>
              </a:spcBef>
            </a:pPr>
            <a:r>
              <a:rPr sz="1100" dirty="0">
                <a:latin typeface="Courier New"/>
                <a:cs typeface="Courier New"/>
              </a:rPr>
              <a:t>System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1100" i="1" dirty="0">
                <a:solidFill>
                  <a:srgbClr val="860F93"/>
                </a:solidFill>
                <a:latin typeface="Courier New"/>
                <a:cs typeface="Courier New"/>
              </a:rPr>
              <a:t>out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.println(</a:t>
            </a:r>
            <a:r>
              <a:rPr sz="1100" dirty="0">
                <a:solidFill>
                  <a:srgbClr val="057C17"/>
                </a:solidFill>
                <a:latin typeface="Courier New"/>
                <a:cs typeface="Courier New"/>
              </a:rPr>
              <a:t>"Elementet</a:t>
            </a:r>
            <a:r>
              <a:rPr sz="1100" spc="-60" dirty="0">
                <a:solidFill>
                  <a:srgbClr val="057C17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57C17"/>
                </a:solidFill>
                <a:latin typeface="Courier New"/>
                <a:cs typeface="Courier New"/>
              </a:rPr>
              <a:t>blev</a:t>
            </a:r>
            <a:r>
              <a:rPr sz="1100" spc="-55" dirty="0">
                <a:solidFill>
                  <a:srgbClr val="057C17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57C17"/>
                </a:solidFill>
                <a:latin typeface="Courier New"/>
                <a:cs typeface="Courier New"/>
              </a:rPr>
              <a:t>ikke</a:t>
            </a:r>
            <a:r>
              <a:rPr sz="1100" spc="30" dirty="0">
                <a:solidFill>
                  <a:srgbClr val="057C17"/>
                </a:solidFill>
                <a:latin typeface="Courier New"/>
                <a:cs typeface="Courier New"/>
              </a:rPr>
              <a:t> </a:t>
            </a:r>
            <a:r>
              <a:rPr sz="1100" spc="-10" dirty="0" err="1">
                <a:solidFill>
                  <a:srgbClr val="057C17"/>
                </a:solidFill>
                <a:latin typeface="Courier New"/>
                <a:cs typeface="Courier New"/>
              </a:rPr>
              <a:t>fundet</a:t>
            </a:r>
            <a:r>
              <a:rPr sz="1100" spc="-10" dirty="0">
                <a:solidFill>
                  <a:srgbClr val="057C17"/>
                </a:solidFill>
                <a:latin typeface="Courier New"/>
                <a:cs typeface="Courier New"/>
              </a:rPr>
              <a:t>"</a:t>
            </a:r>
            <a:r>
              <a:rPr sz="1100" spc="-10" dirty="0">
                <a:solidFill>
                  <a:srgbClr val="080808"/>
                </a:solidFill>
                <a:latin typeface="Courier New"/>
                <a:cs typeface="Courier New"/>
              </a:rPr>
              <a:t>);</a:t>
            </a:r>
            <a:endParaRPr lang="da-DK" sz="1100" spc="-10" dirty="0">
              <a:solidFill>
                <a:srgbClr val="080808"/>
              </a:solidFill>
              <a:latin typeface="Courier New"/>
              <a:cs typeface="Courier New"/>
            </a:endParaRPr>
          </a:p>
          <a:p>
            <a:pPr marL="269875">
              <a:lnSpc>
                <a:spcPct val="100000"/>
              </a:lnSpc>
              <a:spcBef>
                <a:spcPts val="555"/>
              </a:spcBef>
            </a:pPr>
            <a:r>
              <a:rPr lang="da-DK" sz="1100" spc="-10" dirty="0">
                <a:solidFill>
                  <a:srgbClr val="080808"/>
                </a:solidFill>
                <a:latin typeface="Courier New"/>
                <a:cs typeface="Courier New"/>
              </a:rPr>
              <a:t>}</a:t>
            </a:r>
            <a:endParaRPr sz="11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362" y="4738687"/>
            <a:ext cx="7925434" cy="0"/>
          </a:xfrm>
          <a:custGeom>
            <a:avLst/>
            <a:gdLst/>
            <a:ahLst/>
            <a:cxnLst/>
            <a:rect l="l" t="t" r="r" b="b"/>
            <a:pathLst>
              <a:path w="7925434">
                <a:moveTo>
                  <a:pt x="0" y="0"/>
                </a:moveTo>
                <a:lnTo>
                  <a:pt x="7924863" y="0"/>
                </a:lnTo>
              </a:path>
            </a:pathLst>
          </a:custGeom>
          <a:ln w="9525">
            <a:solidFill>
              <a:srgbClr val="EA4D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9600" y="571563"/>
            <a:ext cx="7967980" cy="95250"/>
            <a:chOff x="609600" y="571563"/>
            <a:chExt cx="7967980" cy="95250"/>
          </a:xfrm>
        </p:grpSpPr>
        <p:sp>
          <p:nvSpPr>
            <p:cNvPr id="4" name="object 4"/>
            <p:cNvSpPr/>
            <p:nvPr/>
          </p:nvSpPr>
          <p:spPr>
            <a:xfrm>
              <a:off x="614362" y="576326"/>
              <a:ext cx="4658360" cy="85725"/>
            </a:xfrm>
            <a:custGeom>
              <a:avLst/>
              <a:gdLst/>
              <a:ahLst/>
              <a:cxnLst/>
              <a:rect l="l" t="t" r="r" b="b"/>
              <a:pathLst>
                <a:path w="4658360" h="85725">
                  <a:moveTo>
                    <a:pt x="4658233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4658233" y="85725"/>
                  </a:lnTo>
                  <a:lnTo>
                    <a:pt x="4658233" y="0"/>
                  </a:lnTo>
                  <a:close/>
                </a:path>
              </a:pathLst>
            </a:custGeom>
            <a:solidFill>
              <a:srgbClr val="EA4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4362" y="576326"/>
              <a:ext cx="7963534" cy="85725"/>
            </a:xfrm>
            <a:custGeom>
              <a:avLst/>
              <a:gdLst/>
              <a:ahLst/>
              <a:cxnLst/>
              <a:rect l="l" t="t" r="r" b="b"/>
              <a:pathLst>
                <a:path w="7963534" h="85725">
                  <a:moveTo>
                    <a:pt x="0" y="85725"/>
                  </a:moveTo>
                  <a:lnTo>
                    <a:pt x="4658233" y="85725"/>
                  </a:lnTo>
                  <a:lnTo>
                    <a:pt x="4658233" y="0"/>
                  </a:lnTo>
                  <a:lnTo>
                    <a:pt x="0" y="0"/>
                  </a:lnTo>
                  <a:lnTo>
                    <a:pt x="0" y="85725"/>
                  </a:lnTo>
                  <a:close/>
                </a:path>
                <a:path w="7963534" h="85725">
                  <a:moveTo>
                    <a:pt x="0" y="0"/>
                  </a:moveTo>
                  <a:lnTo>
                    <a:pt x="7962963" y="0"/>
                  </a:lnTo>
                </a:path>
              </a:pathLst>
            </a:custGeom>
            <a:ln w="9525">
              <a:solidFill>
                <a:srgbClr val="EA4D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1950" y="4791075"/>
            <a:ext cx="552450" cy="24765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Søging</a:t>
            </a:r>
            <a:r>
              <a:rPr spc="30" dirty="0"/>
              <a:t> </a:t>
            </a:r>
            <a:r>
              <a:rPr dirty="0"/>
              <a:t>i</a:t>
            </a:r>
            <a:r>
              <a:rPr spc="-40" dirty="0"/>
              <a:t> </a:t>
            </a:r>
            <a:r>
              <a:rPr dirty="0"/>
              <a:t>et</a:t>
            </a:r>
            <a:r>
              <a:rPr spc="-25" dirty="0"/>
              <a:t> </a:t>
            </a:r>
            <a:r>
              <a:rPr dirty="0"/>
              <a:t>array</a:t>
            </a:r>
            <a:r>
              <a:rPr spc="-3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0" dirty="0"/>
              <a:t>aktivitetsdiagram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9925" y="762000"/>
            <a:ext cx="2619375" cy="38576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Søgning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Opgave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Søgning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19124" y="971550"/>
            <a:ext cx="7153276" cy="1785104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440"/>
              </a:spcBef>
              <a:tabLst>
                <a:tab pos="469900" algn="l"/>
              </a:tabLst>
            </a:pPr>
            <a:r>
              <a:rPr sz="1200" spc="-50" dirty="0">
                <a:solidFill>
                  <a:srgbClr val="CC0000"/>
                </a:solidFill>
                <a:latin typeface="Segoe UI Symbol"/>
                <a:cs typeface="Segoe UI Symbol"/>
              </a:rPr>
              <a:t>❏</a:t>
            </a:r>
            <a:r>
              <a:rPr sz="1200" dirty="0">
                <a:solidFill>
                  <a:srgbClr val="CC0000"/>
                </a:solidFill>
                <a:latin typeface="Segoe UI Symbol"/>
                <a:cs typeface="Segoe UI Symbol"/>
              </a:rPr>
              <a:t>	</a:t>
            </a:r>
            <a:r>
              <a:rPr sz="1400" dirty="0">
                <a:latin typeface="Verdana"/>
                <a:cs typeface="Verdana"/>
              </a:rPr>
              <a:t>Lav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eksemplet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på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forrige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slide</a:t>
            </a:r>
            <a:r>
              <a:rPr sz="1400" spc="-19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ved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brug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af</a:t>
            </a:r>
            <a:r>
              <a:rPr sz="1400" spc="15" dirty="0">
                <a:latin typeface="Verdana"/>
                <a:cs typeface="Verdana"/>
              </a:rPr>
              <a:t> </a:t>
            </a:r>
            <a:r>
              <a:rPr sz="1400" dirty="0" err="1">
                <a:latin typeface="Verdana"/>
                <a:cs typeface="Verdana"/>
              </a:rPr>
              <a:t>en</a:t>
            </a:r>
            <a:r>
              <a:rPr sz="1400" spc="7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Array</a:t>
            </a:r>
            <a:r>
              <a:rPr lang="da-DK" sz="1400" spc="-10" dirty="0">
                <a:latin typeface="Verdana"/>
                <a:cs typeface="Verdana"/>
              </a:rPr>
              <a:t>L</a:t>
            </a:r>
            <a:r>
              <a:rPr sz="1400" spc="-10" dirty="0" err="1">
                <a:latin typeface="Verdana"/>
                <a:cs typeface="Verdana"/>
              </a:rPr>
              <a:t>ist</a:t>
            </a:r>
            <a:endParaRPr sz="1400" dirty="0">
              <a:latin typeface="Verdana"/>
              <a:cs typeface="Verdana"/>
            </a:endParaRPr>
          </a:p>
          <a:p>
            <a:pPr marL="165100">
              <a:lnSpc>
                <a:spcPct val="100000"/>
              </a:lnSpc>
              <a:spcBef>
                <a:spcPts val="350"/>
              </a:spcBef>
              <a:tabLst>
                <a:tab pos="469900" algn="l"/>
              </a:tabLst>
            </a:pPr>
            <a:r>
              <a:rPr sz="1200" spc="-50" dirty="0">
                <a:solidFill>
                  <a:srgbClr val="CC0000"/>
                </a:solidFill>
                <a:latin typeface="Segoe UI Symbol"/>
                <a:cs typeface="Segoe UI Symbol"/>
              </a:rPr>
              <a:t>❏</a:t>
            </a:r>
            <a:r>
              <a:rPr sz="1200" dirty="0">
                <a:solidFill>
                  <a:srgbClr val="CC0000"/>
                </a:solidFill>
                <a:latin typeface="Segoe UI Symbol"/>
                <a:cs typeface="Segoe UI Symbol"/>
              </a:rPr>
              <a:t>	</a:t>
            </a:r>
            <a:r>
              <a:rPr sz="1400" dirty="0">
                <a:latin typeface="Verdana"/>
                <a:cs typeface="Verdana"/>
              </a:rPr>
              <a:t>Arraylisten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med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data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kan</a:t>
            </a:r>
            <a:r>
              <a:rPr sz="1400" spc="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defineres</a:t>
            </a:r>
            <a:r>
              <a:rPr sz="1400" spc="-18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sådan: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2462530" algn="l"/>
              </a:tabLst>
            </a:pPr>
            <a:r>
              <a:rPr lang="da-DK" sz="1100" dirty="0">
                <a:latin typeface="Courier New"/>
                <a:cs typeface="Courier New"/>
              </a:rPr>
              <a:t>       </a:t>
            </a:r>
            <a:r>
              <a:rPr sz="1100" dirty="0" err="1">
                <a:latin typeface="Courier New"/>
                <a:cs typeface="Courier New"/>
              </a:rPr>
              <a:t>ArrayList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&lt;</a:t>
            </a:r>
            <a:r>
              <a:rPr sz="1100" dirty="0">
                <a:latin typeface="Courier New"/>
                <a:cs typeface="Courier New"/>
              </a:rPr>
              <a:t>Integer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&gt;</a:t>
            </a:r>
            <a:r>
              <a:rPr sz="1100" spc="1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tabel2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spc="-5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lang="da-DK" sz="1100" spc="-5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033B3"/>
                </a:solidFill>
                <a:latin typeface="Courier New"/>
                <a:cs typeface="Courier New"/>
              </a:rPr>
              <a:t>new</a:t>
            </a:r>
            <a:r>
              <a:rPr sz="1100" spc="-8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ArrayList&lt;</a:t>
            </a:r>
            <a:r>
              <a:rPr sz="1100" dirty="0">
                <a:latin typeface="Courier New"/>
                <a:cs typeface="Courier New"/>
              </a:rPr>
              <a:t>Integer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&gt;</a:t>
            </a:r>
            <a:r>
              <a:rPr sz="1100" spc="-1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spc="-50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endParaRPr sz="1100" dirty="0">
              <a:latin typeface="Courier New"/>
              <a:cs typeface="Courier New"/>
            </a:endParaRPr>
          </a:p>
          <a:p>
            <a:pPr marL="613410">
              <a:lnSpc>
                <a:spcPct val="100000"/>
              </a:lnSpc>
              <a:spcBef>
                <a:spcPts val="560"/>
              </a:spcBef>
            </a:pPr>
            <a:r>
              <a:rPr sz="1100" dirty="0">
                <a:latin typeface="Courier New"/>
                <a:cs typeface="Courier New"/>
              </a:rPr>
              <a:t>Arrays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1100" i="1" dirty="0">
                <a:solidFill>
                  <a:srgbClr val="080808"/>
                </a:solidFill>
                <a:latin typeface="Courier New"/>
                <a:cs typeface="Courier New"/>
              </a:rPr>
              <a:t>asList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1100" dirty="0">
                <a:solidFill>
                  <a:srgbClr val="1750EB"/>
                </a:solidFill>
                <a:latin typeface="Courier New"/>
                <a:cs typeface="Courier New"/>
              </a:rPr>
              <a:t>2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750EB"/>
                </a:solidFill>
                <a:latin typeface="Courier New"/>
                <a:cs typeface="Courier New"/>
              </a:rPr>
              <a:t>5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100" spc="-8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750EB"/>
                </a:solidFill>
                <a:latin typeface="Courier New"/>
                <a:cs typeface="Courier New"/>
              </a:rPr>
              <a:t>7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100" spc="-1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750EB"/>
                </a:solidFill>
                <a:latin typeface="Courier New"/>
                <a:cs typeface="Courier New"/>
              </a:rPr>
              <a:t>4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100" spc="-8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750EB"/>
                </a:solidFill>
                <a:latin typeface="Courier New"/>
                <a:cs typeface="Courier New"/>
              </a:rPr>
              <a:t>8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750EB"/>
                </a:solidFill>
                <a:latin typeface="Courier New"/>
                <a:cs typeface="Courier New"/>
              </a:rPr>
              <a:t>11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750EB"/>
                </a:solidFill>
                <a:latin typeface="Courier New"/>
                <a:cs typeface="Courier New"/>
              </a:rPr>
              <a:t>45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100" spc="-8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750EB"/>
                </a:solidFill>
                <a:latin typeface="Courier New"/>
                <a:cs typeface="Courier New"/>
              </a:rPr>
              <a:t>23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100" spc="-1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750EB"/>
                </a:solidFill>
                <a:latin typeface="Courier New"/>
                <a:cs typeface="Courier New"/>
              </a:rPr>
              <a:t>76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100" spc="-1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750EB"/>
                </a:solidFill>
                <a:latin typeface="Courier New"/>
                <a:cs typeface="Courier New"/>
              </a:rPr>
              <a:t>34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100" spc="-8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750EB"/>
                </a:solidFill>
                <a:latin typeface="Courier New"/>
                <a:cs typeface="Courier New"/>
              </a:rPr>
              <a:t>45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750EB"/>
                </a:solidFill>
                <a:latin typeface="Courier New"/>
                <a:cs typeface="Courier New"/>
              </a:rPr>
              <a:t>44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750EB"/>
                </a:solidFill>
                <a:latin typeface="Courier New"/>
                <a:cs typeface="Courier New"/>
              </a:rPr>
              <a:t>55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100" spc="-8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750EB"/>
                </a:solidFill>
                <a:latin typeface="Courier New"/>
                <a:cs typeface="Courier New"/>
              </a:rPr>
              <a:t>77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750EB"/>
                </a:solidFill>
                <a:latin typeface="Courier New"/>
                <a:cs typeface="Courier New"/>
              </a:rPr>
              <a:t>99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, </a:t>
            </a:r>
            <a:r>
              <a:rPr sz="1100" dirty="0">
                <a:solidFill>
                  <a:srgbClr val="1750EB"/>
                </a:solidFill>
                <a:latin typeface="Courier New"/>
                <a:cs typeface="Courier New"/>
              </a:rPr>
              <a:t>2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spc="-25" dirty="0">
                <a:solidFill>
                  <a:srgbClr val="1750EB"/>
                </a:solidFill>
                <a:latin typeface="Courier New"/>
                <a:cs typeface="Courier New"/>
              </a:rPr>
              <a:t>5</a:t>
            </a:r>
            <a:r>
              <a:rPr sz="1100" spc="-25" dirty="0">
                <a:solidFill>
                  <a:srgbClr val="080808"/>
                </a:solidFill>
                <a:latin typeface="Courier New"/>
                <a:cs typeface="Courier New"/>
              </a:rPr>
              <a:t>));</a:t>
            </a:r>
            <a:endParaRPr sz="1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90"/>
              </a:spcBef>
            </a:pPr>
            <a:endParaRPr sz="1100" dirty="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5"/>
              </a:spcBef>
              <a:tabLst>
                <a:tab pos="469900" algn="l"/>
              </a:tabLst>
            </a:pPr>
            <a:r>
              <a:rPr sz="1200" spc="-50" dirty="0">
                <a:solidFill>
                  <a:srgbClr val="CC0000"/>
                </a:solidFill>
                <a:latin typeface="Segoe UI Symbol"/>
                <a:cs typeface="Segoe UI Symbol"/>
              </a:rPr>
              <a:t>❏</a:t>
            </a:r>
            <a:r>
              <a:rPr sz="1200" dirty="0">
                <a:solidFill>
                  <a:srgbClr val="CC0000"/>
                </a:solidFill>
                <a:latin typeface="Segoe UI Symbol"/>
                <a:cs typeface="Segoe UI Symbol"/>
              </a:rPr>
              <a:t>	</a:t>
            </a:r>
            <a:r>
              <a:rPr sz="1400" dirty="0">
                <a:latin typeface="Verdana"/>
                <a:cs typeface="Verdana"/>
              </a:rPr>
              <a:t>Prøv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også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at</a:t>
            </a:r>
            <a:r>
              <a:rPr sz="1400" spc="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lave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en</a:t>
            </a:r>
            <a:r>
              <a:rPr sz="1400" spc="6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version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hvor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du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bruger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en</a:t>
            </a:r>
            <a:r>
              <a:rPr sz="1400" spc="6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“enhanced”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for</a:t>
            </a:r>
            <a:r>
              <a:rPr lang="da-DK" sz="1400" spc="-20" dirty="0">
                <a:latin typeface="Verdana"/>
                <a:cs typeface="Verdana"/>
              </a:rPr>
              <a:t>-</a:t>
            </a:r>
            <a:r>
              <a:rPr sz="1400" spc="-10" dirty="0" err="1">
                <a:latin typeface="Verdana"/>
                <a:cs typeface="Verdana"/>
              </a:rPr>
              <a:t>løkke</a:t>
            </a:r>
            <a:r>
              <a:rPr lang="da-DK" sz="1400" spc="-10" dirty="0">
                <a:latin typeface="Verdana"/>
                <a:cs typeface="Verdana"/>
              </a:rPr>
              <a:t> til at fylde </a:t>
            </a:r>
            <a:r>
              <a:rPr lang="da-DK" sz="1400" spc="-10" dirty="0" err="1">
                <a:latin typeface="Verdana"/>
                <a:cs typeface="Verdana"/>
              </a:rPr>
              <a:t>ArrayListen</a:t>
            </a:r>
            <a:r>
              <a:rPr lang="da-DK" sz="1400" spc="-10" dirty="0">
                <a:latin typeface="Verdana"/>
                <a:cs typeface="Verdana"/>
              </a:rPr>
              <a:t> op med elementerne fra arrayet 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Søging</a:t>
            </a:r>
            <a:r>
              <a:rPr spc="15" dirty="0"/>
              <a:t> </a:t>
            </a:r>
            <a:r>
              <a:rPr dirty="0"/>
              <a:t>i</a:t>
            </a:r>
            <a:r>
              <a:rPr spc="-50" dirty="0"/>
              <a:t> </a:t>
            </a:r>
            <a:r>
              <a:rPr dirty="0"/>
              <a:t>et</a:t>
            </a:r>
            <a:r>
              <a:rPr spc="-40" dirty="0"/>
              <a:t> </a:t>
            </a:r>
            <a:r>
              <a:rPr dirty="0"/>
              <a:t>array</a:t>
            </a:r>
            <a:r>
              <a:rPr spc="-5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find</a:t>
            </a:r>
            <a:r>
              <a:rPr spc="15" dirty="0"/>
              <a:t> </a:t>
            </a:r>
            <a:r>
              <a:rPr dirty="0"/>
              <a:t>kun</a:t>
            </a:r>
            <a:r>
              <a:rPr spc="-15" dirty="0"/>
              <a:t> </a:t>
            </a:r>
            <a:r>
              <a:rPr dirty="0"/>
              <a:t>første</a:t>
            </a:r>
            <a:r>
              <a:rPr spc="-70" dirty="0"/>
              <a:t> </a:t>
            </a:r>
            <a:r>
              <a:rPr spc="-10" dirty="0"/>
              <a:t>element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Søgning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19125" y="918146"/>
            <a:ext cx="7383780" cy="372781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400" dirty="0" err="1">
                <a:latin typeface="Verdana"/>
                <a:cs typeface="Verdana"/>
              </a:rPr>
              <a:t>Nog</a:t>
            </a:r>
            <a:r>
              <a:rPr lang="da-DK" sz="1400" dirty="0">
                <a:latin typeface="Verdana"/>
                <a:cs typeface="Verdana"/>
              </a:rPr>
              <a:t>le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gange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er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vi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dirty="0" err="1">
                <a:latin typeface="Verdana"/>
                <a:cs typeface="Verdana"/>
              </a:rPr>
              <a:t>kun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 err="1">
                <a:latin typeface="Verdana"/>
                <a:cs typeface="Verdana"/>
              </a:rPr>
              <a:t>interessere</a:t>
            </a:r>
            <a:r>
              <a:rPr lang="da-DK" sz="1400" dirty="0">
                <a:latin typeface="Verdana"/>
                <a:cs typeface="Verdana"/>
              </a:rPr>
              <a:t>de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at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 err="1">
                <a:latin typeface="Verdana"/>
                <a:cs typeface="Verdana"/>
              </a:rPr>
              <a:t>finde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lang="da-DK" sz="1400" spc="-135" dirty="0">
                <a:latin typeface="Verdana"/>
                <a:cs typeface="Verdana"/>
              </a:rPr>
              <a:t>én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forekomst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af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det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element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vi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søger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400" dirty="0">
                <a:latin typeface="Verdana"/>
                <a:cs typeface="Verdana"/>
              </a:rPr>
              <a:t>efter.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Her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kan</a:t>
            </a:r>
            <a:r>
              <a:rPr sz="1400" spc="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vi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bruge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‘break’</a:t>
            </a:r>
            <a:r>
              <a:rPr sz="1400" spc="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til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at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afslutte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for-</a:t>
            </a:r>
            <a:r>
              <a:rPr sz="1400" spc="-10" dirty="0">
                <a:latin typeface="Verdana"/>
                <a:cs typeface="Verdana"/>
              </a:rPr>
              <a:t>løkken: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100" dirty="0">
                <a:solidFill>
                  <a:srgbClr val="0033B3"/>
                </a:solidFill>
                <a:latin typeface="Courier New"/>
                <a:cs typeface="Courier New"/>
              </a:rPr>
              <a:t>int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[]</a:t>
            </a:r>
            <a:r>
              <a:rPr sz="1100" spc="2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tabel</a:t>
            </a:r>
            <a:r>
              <a:rPr sz="1100" spc="20" dirty="0"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1100" spc="-5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{</a:t>
            </a:r>
            <a:r>
              <a:rPr sz="1100" dirty="0">
                <a:solidFill>
                  <a:srgbClr val="1750EB"/>
                </a:solidFill>
                <a:latin typeface="Courier New"/>
                <a:cs typeface="Courier New"/>
              </a:rPr>
              <a:t>2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100" spc="2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750EB"/>
                </a:solidFill>
                <a:latin typeface="Courier New"/>
                <a:cs typeface="Courier New"/>
              </a:rPr>
              <a:t>5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100" spc="-4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750EB"/>
                </a:solidFill>
                <a:latin typeface="Courier New"/>
                <a:cs typeface="Courier New"/>
              </a:rPr>
              <a:t>7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100" spc="2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750EB"/>
                </a:solidFill>
                <a:latin typeface="Courier New"/>
                <a:cs typeface="Courier New"/>
              </a:rPr>
              <a:t>4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100" spc="-5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750EB"/>
                </a:solidFill>
                <a:latin typeface="Courier New"/>
                <a:cs typeface="Courier New"/>
              </a:rPr>
              <a:t>8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100" spc="2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750EB"/>
                </a:solidFill>
                <a:latin typeface="Courier New"/>
                <a:cs typeface="Courier New"/>
              </a:rPr>
              <a:t>11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100" spc="2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750EB"/>
                </a:solidFill>
                <a:latin typeface="Courier New"/>
                <a:cs typeface="Courier New"/>
              </a:rPr>
              <a:t>45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100" spc="-5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750EB"/>
                </a:solidFill>
                <a:latin typeface="Courier New"/>
                <a:cs typeface="Courier New"/>
              </a:rPr>
              <a:t>23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100" spc="3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750EB"/>
                </a:solidFill>
                <a:latin typeface="Courier New"/>
                <a:cs typeface="Courier New"/>
              </a:rPr>
              <a:t>76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100" spc="2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750EB"/>
                </a:solidFill>
                <a:latin typeface="Courier New"/>
                <a:cs typeface="Courier New"/>
              </a:rPr>
              <a:t>34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100" spc="-5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750EB"/>
                </a:solidFill>
                <a:latin typeface="Courier New"/>
                <a:cs typeface="Courier New"/>
              </a:rPr>
              <a:t>45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100" spc="2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750EB"/>
                </a:solidFill>
                <a:latin typeface="Courier New"/>
                <a:cs typeface="Courier New"/>
              </a:rPr>
              <a:t>44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100" spc="3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750EB"/>
                </a:solidFill>
                <a:latin typeface="Courier New"/>
                <a:cs typeface="Courier New"/>
              </a:rPr>
              <a:t>55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100" spc="-5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750EB"/>
                </a:solidFill>
                <a:latin typeface="Courier New"/>
                <a:cs typeface="Courier New"/>
              </a:rPr>
              <a:t>77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100" spc="2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750EB"/>
                </a:solidFill>
                <a:latin typeface="Courier New"/>
                <a:cs typeface="Courier New"/>
              </a:rPr>
              <a:t>99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100" spc="2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750EB"/>
                </a:solidFill>
                <a:latin typeface="Courier New"/>
                <a:cs typeface="Courier New"/>
              </a:rPr>
              <a:t>2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100" spc="2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spc="-25" dirty="0">
                <a:solidFill>
                  <a:srgbClr val="1750EB"/>
                </a:solidFill>
                <a:latin typeface="Courier New"/>
                <a:cs typeface="Courier New"/>
              </a:rPr>
              <a:t>5}</a:t>
            </a:r>
            <a:endParaRPr sz="1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dirty="0">
                <a:latin typeface="Courier New"/>
                <a:cs typeface="Courier New"/>
              </a:rPr>
              <a:t>søgeTal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=</a:t>
            </a:r>
            <a:r>
              <a:rPr sz="1100" spc="20" dirty="0">
                <a:latin typeface="Courier New"/>
                <a:cs typeface="Courier New"/>
              </a:rPr>
              <a:t> </a:t>
            </a:r>
            <a:r>
              <a:rPr sz="1100" spc="-25" dirty="0">
                <a:latin typeface="Courier New"/>
                <a:cs typeface="Courier New"/>
              </a:rPr>
              <a:t>5;</a:t>
            </a:r>
            <a:endParaRPr sz="1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solidFill>
                  <a:srgbClr val="0033B3"/>
                </a:solidFill>
                <a:latin typeface="Courier New"/>
                <a:cs typeface="Courier New"/>
              </a:rPr>
              <a:t>boolean</a:t>
            </a:r>
            <a:r>
              <a:rPr sz="1100" spc="-2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fundet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1100" spc="6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033B3"/>
                </a:solidFill>
                <a:latin typeface="Courier New"/>
                <a:cs typeface="Courier New"/>
              </a:rPr>
              <a:t>false</a:t>
            </a:r>
            <a:r>
              <a:rPr sz="1100" spc="-10" dirty="0">
                <a:solidFill>
                  <a:srgbClr val="080808"/>
                </a:solidFill>
                <a:latin typeface="Courier New"/>
                <a:cs typeface="Courier New"/>
              </a:rPr>
              <a:t>;</a:t>
            </a:r>
            <a:endParaRPr sz="1100" dirty="0">
              <a:latin typeface="Courier New"/>
              <a:cs typeface="Courier New"/>
            </a:endParaRPr>
          </a:p>
          <a:p>
            <a:pPr marL="269875" marR="3987800" indent="-257810">
              <a:lnSpc>
                <a:spcPct val="142200"/>
              </a:lnSpc>
            </a:pPr>
            <a:r>
              <a:rPr sz="1100" dirty="0">
                <a:solidFill>
                  <a:srgbClr val="0033B3"/>
                </a:solidFill>
                <a:latin typeface="Courier New"/>
                <a:cs typeface="Courier New"/>
              </a:rPr>
              <a:t>for</a:t>
            </a:r>
            <a:r>
              <a:rPr sz="1100" spc="2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1100" dirty="0">
                <a:solidFill>
                  <a:srgbClr val="0033B3"/>
                </a:solidFill>
                <a:latin typeface="Courier New"/>
                <a:cs typeface="Courier New"/>
              </a:rPr>
              <a:t>int</a:t>
            </a:r>
            <a:r>
              <a:rPr sz="1100" spc="-5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</a:t>
            </a:r>
            <a:r>
              <a:rPr sz="1100" spc="20" dirty="0"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1100" spc="2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750EB"/>
                </a:solidFill>
                <a:latin typeface="Courier New"/>
                <a:cs typeface="Courier New"/>
              </a:rPr>
              <a:t>0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;</a:t>
            </a:r>
            <a:r>
              <a:rPr sz="1100" spc="2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</a:t>
            </a:r>
            <a:r>
              <a:rPr sz="1100" spc="25" dirty="0"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&lt;</a:t>
            </a:r>
            <a:r>
              <a:rPr sz="1100" spc="-5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tabel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1100" dirty="0">
                <a:solidFill>
                  <a:srgbClr val="860F93"/>
                </a:solidFill>
                <a:latin typeface="Courier New"/>
                <a:cs typeface="Courier New"/>
              </a:rPr>
              <a:t>length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;</a:t>
            </a:r>
            <a:r>
              <a:rPr sz="1100" spc="2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i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++)</a:t>
            </a:r>
            <a:r>
              <a:rPr sz="1100" spc="-5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spc="-50" dirty="0">
                <a:solidFill>
                  <a:srgbClr val="080808"/>
                </a:solidFill>
                <a:latin typeface="Courier New"/>
                <a:cs typeface="Courier New"/>
              </a:rPr>
              <a:t>{ </a:t>
            </a:r>
            <a:r>
              <a:rPr sz="1100" dirty="0">
                <a:solidFill>
                  <a:srgbClr val="0033B3"/>
                </a:solidFill>
                <a:latin typeface="Courier New"/>
                <a:cs typeface="Courier New"/>
              </a:rPr>
              <a:t>if</a:t>
            </a:r>
            <a:r>
              <a:rPr sz="1100" spc="-1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1100" dirty="0">
                <a:latin typeface="Courier New"/>
                <a:cs typeface="Courier New"/>
              </a:rPr>
              <a:t>tabel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[</a:t>
            </a:r>
            <a:r>
              <a:rPr sz="1100" dirty="0">
                <a:latin typeface="Courier New"/>
                <a:cs typeface="Courier New"/>
              </a:rPr>
              <a:t>i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]</a:t>
            </a:r>
            <a:r>
              <a:rPr sz="1100" spc="-1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==</a:t>
            </a:r>
            <a:r>
              <a:rPr sz="1100" spc="-1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søgeTal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)</a:t>
            </a:r>
            <a:r>
              <a:rPr sz="1100" spc="-1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spc="-50" dirty="0">
                <a:solidFill>
                  <a:srgbClr val="080808"/>
                </a:solidFill>
                <a:latin typeface="Courier New"/>
                <a:cs typeface="Courier New"/>
              </a:rPr>
              <a:t>{</a:t>
            </a:r>
            <a:endParaRPr sz="1100" dirty="0">
              <a:latin typeface="Courier New"/>
              <a:cs typeface="Courier New"/>
            </a:endParaRPr>
          </a:p>
          <a:p>
            <a:pPr marL="613410">
              <a:lnSpc>
                <a:spcPct val="100000"/>
              </a:lnSpc>
              <a:spcBef>
                <a:spcPts val="560"/>
              </a:spcBef>
            </a:pPr>
            <a:r>
              <a:rPr sz="1100" spc="-10" dirty="0">
                <a:latin typeface="Courier New"/>
                <a:cs typeface="Courier New"/>
              </a:rPr>
              <a:t>System</a:t>
            </a:r>
            <a:r>
              <a:rPr sz="1100" spc="-10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1100" i="1" spc="-10" dirty="0">
                <a:solidFill>
                  <a:srgbClr val="860F93"/>
                </a:solidFill>
                <a:latin typeface="Courier New"/>
                <a:cs typeface="Courier New"/>
              </a:rPr>
              <a:t>out</a:t>
            </a:r>
            <a:r>
              <a:rPr sz="1100" spc="-10" dirty="0">
                <a:solidFill>
                  <a:srgbClr val="080808"/>
                </a:solidFill>
                <a:latin typeface="Courier New"/>
                <a:cs typeface="Courier New"/>
              </a:rPr>
              <a:t>.println(</a:t>
            </a:r>
            <a:r>
              <a:rPr sz="1100" spc="-10" dirty="0">
                <a:solidFill>
                  <a:srgbClr val="057C17"/>
                </a:solidFill>
                <a:latin typeface="Courier New"/>
                <a:cs typeface="Courier New"/>
              </a:rPr>
              <a:t>"Fundet</a:t>
            </a:r>
            <a:r>
              <a:rPr sz="1100" spc="-25" dirty="0">
                <a:solidFill>
                  <a:srgbClr val="057C17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57C17"/>
                </a:solidFill>
                <a:latin typeface="Courier New"/>
                <a:cs typeface="Courier New"/>
              </a:rPr>
              <a:t>på</a:t>
            </a:r>
            <a:r>
              <a:rPr sz="1100" spc="-20" dirty="0">
                <a:solidFill>
                  <a:srgbClr val="057C17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57C17"/>
                </a:solidFill>
                <a:latin typeface="Courier New"/>
                <a:cs typeface="Courier New"/>
              </a:rPr>
              <a:t>position:</a:t>
            </a:r>
            <a:r>
              <a:rPr sz="1100" spc="-25" dirty="0">
                <a:solidFill>
                  <a:srgbClr val="057C17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57C17"/>
                </a:solidFill>
                <a:latin typeface="Courier New"/>
                <a:cs typeface="Courier New"/>
              </a:rPr>
              <a:t>" 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+</a:t>
            </a:r>
            <a:r>
              <a:rPr sz="1100" spc="-9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spc="-25" dirty="0">
                <a:latin typeface="Courier New"/>
                <a:cs typeface="Courier New"/>
              </a:rPr>
              <a:t>i</a:t>
            </a:r>
            <a:r>
              <a:rPr sz="1100" spc="-25" dirty="0">
                <a:solidFill>
                  <a:srgbClr val="080808"/>
                </a:solidFill>
                <a:latin typeface="Courier New"/>
                <a:cs typeface="Courier New"/>
              </a:rPr>
              <a:t>);</a:t>
            </a:r>
            <a:endParaRPr sz="1100" dirty="0">
              <a:latin typeface="Courier New"/>
              <a:cs typeface="Courier New"/>
            </a:endParaRPr>
          </a:p>
          <a:p>
            <a:pPr marL="613410">
              <a:lnSpc>
                <a:spcPct val="100000"/>
              </a:lnSpc>
              <a:spcBef>
                <a:spcPts val="560"/>
              </a:spcBef>
            </a:pPr>
            <a:r>
              <a:rPr sz="1100" dirty="0">
                <a:latin typeface="Courier New"/>
                <a:cs typeface="Courier New"/>
              </a:rPr>
              <a:t>fundet</a:t>
            </a:r>
            <a:r>
              <a:rPr sz="1100" spc="-65" dirty="0"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1100" spc="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spc="-20" dirty="0">
                <a:solidFill>
                  <a:srgbClr val="0033B3"/>
                </a:solidFill>
                <a:latin typeface="Courier New"/>
                <a:cs typeface="Courier New"/>
              </a:rPr>
              <a:t>true</a:t>
            </a:r>
            <a:r>
              <a:rPr sz="1100" spc="-20" dirty="0">
                <a:solidFill>
                  <a:srgbClr val="080808"/>
                </a:solidFill>
                <a:latin typeface="Courier New"/>
                <a:cs typeface="Courier New"/>
              </a:rPr>
              <a:t>;</a:t>
            </a:r>
            <a:endParaRPr sz="1100" dirty="0">
              <a:latin typeface="Courier New"/>
              <a:cs typeface="Courier New"/>
            </a:endParaRPr>
          </a:p>
          <a:p>
            <a:pPr marL="613410">
              <a:lnSpc>
                <a:spcPct val="100000"/>
              </a:lnSpc>
              <a:spcBef>
                <a:spcPts val="555"/>
              </a:spcBef>
            </a:pPr>
            <a:r>
              <a:rPr sz="1100" b="1" spc="-10" dirty="0">
                <a:solidFill>
                  <a:srgbClr val="0033B3"/>
                </a:solidFill>
                <a:latin typeface="Courier New"/>
                <a:cs typeface="Courier New"/>
              </a:rPr>
              <a:t>break</a:t>
            </a:r>
            <a:r>
              <a:rPr sz="1100" b="1" spc="-10" dirty="0">
                <a:solidFill>
                  <a:srgbClr val="080808"/>
                </a:solidFill>
                <a:latin typeface="Courier New"/>
                <a:cs typeface="Courier New"/>
              </a:rPr>
              <a:t>;</a:t>
            </a:r>
            <a:endParaRPr sz="1100" dirty="0">
              <a:latin typeface="Courier New"/>
              <a:cs typeface="Courier New"/>
            </a:endParaRPr>
          </a:p>
          <a:p>
            <a:pPr marL="269875">
              <a:lnSpc>
                <a:spcPct val="100000"/>
              </a:lnSpc>
              <a:spcBef>
                <a:spcPts val="560"/>
              </a:spcBef>
            </a:pPr>
            <a:r>
              <a:rPr sz="1100" spc="-50" dirty="0">
                <a:solidFill>
                  <a:srgbClr val="080808"/>
                </a:solidFill>
                <a:latin typeface="Courier New"/>
                <a:cs typeface="Courier New"/>
              </a:rPr>
              <a:t>}</a:t>
            </a:r>
            <a:endParaRPr sz="1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spc="-50" dirty="0">
                <a:solidFill>
                  <a:srgbClr val="080808"/>
                </a:solidFill>
                <a:latin typeface="Courier New"/>
                <a:cs typeface="Courier New"/>
              </a:rPr>
              <a:t>}</a:t>
            </a:r>
            <a:endParaRPr sz="1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100" dirty="0">
                <a:solidFill>
                  <a:srgbClr val="0033B3"/>
                </a:solidFill>
                <a:latin typeface="Courier New"/>
                <a:cs typeface="Courier New"/>
              </a:rPr>
              <a:t>if</a:t>
            </a:r>
            <a:r>
              <a:rPr sz="1100" spc="2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80808"/>
                </a:solidFill>
                <a:latin typeface="Courier New"/>
                <a:cs typeface="Courier New"/>
              </a:rPr>
              <a:t>(!</a:t>
            </a:r>
            <a:r>
              <a:rPr sz="1100" spc="-10" dirty="0">
                <a:latin typeface="Courier New"/>
                <a:cs typeface="Courier New"/>
              </a:rPr>
              <a:t>fundet</a:t>
            </a:r>
            <a:r>
              <a:rPr sz="1100" spc="-10" dirty="0">
                <a:solidFill>
                  <a:srgbClr val="080808"/>
                </a:solidFill>
                <a:latin typeface="Courier New"/>
                <a:cs typeface="Courier New"/>
              </a:rPr>
              <a:t>)</a:t>
            </a:r>
            <a:endParaRPr sz="1100" dirty="0">
              <a:latin typeface="Courier New"/>
              <a:cs typeface="Courier New"/>
            </a:endParaRPr>
          </a:p>
          <a:p>
            <a:pPr marL="269875">
              <a:lnSpc>
                <a:spcPct val="100000"/>
              </a:lnSpc>
              <a:spcBef>
                <a:spcPts val="555"/>
              </a:spcBef>
            </a:pPr>
            <a:r>
              <a:rPr sz="1100" dirty="0">
                <a:latin typeface="Courier New"/>
                <a:cs typeface="Courier New"/>
              </a:rPr>
              <a:t>System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1100" i="1" dirty="0">
                <a:solidFill>
                  <a:srgbClr val="860F93"/>
                </a:solidFill>
                <a:latin typeface="Courier New"/>
                <a:cs typeface="Courier New"/>
              </a:rPr>
              <a:t>out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.println(</a:t>
            </a:r>
            <a:r>
              <a:rPr sz="1100" dirty="0">
                <a:solidFill>
                  <a:srgbClr val="057C17"/>
                </a:solidFill>
                <a:latin typeface="Courier New"/>
                <a:cs typeface="Courier New"/>
              </a:rPr>
              <a:t>"Elementet</a:t>
            </a:r>
            <a:r>
              <a:rPr sz="1100" spc="-60" dirty="0">
                <a:solidFill>
                  <a:srgbClr val="057C17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57C17"/>
                </a:solidFill>
                <a:latin typeface="Courier New"/>
                <a:cs typeface="Courier New"/>
              </a:rPr>
              <a:t>blev</a:t>
            </a:r>
            <a:r>
              <a:rPr sz="1100" spc="-55" dirty="0">
                <a:solidFill>
                  <a:srgbClr val="057C17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57C17"/>
                </a:solidFill>
                <a:latin typeface="Courier New"/>
                <a:cs typeface="Courier New"/>
              </a:rPr>
              <a:t>ikke</a:t>
            </a:r>
            <a:r>
              <a:rPr sz="1100" spc="30" dirty="0">
                <a:solidFill>
                  <a:srgbClr val="057C17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057C17"/>
                </a:solidFill>
                <a:latin typeface="Courier New"/>
                <a:cs typeface="Courier New"/>
              </a:rPr>
              <a:t>fundet"</a:t>
            </a:r>
            <a:r>
              <a:rPr sz="1100" spc="-10" dirty="0">
                <a:solidFill>
                  <a:srgbClr val="080808"/>
                </a:solidFill>
                <a:latin typeface="Courier New"/>
                <a:cs typeface="Courier New"/>
              </a:rPr>
              <a:t>);</a:t>
            </a:r>
            <a:endParaRPr sz="11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Søgning</a:t>
            </a:r>
            <a:r>
              <a:rPr spc="30" dirty="0"/>
              <a:t> </a:t>
            </a:r>
            <a:r>
              <a:rPr dirty="0"/>
              <a:t>i</a:t>
            </a:r>
            <a:r>
              <a:rPr spc="-35" dirty="0"/>
              <a:t> </a:t>
            </a:r>
            <a:r>
              <a:rPr dirty="0"/>
              <a:t>en liste</a:t>
            </a:r>
            <a:r>
              <a:rPr spc="-120" dirty="0"/>
              <a:t> </a:t>
            </a:r>
            <a:r>
              <a:rPr dirty="0"/>
              <a:t>med</a:t>
            </a:r>
            <a:r>
              <a:rPr spc="25" dirty="0"/>
              <a:t> </a:t>
            </a:r>
            <a:r>
              <a:rPr spc="-10" dirty="0"/>
              <a:t>objekter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Søgning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71842" y="918146"/>
            <a:ext cx="7517130" cy="34369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0" marR="33020" indent="-305435">
              <a:lnSpc>
                <a:spcPct val="120800"/>
              </a:lnSpc>
              <a:spcBef>
                <a:spcPts val="95"/>
              </a:spcBef>
              <a:tabLst>
                <a:tab pos="317500" algn="l"/>
              </a:tabLst>
            </a:pPr>
            <a:r>
              <a:rPr sz="1200" spc="-50" dirty="0">
                <a:solidFill>
                  <a:srgbClr val="CC0000"/>
                </a:solidFill>
                <a:latin typeface="Segoe UI Symbol"/>
                <a:cs typeface="Segoe UI Symbol"/>
              </a:rPr>
              <a:t>❏</a:t>
            </a:r>
            <a:r>
              <a:rPr sz="1200" dirty="0">
                <a:solidFill>
                  <a:srgbClr val="CC0000"/>
                </a:solidFill>
                <a:latin typeface="Segoe UI Symbol"/>
                <a:cs typeface="Segoe UI Symbol"/>
              </a:rPr>
              <a:t>	</a:t>
            </a:r>
            <a:r>
              <a:rPr sz="1400" dirty="0">
                <a:latin typeface="Verdana"/>
                <a:cs typeface="Verdana"/>
              </a:rPr>
              <a:t>Ofte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er</a:t>
            </a:r>
            <a:r>
              <a:rPr sz="1400" spc="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vi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dirty="0" err="1">
                <a:latin typeface="Verdana"/>
                <a:cs typeface="Verdana"/>
              </a:rPr>
              <a:t>interessere</a:t>
            </a:r>
            <a:r>
              <a:rPr lang="da-DK" sz="1400" dirty="0">
                <a:latin typeface="Verdana"/>
                <a:cs typeface="Verdana"/>
              </a:rPr>
              <a:t>de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at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søge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efter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objekter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</a:t>
            </a:r>
            <a:r>
              <a:rPr sz="1400" spc="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en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liste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dirty="0" err="1">
                <a:latin typeface="Verdana"/>
                <a:cs typeface="Verdana"/>
              </a:rPr>
              <a:t>hvor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 err="1">
                <a:latin typeface="Verdana"/>
                <a:cs typeface="Verdana"/>
              </a:rPr>
              <a:t>objekte</a:t>
            </a:r>
            <a:r>
              <a:rPr lang="da-DK" sz="1400" dirty="0">
                <a:latin typeface="Verdana"/>
                <a:cs typeface="Verdana"/>
              </a:rPr>
              <a:t>t</a:t>
            </a:r>
            <a:r>
              <a:rPr sz="1400" dirty="0">
                <a:latin typeface="Verdana"/>
                <a:cs typeface="Verdana"/>
              </a:rPr>
              <a:t>s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10" dirty="0" err="1">
                <a:latin typeface="Verdana"/>
                <a:cs typeface="Verdana"/>
              </a:rPr>
              <a:t>attributter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dirty="0" err="1">
                <a:latin typeface="Verdana"/>
                <a:cs typeface="Verdana"/>
              </a:rPr>
              <a:t>opfylde</a:t>
            </a:r>
            <a:r>
              <a:rPr lang="da-DK" sz="1400" dirty="0">
                <a:latin typeface="Verdana"/>
                <a:cs typeface="Verdana"/>
              </a:rPr>
              <a:t>r</a:t>
            </a:r>
            <a:r>
              <a:rPr sz="1400" spc="-17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et</a:t>
            </a:r>
            <a:r>
              <a:rPr sz="1400" spc="85" dirty="0">
                <a:latin typeface="Verdana"/>
                <a:cs typeface="Verdana"/>
              </a:rPr>
              <a:t> </a:t>
            </a:r>
            <a:r>
              <a:rPr lang="da-DK" sz="1400" spc="85" dirty="0">
                <a:latin typeface="Verdana"/>
                <a:cs typeface="Verdana"/>
              </a:rPr>
              <a:t>bestemt </a:t>
            </a:r>
            <a:r>
              <a:rPr sz="1400" spc="-10" dirty="0" err="1">
                <a:latin typeface="Verdana"/>
                <a:cs typeface="Verdana"/>
              </a:rPr>
              <a:t>søgekriterium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  <a:tabLst>
                <a:tab pos="317500" algn="l"/>
              </a:tabLst>
            </a:pPr>
            <a:r>
              <a:rPr sz="1200" spc="-50" dirty="0">
                <a:solidFill>
                  <a:srgbClr val="CC0000"/>
                </a:solidFill>
                <a:latin typeface="Segoe UI Symbol"/>
                <a:cs typeface="Segoe UI Symbol"/>
              </a:rPr>
              <a:t>❏</a:t>
            </a:r>
            <a:r>
              <a:rPr sz="1200" dirty="0">
                <a:solidFill>
                  <a:srgbClr val="CC0000"/>
                </a:solidFill>
                <a:latin typeface="Segoe UI Symbol"/>
                <a:cs typeface="Segoe UI Symbol"/>
              </a:rPr>
              <a:t>	</a:t>
            </a:r>
            <a:r>
              <a:rPr sz="1400" spc="-10" dirty="0">
                <a:latin typeface="Verdana"/>
                <a:cs typeface="Verdana"/>
              </a:rPr>
              <a:t>Eksempel:</a:t>
            </a:r>
            <a:endParaRPr sz="1400" dirty="0">
              <a:latin typeface="Verdana"/>
              <a:cs typeface="Verdana"/>
            </a:endParaRPr>
          </a:p>
          <a:p>
            <a:pPr marL="774700" indent="-304800">
              <a:lnSpc>
                <a:spcPct val="100000"/>
              </a:lnSpc>
              <a:spcBef>
                <a:spcPts val="325"/>
              </a:spcBef>
              <a:buClr>
                <a:srgbClr val="CC0000"/>
              </a:buClr>
              <a:buFont typeface="Arial"/>
              <a:buChar char="■"/>
              <a:tabLst>
                <a:tab pos="774700" algn="l"/>
              </a:tabLst>
            </a:pPr>
            <a:r>
              <a:rPr sz="1200" dirty="0">
                <a:latin typeface="Verdana"/>
                <a:cs typeface="Verdana"/>
              </a:rPr>
              <a:t>søg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dirty="0" err="1">
                <a:latin typeface="Verdana"/>
                <a:cs typeface="Verdana"/>
              </a:rPr>
              <a:t>efter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dirty="0" err="1">
                <a:latin typeface="Verdana"/>
                <a:cs typeface="Verdana"/>
              </a:rPr>
              <a:t>personer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med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et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bestemt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navn</a:t>
            </a:r>
            <a:endParaRPr sz="1200" dirty="0">
              <a:latin typeface="Verdana"/>
              <a:cs typeface="Verdana"/>
            </a:endParaRPr>
          </a:p>
          <a:p>
            <a:pPr marL="774700" indent="-304800">
              <a:lnSpc>
                <a:spcPct val="100000"/>
              </a:lnSpc>
              <a:spcBef>
                <a:spcPts val="290"/>
              </a:spcBef>
              <a:buClr>
                <a:srgbClr val="CC0000"/>
              </a:buClr>
              <a:buFont typeface="Arial"/>
              <a:buChar char="■"/>
              <a:tabLst>
                <a:tab pos="774700" algn="l"/>
              </a:tabLst>
            </a:pPr>
            <a:r>
              <a:rPr sz="1200" dirty="0">
                <a:latin typeface="Verdana"/>
                <a:cs typeface="Verdana"/>
              </a:rPr>
              <a:t>søg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dirty="0" err="1">
                <a:latin typeface="Verdana"/>
                <a:cs typeface="Verdana"/>
              </a:rPr>
              <a:t>efter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dirty="0" err="1">
                <a:latin typeface="Verdana"/>
                <a:cs typeface="Verdana"/>
              </a:rPr>
              <a:t>personer</a:t>
            </a:r>
            <a:r>
              <a:rPr lang="da-DK" sz="1200" spc="3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med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et</a:t>
            </a:r>
            <a:r>
              <a:rPr sz="1200" spc="7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bestemt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efternavn</a:t>
            </a:r>
            <a:endParaRPr sz="1200" dirty="0">
              <a:latin typeface="Verdana"/>
              <a:cs typeface="Verdana"/>
            </a:endParaRPr>
          </a:p>
          <a:p>
            <a:pPr marL="774700" indent="-304800">
              <a:lnSpc>
                <a:spcPct val="100000"/>
              </a:lnSpc>
              <a:spcBef>
                <a:spcPts val="285"/>
              </a:spcBef>
              <a:buClr>
                <a:srgbClr val="CC0000"/>
              </a:buClr>
              <a:buFont typeface="Arial"/>
              <a:buChar char="■"/>
              <a:tabLst>
                <a:tab pos="774700" algn="l"/>
              </a:tabLst>
            </a:pPr>
            <a:r>
              <a:rPr sz="1200" dirty="0">
                <a:latin typeface="Verdana"/>
                <a:cs typeface="Verdana"/>
              </a:rPr>
              <a:t>søg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efter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dirty="0" err="1">
                <a:latin typeface="Verdana"/>
                <a:cs typeface="Verdana"/>
              </a:rPr>
              <a:t>personer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med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en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bestemt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alder</a:t>
            </a:r>
            <a:endParaRPr sz="1200" dirty="0">
              <a:latin typeface="Verdana"/>
              <a:cs typeface="Verdana"/>
            </a:endParaRPr>
          </a:p>
          <a:p>
            <a:pPr marL="774700" indent="-304800">
              <a:lnSpc>
                <a:spcPct val="100000"/>
              </a:lnSpc>
              <a:spcBef>
                <a:spcPts val="290"/>
              </a:spcBef>
              <a:buClr>
                <a:srgbClr val="CC0000"/>
              </a:buClr>
              <a:buFont typeface="Arial"/>
              <a:buChar char="■"/>
              <a:tabLst>
                <a:tab pos="774700" algn="l"/>
              </a:tabLst>
            </a:pPr>
            <a:r>
              <a:rPr sz="1200" dirty="0">
                <a:latin typeface="Verdana"/>
                <a:cs typeface="Verdana"/>
              </a:rPr>
              <a:t>søg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dirty="0" err="1">
                <a:latin typeface="Verdana"/>
                <a:cs typeface="Verdana"/>
              </a:rPr>
              <a:t>efter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per</a:t>
            </a:r>
            <a:r>
              <a:rPr lang="da-DK" sz="1200" dirty="0">
                <a:latin typeface="Verdana"/>
                <a:cs typeface="Verdana"/>
              </a:rPr>
              <a:t>s</a:t>
            </a:r>
            <a:r>
              <a:rPr sz="1200" dirty="0">
                <a:latin typeface="Verdana"/>
                <a:cs typeface="Verdana"/>
              </a:rPr>
              <a:t>oner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lang="da-DK" sz="1200" spc="5" dirty="0">
                <a:latin typeface="Verdana"/>
                <a:cs typeface="Verdana"/>
              </a:rPr>
              <a:t>højere en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1</a:t>
            </a:r>
            <a:r>
              <a:rPr lang="da-DK" sz="1200" spc="-25" dirty="0">
                <a:latin typeface="Verdana"/>
                <a:cs typeface="Verdana"/>
              </a:rPr>
              <a:t>70 cm</a:t>
            </a:r>
            <a:endParaRPr sz="1200" dirty="0">
              <a:latin typeface="Verdana"/>
              <a:cs typeface="Verdana"/>
            </a:endParaRPr>
          </a:p>
          <a:p>
            <a:pPr marL="317500" marR="162560" indent="-305435">
              <a:lnSpc>
                <a:spcPts val="2030"/>
              </a:lnSpc>
              <a:spcBef>
                <a:spcPts val="90"/>
              </a:spcBef>
              <a:tabLst>
                <a:tab pos="317500" algn="l"/>
              </a:tabLst>
            </a:pPr>
            <a:r>
              <a:rPr sz="1200" spc="-50" dirty="0">
                <a:solidFill>
                  <a:srgbClr val="CC0000"/>
                </a:solidFill>
                <a:latin typeface="Segoe UI Symbol"/>
                <a:cs typeface="Segoe UI Symbol"/>
              </a:rPr>
              <a:t>❏</a:t>
            </a:r>
            <a:r>
              <a:rPr sz="1200" dirty="0">
                <a:solidFill>
                  <a:srgbClr val="CC0000"/>
                </a:solidFill>
                <a:latin typeface="Segoe UI Symbol"/>
                <a:cs typeface="Segoe UI Symbol"/>
              </a:rPr>
              <a:t>	</a:t>
            </a:r>
            <a:r>
              <a:rPr sz="1400" dirty="0">
                <a:latin typeface="Verdana"/>
                <a:cs typeface="Verdana"/>
              </a:rPr>
              <a:t>Når</a:t>
            </a:r>
            <a:r>
              <a:rPr sz="1400" spc="6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vi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 err="1">
                <a:latin typeface="Verdana"/>
                <a:cs typeface="Verdana"/>
              </a:rPr>
              <a:t>indlæse</a:t>
            </a:r>
            <a:r>
              <a:rPr lang="da-DK" sz="1400" dirty="0">
                <a:latin typeface="Verdana"/>
                <a:cs typeface="Verdana"/>
              </a:rPr>
              <a:t>r et af disse</a:t>
            </a:r>
            <a:r>
              <a:rPr lang="da-DK" sz="1400" spc="-175" dirty="0">
                <a:latin typeface="Verdana"/>
                <a:cs typeface="Verdana"/>
              </a:rPr>
              <a:t> </a:t>
            </a:r>
            <a:r>
              <a:rPr sz="1400" dirty="0" err="1">
                <a:latin typeface="Verdana"/>
                <a:cs typeface="Verdana"/>
              </a:rPr>
              <a:t>søgekriter</a:t>
            </a:r>
            <a:r>
              <a:rPr lang="da-DK" sz="1400" dirty="0" err="1">
                <a:latin typeface="Verdana"/>
                <a:cs typeface="Verdana"/>
              </a:rPr>
              <a:t>ier</a:t>
            </a:r>
            <a:r>
              <a:rPr sz="1400" spc="-2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fra</a:t>
            </a:r>
            <a:r>
              <a:rPr sz="1400" spc="40" dirty="0">
                <a:latin typeface="Verdana"/>
                <a:cs typeface="Verdana"/>
              </a:rPr>
              <a:t> </a:t>
            </a:r>
            <a:r>
              <a:rPr sz="1400" spc="-10" dirty="0" err="1">
                <a:latin typeface="Verdana"/>
                <a:cs typeface="Verdana"/>
              </a:rPr>
              <a:t>brugeren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lang="da-DK" sz="1400" spc="-95" dirty="0">
                <a:latin typeface="Verdana"/>
                <a:cs typeface="Verdana"/>
              </a:rPr>
              <a:t>kan det være nemmest at læse det ind som </a:t>
            </a:r>
            <a:r>
              <a:rPr sz="1400" dirty="0" err="1">
                <a:latin typeface="Verdana"/>
                <a:cs typeface="Verdana"/>
              </a:rPr>
              <a:t>en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lang="da-DK" sz="1400" spc="-10" dirty="0">
                <a:latin typeface="Verdana"/>
                <a:cs typeface="Verdana"/>
              </a:rPr>
              <a:t>tekststreng, uanset om det er fx navn eller alder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317500" algn="l"/>
              </a:tabLst>
            </a:pPr>
            <a:r>
              <a:rPr sz="1200" spc="-50" dirty="0">
                <a:solidFill>
                  <a:srgbClr val="CC0000"/>
                </a:solidFill>
                <a:latin typeface="Segoe UI Symbol"/>
                <a:cs typeface="Segoe UI Symbol"/>
              </a:rPr>
              <a:t>❏</a:t>
            </a:r>
            <a:r>
              <a:rPr sz="1200" dirty="0">
                <a:solidFill>
                  <a:srgbClr val="CC0000"/>
                </a:solidFill>
                <a:latin typeface="Segoe UI Symbol"/>
                <a:cs typeface="Segoe UI Symbol"/>
              </a:rPr>
              <a:t>	</a:t>
            </a:r>
            <a:r>
              <a:rPr sz="1400" dirty="0">
                <a:latin typeface="Verdana"/>
                <a:cs typeface="Verdana"/>
              </a:rPr>
              <a:t>Det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betyder</a:t>
            </a:r>
            <a:r>
              <a:rPr sz="1400" spc="5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at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vi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skal</a:t>
            </a:r>
            <a:r>
              <a:rPr sz="1400" spc="40" dirty="0">
                <a:latin typeface="Verdana"/>
                <a:cs typeface="Verdana"/>
              </a:rPr>
              <a:t> </a:t>
            </a:r>
            <a:r>
              <a:rPr sz="1400" dirty="0" err="1">
                <a:latin typeface="Verdana"/>
                <a:cs typeface="Verdana"/>
              </a:rPr>
              <a:t>konvertere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lang="da-DK" sz="1400" spc="-45" dirty="0" err="1">
                <a:latin typeface="Verdana"/>
                <a:cs typeface="Verdana"/>
              </a:rPr>
              <a:t>brugerindputtet</a:t>
            </a:r>
            <a:r>
              <a:rPr lang="da-DK" sz="1400" spc="-45" dirty="0">
                <a:latin typeface="Verdana"/>
                <a:cs typeface="Verdana"/>
              </a:rPr>
              <a:t> </a:t>
            </a:r>
            <a:r>
              <a:rPr sz="1400" dirty="0" err="1">
                <a:latin typeface="Verdana"/>
                <a:cs typeface="Verdana"/>
              </a:rPr>
              <a:t>fra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String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dirty="0" err="1">
                <a:latin typeface="Verdana"/>
                <a:cs typeface="Verdana"/>
              </a:rPr>
              <a:t>til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int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hvis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vi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vil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 err="1">
                <a:latin typeface="Verdana"/>
                <a:cs typeface="Verdana"/>
              </a:rPr>
              <a:t>søge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lang="da-DK" sz="1400" spc="-50" dirty="0">
                <a:latin typeface="Verdana"/>
                <a:cs typeface="Verdana"/>
              </a:rPr>
              <a:t>	</a:t>
            </a:r>
            <a:r>
              <a:rPr sz="1400" spc="-10" dirty="0" err="1">
                <a:latin typeface="Verdana"/>
                <a:cs typeface="Verdana"/>
              </a:rPr>
              <a:t>efter</a:t>
            </a:r>
            <a:r>
              <a:rPr lang="da-DK" sz="1400" spc="-1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alder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  <a:tabLst>
                <a:tab pos="317500" algn="l"/>
              </a:tabLst>
            </a:pPr>
            <a:r>
              <a:rPr sz="1200" spc="-50" dirty="0">
                <a:solidFill>
                  <a:srgbClr val="CC0000"/>
                </a:solidFill>
                <a:latin typeface="Segoe UI Symbol"/>
                <a:cs typeface="Segoe UI Symbol"/>
              </a:rPr>
              <a:t>❏</a:t>
            </a:r>
            <a:r>
              <a:rPr sz="1200" dirty="0">
                <a:solidFill>
                  <a:srgbClr val="CC0000"/>
                </a:solidFill>
                <a:latin typeface="Segoe UI Symbol"/>
                <a:cs typeface="Segoe UI Symbol"/>
              </a:rPr>
              <a:t>	</a:t>
            </a:r>
            <a:r>
              <a:rPr sz="1400" dirty="0">
                <a:latin typeface="Verdana"/>
                <a:cs typeface="Verdana"/>
              </a:rPr>
              <a:t>String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klassen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indeholder</a:t>
            </a:r>
            <a:r>
              <a:rPr sz="1400" spc="-1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nyttige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metoder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til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at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checke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indholdet</a:t>
            </a:r>
            <a:r>
              <a:rPr sz="1400" spc="-204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af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en</a:t>
            </a:r>
            <a:r>
              <a:rPr sz="1400" spc="7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streng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  <a:tabLst>
                <a:tab pos="317500" algn="l"/>
              </a:tabLst>
            </a:pPr>
            <a:r>
              <a:rPr sz="1200" spc="-50" dirty="0">
                <a:solidFill>
                  <a:srgbClr val="CC0000"/>
                </a:solidFill>
                <a:latin typeface="Segoe UI Symbol"/>
                <a:cs typeface="Segoe UI Symbol"/>
              </a:rPr>
              <a:t>❏</a:t>
            </a:r>
            <a:r>
              <a:rPr sz="1200" dirty="0">
                <a:solidFill>
                  <a:srgbClr val="CC0000"/>
                </a:solidFill>
                <a:latin typeface="Segoe UI Symbol"/>
                <a:cs typeface="Segoe UI Symbol"/>
              </a:rPr>
              <a:t>	</a:t>
            </a:r>
            <a:r>
              <a:rPr sz="1400" dirty="0">
                <a:latin typeface="Verdana"/>
                <a:cs typeface="Verdana"/>
              </a:rPr>
              <a:t>Wrapper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klasserne: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dirty="0">
                <a:latin typeface="Courier New"/>
                <a:cs typeface="Courier New"/>
              </a:rPr>
              <a:t>Integer,</a:t>
            </a:r>
            <a:r>
              <a:rPr sz="1400" spc="10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Double</a:t>
            </a:r>
            <a:r>
              <a:rPr sz="1400" dirty="0">
                <a:latin typeface="Verdana"/>
                <a:cs typeface="Verdana"/>
              </a:rPr>
              <a:t>…</a:t>
            </a:r>
            <a:r>
              <a:rPr sz="1400" spc="5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indeholder</a:t>
            </a:r>
            <a:r>
              <a:rPr sz="1400" spc="-204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metoder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til</a:t>
            </a:r>
            <a:r>
              <a:rPr sz="1400" spc="-6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at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konvertere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fra</a:t>
            </a:r>
            <a:endParaRPr sz="1400" dirty="0">
              <a:latin typeface="Verdana"/>
              <a:cs typeface="Verdana"/>
            </a:endParaRPr>
          </a:p>
          <a:p>
            <a:pPr marL="317500">
              <a:lnSpc>
                <a:spcPct val="100000"/>
              </a:lnSpc>
              <a:spcBef>
                <a:spcPts val="350"/>
              </a:spcBef>
            </a:pPr>
            <a:r>
              <a:rPr sz="1400" dirty="0">
                <a:latin typeface="Verdana"/>
                <a:cs typeface="Verdana"/>
              </a:rPr>
              <a:t>String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til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numerisk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type,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f.eks.</a:t>
            </a:r>
            <a:r>
              <a:rPr sz="1400" spc="15" dirty="0">
                <a:latin typeface="Verdana"/>
                <a:cs typeface="Verdana"/>
              </a:rPr>
              <a:t> </a:t>
            </a:r>
            <a:r>
              <a:rPr sz="1400" dirty="0">
                <a:latin typeface="Courier New"/>
                <a:cs typeface="Courier New"/>
              </a:rPr>
              <a:t>int,</a:t>
            </a:r>
            <a:r>
              <a:rPr sz="1400" spc="55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double</a:t>
            </a:r>
            <a:r>
              <a:rPr sz="1400" spc="-325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Verdana"/>
                <a:cs typeface="Verdana"/>
              </a:rPr>
              <a:t>…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2016</Words>
  <Application>Microsoft Macintosh PowerPoint</Application>
  <PresentationFormat>Skærmshow (16:9)</PresentationFormat>
  <Paragraphs>240</Paragraphs>
  <Slides>19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19</vt:i4>
      </vt:variant>
    </vt:vector>
  </HeadingPairs>
  <TitlesOfParts>
    <vt:vector size="24" baseType="lpstr">
      <vt:lpstr>Arial</vt:lpstr>
      <vt:lpstr>Courier New</vt:lpstr>
      <vt:lpstr>Segoe UI Symbol</vt:lpstr>
      <vt:lpstr>Verdana</vt:lpstr>
      <vt:lpstr>Office Theme</vt:lpstr>
      <vt:lpstr>Søgning</vt:lpstr>
      <vt:lpstr>Søgning</vt:lpstr>
      <vt:lpstr>Søgealgoritmer</vt:lpstr>
      <vt:lpstr>Sekventiel søgning</vt:lpstr>
      <vt:lpstr>Søging i et array - find alle forekomster</vt:lpstr>
      <vt:lpstr>Søging i et array - aktivitetsdiagram</vt:lpstr>
      <vt:lpstr>Opgave</vt:lpstr>
      <vt:lpstr>Søging i et array - find kun første element</vt:lpstr>
      <vt:lpstr>Søgning i en liste med objekter</vt:lpstr>
      <vt:lpstr>String metoder til at checke for lighed</vt:lpstr>
      <vt:lpstr>Wrapper-klasser med parsing-metoder</vt:lpstr>
      <vt:lpstr>Søgning i liste af personer</vt:lpstr>
      <vt:lpstr>Søgning i liste af personer</vt:lpstr>
      <vt:lpstr>Opgave</vt:lpstr>
      <vt:lpstr>At gemme resultater af en søgning</vt:lpstr>
      <vt:lpstr>Gem søgeresultater i en ArrayList</vt:lpstr>
      <vt:lpstr>Redigering</vt:lpstr>
      <vt:lpstr>Redigering - brugerdialog (eksempel)</vt:lpstr>
      <vt:lpstr>Redigering - brugerdialog (kode)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Søgning</dc:title>
  <cp:lastModifiedBy>Signe Ellegård Borch</cp:lastModifiedBy>
  <cp:revision>20</cp:revision>
  <dcterms:created xsi:type="dcterms:W3CDTF">2024-09-05T10:37:17Z</dcterms:created>
  <dcterms:modified xsi:type="dcterms:W3CDTF">2024-09-05T13:15:11Z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2023-09-12T00:00:00Z</vt:filetime>
  </property>
  <property fmtid="{D5CDD505-2E9C-101B-9397-08002B2CF9AE}" pid="3" name="LastSaved">
    <vt:filetime>2024-09-05T00:00:00Z</vt:filetime>
  </property>
</Properties>
</file>