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0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5143500" cx="9144000"/>
  <p:notesSz cx="6858000" cy="9144000"/>
  <p:embeddedFontLst>
    <p:embeddedFont>
      <p:font typeface="Work Sans ExtraBold"/>
      <p:bold r:id="rId29"/>
      <p:boldItalic r:id="rId30"/>
    </p:embeddedFont>
    <p:embeddedFont>
      <p:font typeface="Work Sans"/>
      <p:regular r:id="rId31"/>
      <p:bold r:id="rId32"/>
      <p:italic r:id="rId33"/>
      <p:boldItalic r:id="rId34"/>
    </p:embeddedFont>
    <p:embeddedFont>
      <p:font typeface="Work Sans Light"/>
      <p:regular r:id="rId35"/>
      <p:bold r:id="rId36"/>
      <p:italic r:id="rId37"/>
      <p:boldItalic r:id="rId3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WorkSansExtra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WorkSans-regular.fntdata"/><Relationship Id="rId30" Type="http://schemas.openxmlformats.org/officeDocument/2006/relationships/font" Target="fonts/WorkSansExtraBold-boldItalic.fntdata"/><Relationship Id="rId11" Type="http://schemas.openxmlformats.org/officeDocument/2006/relationships/slide" Target="slides/slide6.xml"/><Relationship Id="rId33" Type="http://schemas.openxmlformats.org/officeDocument/2006/relationships/font" Target="fonts/WorkSans-italic.fntdata"/><Relationship Id="rId10" Type="http://schemas.openxmlformats.org/officeDocument/2006/relationships/slide" Target="slides/slide5.xml"/><Relationship Id="rId32" Type="http://schemas.openxmlformats.org/officeDocument/2006/relationships/font" Target="fonts/WorkSans-bold.fntdata"/><Relationship Id="rId13" Type="http://schemas.openxmlformats.org/officeDocument/2006/relationships/slide" Target="slides/slide8.xml"/><Relationship Id="rId35" Type="http://schemas.openxmlformats.org/officeDocument/2006/relationships/font" Target="fonts/WorkSansLight-regular.fntdata"/><Relationship Id="rId12" Type="http://schemas.openxmlformats.org/officeDocument/2006/relationships/slide" Target="slides/slide7.xml"/><Relationship Id="rId34" Type="http://schemas.openxmlformats.org/officeDocument/2006/relationships/font" Target="fonts/WorkSans-boldItalic.fntdata"/><Relationship Id="rId15" Type="http://schemas.openxmlformats.org/officeDocument/2006/relationships/slide" Target="slides/slide10.xml"/><Relationship Id="rId37" Type="http://schemas.openxmlformats.org/officeDocument/2006/relationships/font" Target="fonts/WorkSansLight-italic.fntdata"/><Relationship Id="rId14" Type="http://schemas.openxmlformats.org/officeDocument/2006/relationships/slide" Target="slides/slide9.xml"/><Relationship Id="rId36" Type="http://schemas.openxmlformats.org/officeDocument/2006/relationships/font" Target="fonts/WorkSansLight-bold.fnt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38" Type="http://schemas.openxmlformats.org/officeDocument/2006/relationships/font" Target="fonts/WorkSansLight-bold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12447b84b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12447b84b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2447b84b7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2447b84b7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2447b84b7_0_69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2447b84b7_0_69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2447b84b7_0_70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2447b84b7_0_7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12447b84b7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6" name="Google Shape;136;g312447b84b7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12447b84b7_0_5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312447b84b7_0_5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12447b84b7_0_5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12447b84b7_0_5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312447b84b7_0_5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" name="Google Shape;157;g312447b84b7_0_5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312447b84b7_0_4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312447b84b7_0_4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12447b84b7_0_5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12447b84b7_0_5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0b643dce9c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0b643dce9c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12447b84b7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312447b84b7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12447b84b7_0_6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" name="Google Shape;181;g312447b84b7_0_6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12447b84b7_0_5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g312447b84b7_0_59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465dec7721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465dec7721_0_5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0fbadf9ca3_0_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0fbadf9ca3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465dec772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465dec772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42b8a99a5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42b8a99a5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0b643dce9c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0b643dce9c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0b643dce9c_0_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0b643dce9c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b643dce9c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b643dce9c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312447b84b7_0_3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" name="Google Shape;105;g312447b84b7_0_3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628650" y="273844"/>
            <a:ext cx="78867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628650" y="1369219"/>
            <a:ext cx="78867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>
            <a:lvl1pPr indent="-317500" lvl="0" marL="4572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1pPr>
            <a:lvl2pPr indent="-317500" lvl="1" marL="914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2pPr>
            <a:lvl3pPr indent="-317500" lvl="2" marL="1371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3pPr>
            <a:lvl4pPr indent="-317500" lvl="3" marL="18288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4pPr>
            <a:lvl5pPr indent="-317500" lvl="4" marL="22860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5pPr>
            <a:lvl6pPr indent="-3175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/>
            </a:lvl6pPr>
            <a:lvl7pPr indent="-317500" lvl="6" marL="32004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/>
            </a:lvl7pPr>
            <a:lvl8pPr indent="-317500" lvl="7" marL="36576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/>
            </a:lvl8pPr>
            <a:lvl9pPr indent="-317500" lvl="8" marL="4114800" algn="l">
              <a:lnSpc>
                <a:spcPct val="90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  <a:defRPr/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6286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028950" y="4767263"/>
            <a:ext cx="30861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 sz="1100"/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457950" y="4767263"/>
            <a:ext cx="2057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docs.oracle.com/javase/7/docs/api/java/nio/file/Files.html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7.png"/><Relationship Id="rId4" Type="http://schemas.openxmlformats.org/officeDocument/2006/relationships/hyperlink" Target="https://www.w3schools.com/java/java_files.asp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.png"/><Relationship Id="rId4" Type="http://schemas.openxmlformats.org/officeDocument/2006/relationships/image" Target="../media/image1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/>
        </p:nvSpPr>
        <p:spPr>
          <a:xfrm>
            <a:off x="513450" y="1845150"/>
            <a:ext cx="5232000" cy="146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Filer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Skrivning til og læsning fra filer</a:t>
            </a:r>
            <a:r>
              <a:rPr lang="en" sz="3000">
                <a:latin typeface="Work Sans Light"/>
                <a:ea typeface="Work Sans Light"/>
                <a:cs typeface="Work Sans Light"/>
                <a:sym typeface="Work Sans Light"/>
              </a:rPr>
              <a:t> </a:t>
            </a:r>
            <a:endParaRPr sz="3000">
              <a:solidFill>
                <a:srgbClr val="000000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8600" y="3310350"/>
            <a:ext cx="1719549" cy="17195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/>
          <p:nvPr/>
        </p:nvSpPr>
        <p:spPr>
          <a:xfrm>
            <a:off x="311700" y="340175"/>
            <a:ext cx="8043600" cy="71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Skrive til en fil</a:t>
            </a:r>
            <a:endParaRPr b="1" sz="44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14" name="Google Shape;114;p23"/>
          <p:cNvSpPr txBox="1"/>
          <p:nvPr/>
        </p:nvSpPr>
        <p:spPr>
          <a:xfrm>
            <a:off x="311700" y="1094150"/>
            <a:ext cx="7518000" cy="3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1397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Opret en 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-instans (med filnavnet)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8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file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8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"./output.txt"</a:t>
            </a:r>
            <a:r>
              <a:rPr lang="en" sz="18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F8F8F2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Opret en 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PrintStream</a:t>
            </a: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-instans (med fil-instansen som parameter)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try </a:t>
            </a:r>
            <a:r>
              <a:rPr lang="en" sz="18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PrintWriter </a:t>
            </a:r>
            <a:r>
              <a:rPr lang="en" sz="18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pw 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= </a:t>
            </a:r>
            <a:r>
              <a:rPr lang="en" sz="18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new </a:t>
            </a:r>
            <a:r>
              <a:rPr lang="en" sz="18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PrintWriter</a:t>
            </a:r>
            <a:r>
              <a:rPr lang="en" sz="18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8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 </a:t>
            </a:r>
            <a:r>
              <a:rPr lang="en" sz="1800">
                <a:solidFill>
                  <a:srgbClr val="737FFF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{}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Sørg for at metoden håndterer 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IOException </a:t>
            </a: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(exception til input eller outpu</a:t>
            </a:r>
            <a:r>
              <a:rPr lang="en" sz="1800"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)</a:t>
            </a:r>
            <a:endParaRPr sz="1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•"/>
            </a:pPr>
            <a:r>
              <a:rPr lang="en" sz="1800">
                <a:solidFill>
                  <a:srgbClr val="FF79C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try catch</a:t>
            </a:r>
            <a:endParaRPr sz="1800">
              <a:latin typeface="Work Sans"/>
              <a:ea typeface="Work Sans"/>
              <a:cs typeface="Work Sans"/>
              <a:sym typeface="Work Sans"/>
            </a:endParaRPr>
          </a:p>
          <a:p>
            <a:pPr indent="-1397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Char char="•"/>
            </a:pP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Kald </a:t>
            </a:r>
            <a:r>
              <a:rPr lang="en" sz="1800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println()</a:t>
            </a:r>
            <a:r>
              <a:rPr lang="en" sz="1800">
                <a:solidFill>
                  <a:srgbClr val="000000"/>
                </a:solidFill>
                <a:latin typeface="Work Sans"/>
                <a:ea typeface="Work Sans"/>
                <a:cs typeface="Work Sans"/>
                <a:sym typeface="Work Sans"/>
              </a:rPr>
              <a:t> på PrintStream-instansen linje for linje</a:t>
            </a:r>
            <a:endParaRPr sz="1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228600" lvl="1" marL="6858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Work Sans"/>
              <a:buChar char="•"/>
            </a:pPr>
            <a:r>
              <a:rPr lang="en" sz="1800">
                <a:solidFill>
                  <a:srgbClr val="B9BCD1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pw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8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lang="en" sz="18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8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"Hejsa!"</a:t>
            </a:r>
            <a:r>
              <a:rPr lang="en" sz="18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</a:t>
            </a:r>
            <a:r>
              <a:rPr lang="en" sz="18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800">
              <a:solidFill>
                <a:srgbClr val="000000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11725" y="340175"/>
            <a:ext cx="2231572" cy="223157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600"/>
              <a:buFont typeface="Calibri"/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PrintWriter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1" name="Google Shape;121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2188476"/>
            <a:ext cx="8181402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FileOutputStream og write()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27" name="Google Shape;127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691" y="2114550"/>
            <a:ext cx="8196183" cy="1100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Files-Klassen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>
            <a:off x="311700" y="1990675"/>
            <a:ext cx="8520600" cy="103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en" sz="2000" u="sng">
                <a:solidFill>
                  <a:srgbClr val="0563C1"/>
                </a:solidFill>
                <a:latin typeface="Calibri"/>
                <a:ea typeface="Calibri"/>
                <a:cs typeface="Calibri"/>
                <a:sym typeface="Calibri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https://docs.oracle.com/javase/7/docs/api/java/nio/file/Files.html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>
            <a:off x="252575" y="2454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Indbyggede m</a:t>
            </a: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etoder på File class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39" name="Google Shape;139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2564" y="831638"/>
            <a:ext cx="7174061" cy="39692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p27"/>
          <p:cNvSpPr txBox="1"/>
          <p:nvPr/>
        </p:nvSpPr>
        <p:spPr>
          <a:xfrm>
            <a:off x="252575" y="4800875"/>
            <a:ext cx="7702200" cy="3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u="sng">
                <a:solidFill>
                  <a:schemeClr val="hlink"/>
                </a:solidFill>
                <a:latin typeface="Work Sans"/>
                <a:ea typeface="Work Sans"/>
                <a:cs typeface="Work Sans"/>
                <a:sym typeface="Work Sans"/>
                <a:hlinkClick r:id="rId4"/>
              </a:rPr>
              <a:t>Kilde: https://www.w3schools.com/java/java_files.asp</a:t>
            </a:r>
            <a:endParaRPr sz="1000">
              <a:solidFill>
                <a:srgbClr val="0000FF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8"/>
          <p:cNvSpPr txBox="1"/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Exceptions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Image" id="146" name="Google Shape;14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867671" y="9135226"/>
            <a:ext cx="14648582" cy="80266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" id="147" name="Google Shape;147;p2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11700" y="1793575"/>
            <a:ext cx="4684650" cy="1422525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  <p:pic>
        <p:nvPicPr>
          <p:cNvPr descr="Image" id="148" name="Google Shape;14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3886325"/>
            <a:ext cx="8351149" cy="457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Hvad er Exceptions?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311700" y="13810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89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Exceptions er classes og objects i Java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89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 representerer uventede events der skaber problemer for vores program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583311" lvl="1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ArrayOutOfBoundsExceptions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583311" lvl="1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ourier New"/>
              <a:buChar char="•"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NullPointerException</a:t>
            </a:r>
            <a:endParaRPr sz="18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89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Exceptions kan få vores program til at crashe eller ikke compile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89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Exceptions kan man bredt kategorisere som enten </a:t>
            </a:r>
            <a:r>
              <a:rPr lang="en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checked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eller </a:t>
            </a:r>
            <a:r>
              <a:rPr lang="en" u="sng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unchecked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0"/>
          <p:cNvSpPr txBox="1"/>
          <p:nvPr>
            <p:ph idx="1" type="body"/>
          </p:nvPr>
        </p:nvSpPr>
        <p:spPr>
          <a:xfrm>
            <a:off x="311700" y="1762075"/>
            <a:ext cx="8520600" cy="2948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89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Man kan enten throw eller catch'e en exception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583311" lvl="1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Throw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i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exception har fundet sted, men bør ikke håndteres med denne metode </a:t>
            </a:r>
            <a:endParaRPr i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583311" lvl="1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Helvetica Neue"/>
              <a:buChar char="•"/>
            </a:pPr>
            <a:r>
              <a:rPr b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Catch</a:t>
            </a:r>
            <a:r>
              <a:rPr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: </a:t>
            </a:r>
            <a:r>
              <a:rPr i="1" lang="en" sz="18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Her skal fejlen håndteres / fixes</a:t>
            </a:r>
            <a:endParaRPr i="1" sz="18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1219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i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89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 dag skal vi ikke håndtere exceptions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8996" lvl="0" marL="609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•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Vi vil have en hel klasse hvor vi går i dybden med exception handling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60" name="Google Shape;1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Work Sans"/>
                <a:ea typeface="Work Sans"/>
                <a:cs typeface="Work Sans"/>
                <a:sym typeface="Work Sans"/>
              </a:rPr>
              <a:t>Exceptions - Hvordan tackler man dem konceptuelt?</a:t>
            </a:r>
            <a:endParaRPr b="1" sz="3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31"/>
          <p:cNvSpPr txBox="1"/>
          <p:nvPr>
            <p:ph type="title"/>
          </p:nvPr>
        </p:nvSpPr>
        <p:spPr>
          <a:xfrm>
            <a:off x="311700" y="445025"/>
            <a:ext cx="8520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t</a:t>
            </a: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ry catch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descr="Image" id="166" name="Google Shape;166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854500"/>
            <a:ext cx="4454750" cy="1923150"/>
          </a:xfrm>
          <a:prstGeom prst="rect">
            <a:avLst/>
          </a:prstGeom>
          <a:noFill/>
          <a:ln cap="flat" cmpd="sng" w="12700">
            <a:solidFill>
              <a:srgbClr val="000000"/>
            </a:solidFill>
            <a:prstDash val="solid"/>
            <a:miter lim="400000"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2"/>
          <p:cNvSpPr txBox="1"/>
          <p:nvPr>
            <p:ph type="title"/>
          </p:nvPr>
        </p:nvSpPr>
        <p:spPr>
          <a:xfrm>
            <a:off x="309425" y="445025"/>
            <a:ext cx="8370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try catch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72" name="Google Shape;172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766825"/>
            <a:ext cx="8839198" cy="24086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solidFill>
                  <a:srgbClr val="202122"/>
                </a:solidFill>
                <a:latin typeface="Work Sans"/>
                <a:ea typeface="Work Sans"/>
                <a:cs typeface="Work Sans"/>
                <a:sym typeface="Work Sans"/>
              </a:rPr>
              <a:t>Afsluttende Skriftlig Opgave</a:t>
            </a:r>
            <a:endParaRPr b="1" sz="4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5334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Frist: fredag d. 23. maj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Afsluttende </a:t>
            </a:r>
            <a:r>
              <a:rPr i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tværfaglig opgave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, der minder meget om den vi lige har haft. Også her skal i arbejde i grupper.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Fremlæggelser: mandag d. 26/05 hele dagen.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Denne fremlæggelse bliver for alle undervisere på 1. Semester og kommer til at ske fysisk.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Efter fremlæggelserne er der læseferie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Hvorfor Exceptions?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78" name="Google Shape;178;p33"/>
          <p:cNvSpPr txBox="1"/>
          <p:nvPr>
            <p:ph idx="1" type="body"/>
          </p:nvPr>
        </p:nvSpPr>
        <p:spPr>
          <a:xfrm>
            <a:off x="311700" y="14572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Det er nødvendigt at tage os af forventelige fejl som ellers kan standse compileren / forhindre programmet i at køre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Definere hvad du vil have der skal ske når filen som DU har bedt programmet om at læse ikke findes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Java tvinger os til at håndtere de her fejl der typisk opstår i et system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Enten kan du fortælle programmet at det skal fortsætte trods fejlen, eller du kan printe en besked og stoppe programmet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Packages i Java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84" name="Google Shape;184;p34"/>
          <p:cNvSpPr txBox="1"/>
          <p:nvPr>
            <p:ph idx="1" type="body"/>
          </p:nvPr>
        </p:nvSpPr>
        <p:spPr>
          <a:xfrm>
            <a:off x="311700" y="1349925"/>
            <a:ext cx="8520600" cy="321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En package i Java er en gruppe relaterede classes. Tænk på det som en mappe i et filsystem.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Bruges til at undgå navne konflikter og holde styr på kode logik i et projekt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To slags packages: built-in som kommer fra Javas API og bruger-definerede, som du selv laver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j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ava.util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er en package, der har klassen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Scanner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For at putte en fil i en hjemmelavet package skal du bare bruge et </a:t>
            </a: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package keyword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5"/>
          <p:cNvSpPr txBox="1"/>
          <p:nvPr>
            <p:ph type="title"/>
          </p:nvPr>
        </p:nvSpPr>
        <p:spPr>
          <a:xfrm>
            <a:off x="348150" y="288050"/>
            <a:ext cx="7762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Filplaceringer i IntelliJ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0" name="Google Shape;190;p35"/>
          <p:cNvSpPr txBox="1"/>
          <p:nvPr>
            <p:ph idx="1" type="body"/>
          </p:nvPr>
        </p:nvSpPr>
        <p:spPr>
          <a:xfrm>
            <a:off x="348150" y="1369219"/>
            <a:ext cx="3943200" cy="32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Filer ligger i roden af projektet.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Altså den mappe man har oprettet sit projekt i.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Kaldes også "Content Root"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accent6"/>
              </a:buClr>
              <a:buSzPts val="2100"/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191" name="Google Shape;19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619625" y="1369219"/>
            <a:ext cx="3857625" cy="298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36"/>
          <p:cNvSpPr txBox="1"/>
          <p:nvPr>
            <p:ph type="title"/>
          </p:nvPr>
        </p:nvSpPr>
        <p:spPr>
          <a:xfrm>
            <a:off x="348150" y="288050"/>
            <a:ext cx="7762200" cy="994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Calibri"/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Filplaceringer i IntelliJ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7" name="Google Shape;197;p36"/>
          <p:cNvSpPr txBox="1"/>
          <p:nvPr>
            <p:ph idx="1" type="body"/>
          </p:nvPr>
        </p:nvSpPr>
        <p:spPr>
          <a:xfrm>
            <a:off x="320850" y="2826425"/>
            <a:ext cx="8502300" cy="1102200"/>
          </a:xfrm>
          <a:prstGeom prst="rect">
            <a:avLst/>
          </a:prstGeom>
          <a:solidFill>
            <a:srgbClr val="202122"/>
          </a:solidFill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</a:pPr>
            <a:r>
              <a:t/>
            </a:r>
            <a:endParaRPr b="1" sz="1300">
              <a:solidFill>
                <a:srgbClr val="8BE9FD"/>
              </a:solidFill>
              <a:highlight>
                <a:srgbClr val="282A36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None/>
            </a:pP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BD93F9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out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println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"Din nuværende mappe er: " 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+ </a:t>
            </a:r>
            <a:r>
              <a:rPr b="1" lang="en" sz="1300">
                <a:solidFill>
                  <a:srgbClr val="8BE9FD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System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300">
                <a:solidFill>
                  <a:srgbClr val="50FA7B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getProperty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300">
                <a:solidFill>
                  <a:srgbClr val="F1FA8C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"user.dir"</a:t>
            </a:r>
            <a:r>
              <a:rPr b="1" lang="en" sz="1300">
                <a:solidFill>
                  <a:srgbClr val="FFF906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))</a:t>
            </a:r>
            <a:r>
              <a:rPr b="1" lang="en" sz="1300">
                <a:solidFill>
                  <a:srgbClr val="F8F8F2"/>
                </a:solidFill>
                <a:highlight>
                  <a:srgbClr val="282A36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b="1"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48150" y="1369225"/>
            <a:ext cx="8475000" cy="12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800"/>
              </a:spcBef>
              <a:spcAft>
                <a:spcPts val="1200"/>
              </a:spcAft>
              <a:buClr>
                <a:schemeClr val="accent6"/>
              </a:buClr>
              <a:buSzPts val="2100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Du kan bruge denne linje til at debugge hvis du ikke kan finde den rette sti til din fil: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Mundtlig </a:t>
            </a: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Eksamen</a:t>
            </a:r>
            <a:endParaRPr b="1" sz="4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533475"/>
            <a:ext cx="8520600" cy="292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Dato: 11./12./13. Juni 2025.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Eksamen tager afsæt i emner vi har gennemgået i løbet af dette semester.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Til den mundtlige eksamen trækkes et emne (af 10), og i vil blive bedt om at fortælle om og skrive kode til dette emne.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Vi vil gennemgå emnerne for eksamensspørgsmål i klassen, men ikke spørgsmålene i kan blive stillet.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Det der vægtes til eksamen er forståelse af emnet og evne for at kunne skrive kode. Redskaber såsom googling, chatgpt eller auto-complete må ikke benyttes.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292625"/>
            <a:ext cx="89487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500">
                <a:latin typeface="Work Sans"/>
                <a:ea typeface="Work Sans"/>
                <a:cs typeface="Work Sans"/>
                <a:sym typeface="Work Sans"/>
              </a:rPr>
              <a:t>Eksamensemner programmering 2025</a:t>
            </a:r>
            <a:endParaRPr b="1" sz="35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79" name="Google Shape;79;p17"/>
          <p:cNvSpPr txBox="1"/>
          <p:nvPr/>
        </p:nvSpPr>
        <p:spPr>
          <a:xfrm>
            <a:off x="311700" y="1152300"/>
            <a:ext cx="7326300" cy="35559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>
                <a:solidFill>
                  <a:schemeClr val="dk1"/>
                </a:solidFill>
                <a:latin typeface="Work Sans Light"/>
                <a:ea typeface="Work Sans Light"/>
                <a:cs typeface="Work Sans Light"/>
                <a:sym typeface="Work Sans Light"/>
              </a:rPr>
              <a:t>Alle disse emner skal ses som overskrifter da der kan være flere ting der hører ind under emnet:</a:t>
            </a:r>
            <a:endParaRPr i="1">
              <a:solidFill>
                <a:schemeClr val="dk1"/>
              </a:solidFill>
              <a:latin typeface="Work Sans Light"/>
              <a:ea typeface="Work Sans Light"/>
              <a:cs typeface="Work Sans Light"/>
              <a:sym typeface="Work Sans Light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Hovedemner: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Metoder/metodekald. parameteroverførsel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Loops. for / for each / while / do while 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if / else / switch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working with files / Scanner/printStream objekt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Arrays / multidimensional Arrays, traversing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ArrayList / vs Arrays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Klasser/objekter.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Arv. super klasse/subklasse 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Interface / polymorphism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Work Sans"/>
              <a:buAutoNum type="arabicPeriod"/>
            </a:pPr>
            <a:r>
              <a:rPr lang="en">
                <a:solidFill>
                  <a:schemeClr val="dk1"/>
                </a:solidFill>
                <a:highlight>
                  <a:schemeClr val="lt1"/>
                </a:highlight>
                <a:latin typeface="Work Sans"/>
                <a:ea typeface="Work Sans"/>
                <a:cs typeface="Work Sans"/>
                <a:sym typeface="Work Sans"/>
              </a:rPr>
              <a:t>Collection sort</a:t>
            </a:r>
            <a:endParaRPr>
              <a:solidFill>
                <a:schemeClr val="dk1"/>
              </a:solidFill>
              <a:highlight>
                <a:schemeClr val="lt1"/>
              </a:highlight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Prøvee</a:t>
            </a: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ksamen</a:t>
            </a:r>
            <a:endParaRPr b="1" sz="40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314850"/>
            <a:ext cx="8520600" cy="314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d. 25.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pril: 08:30-11:45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d. 30.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a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pril: </a:t>
            </a:r>
            <a:r>
              <a:rPr b="1"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08:30-11:45</a:t>
            </a:r>
            <a:endParaRPr b="1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Til p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røveeksamen forbereder vi den rigtige eksamen, ved at skabe så meget som muligt den samme situation som i kommer til at få til eksamen.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Til den prøveeksamen trækkes et emne (af 10), og i vil blive bedt om at fortælle om og skrive kode til dette emne.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Work Sans"/>
              <a:buChar char="●"/>
            </a:pP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Det er en chance for at få gjort det super konkret hvad i skal terpe i jeres læseferie, for at forberede optimalt til de 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mundtlige</a:t>
            </a:r>
            <a:r>
              <a:rPr lang="en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eksamener i Juni.</a:t>
            </a:r>
            <a:endParaRPr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1130825"/>
            <a:ext cx="5812800" cy="304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>
                <a:latin typeface="Work Sans"/>
                <a:ea typeface="Work Sans"/>
                <a:cs typeface="Work Sans"/>
                <a:sym typeface="Work Sans"/>
              </a:rPr>
              <a:t>Indtil nu har vores programmer ikke haft</a:t>
            </a: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4000">
                <a:highlight>
                  <a:srgbClr val="FAE0F9"/>
                </a:highlight>
                <a:latin typeface="Work Sans ExtraBold"/>
                <a:ea typeface="Work Sans ExtraBold"/>
                <a:cs typeface="Work Sans ExtraBold"/>
                <a:sym typeface="Work Sans ExtraBold"/>
              </a:rPr>
              <a:t>Persistence</a:t>
            </a:r>
            <a:r>
              <a:rPr b="1" lang="en" sz="4000">
                <a:latin typeface="Work Sans"/>
                <a:ea typeface="Work Sans"/>
                <a:cs typeface="Work Sans"/>
                <a:sym typeface="Work Sans"/>
              </a:rPr>
              <a:t> </a:t>
            </a:r>
            <a:r>
              <a:rPr lang="en" sz="4000">
                <a:latin typeface="Work Sans"/>
                <a:ea typeface="Work Sans"/>
                <a:cs typeface="Work Sans"/>
                <a:sym typeface="Work Sans"/>
              </a:rPr>
              <a:t>(hukommelse)</a:t>
            </a:r>
            <a:endParaRPr sz="4000">
              <a:latin typeface="Work Sans"/>
              <a:ea typeface="Work Sans"/>
              <a:cs typeface="Work Sans"/>
              <a:sym typeface="Work Sans"/>
            </a:endParaRPr>
          </a:p>
        </p:txBody>
      </p:sp>
      <p:pic>
        <p:nvPicPr>
          <p:cNvPr id="91" name="Google Shape;9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44087" y="1177638"/>
            <a:ext cx="2788224" cy="27882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6" name="Google Shape;96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43000" y="0"/>
            <a:ext cx="68580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title"/>
          </p:nvPr>
        </p:nvSpPr>
        <p:spPr>
          <a:xfrm>
            <a:off x="311700" y="445025"/>
            <a:ext cx="8520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Hvad er filer?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2" name="Google Shape;102;p21"/>
          <p:cNvSpPr txBox="1"/>
          <p:nvPr/>
        </p:nvSpPr>
        <p:spPr>
          <a:xfrm>
            <a:off x="311700" y="1507700"/>
            <a:ext cx="57600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Filer består af data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Filtyper kan kendes på deres navne 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extension (.txt .csv .word .pdf)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Nogle filtyper struktureres med et schema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Vi skal arbejde med .csv filer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2000">
              <a:solidFill>
                <a:schemeClr val="dk1"/>
              </a:solidFill>
            </a:endParaRPr>
          </a:p>
          <a:p>
            <a:pPr indent="0" lvl="0" marL="609600" rtl="0" algn="l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311700" y="445025"/>
            <a:ext cx="8520600" cy="71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400">
                <a:latin typeface="Work Sans"/>
                <a:ea typeface="Work Sans"/>
                <a:cs typeface="Work Sans"/>
                <a:sym typeface="Work Sans"/>
              </a:rPr>
              <a:t>Læse fra en fil</a:t>
            </a:r>
            <a:endParaRPr b="1" sz="4400">
              <a:latin typeface="Work Sans"/>
              <a:ea typeface="Work Sans"/>
              <a:cs typeface="Work Sans"/>
              <a:sym typeface="Work Sans"/>
            </a:endParaRPr>
          </a:p>
        </p:txBody>
      </p:sp>
      <p:sp>
        <p:nvSpPr>
          <p:cNvPr id="108" name="Google Shape;108;p22"/>
          <p:cNvSpPr txBox="1"/>
          <p:nvPr/>
        </p:nvSpPr>
        <p:spPr>
          <a:xfrm>
            <a:off x="311700" y="1507700"/>
            <a:ext cx="5760000" cy="3366000"/>
          </a:xfrm>
          <a:prstGeom prst="rect">
            <a:avLst/>
          </a:prstGeom>
          <a:noFill/>
          <a:ln>
            <a:noFill/>
          </a:ln>
        </p:spPr>
        <p:txBody>
          <a:bodyPr anchorCtr="0" anchor="t" bIns="50800" lIns="50800" spcFirstLastPara="1" rIns="50800" wrap="square" tIns="50800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Scanner-klassen bruges til at læse en fil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Scanner class skal have en valid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path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til filen </a:t>
            </a:r>
            <a:r>
              <a:rPr lang="en" sz="2000">
                <a:solidFill>
                  <a:schemeClr val="dk1"/>
                </a:solidFill>
                <a:highlight>
                  <a:srgbClr val="FAE0F9"/>
                </a:highlight>
                <a:latin typeface="Courier New"/>
                <a:ea typeface="Courier New"/>
                <a:cs typeface="Courier New"/>
                <a:sym typeface="Courier New"/>
              </a:rPr>
              <a:t>Paths.get("filename.extension")</a:t>
            </a:r>
            <a:endParaRPr sz="2000">
              <a:solidFill>
                <a:schemeClr val="dk1"/>
              </a:solidFill>
              <a:highlight>
                <a:srgbClr val="FAE0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Filen kan læses med et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while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loop  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chemeClr val="dk1"/>
                </a:solidFill>
                <a:highlight>
                  <a:srgbClr val="FAE0F9"/>
                </a:highlight>
                <a:latin typeface="Courier New"/>
                <a:ea typeface="Courier New"/>
                <a:cs typeface="Courier New"/>
                <a:sym typeface="Courier New"/>
              </a:rPr>
              <a:t>while (scanner.hasNextLine()){}</a:t>
            </a:r>
            <a:endParaRPr sz="2000">
              <a:solidFill>
                <a:schemeClr val="dk1"/>
              </a:solidFill>
              <a:highlight>
                <a:srgbClr val="FAE0F9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Der kan opstå fejl, og de kan fanges vha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try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 og </a:t>
            </a:r>
            <a:r>
              <a:rPr b="1"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catch</a:t>
            </a: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. </a:t>
            </a:r>
            <a:endParaRPr sz="2000">
              <a:solidFill>
                <a:schemeClr val="dk1"/>
              </a:solidFill>
              <a:latin typeface="Work Sans"/>
              <a:ea typeface="Work Sans"/>
              <a:cs typeface="Work Sans"/>
              <a:sym typeface="Work Sans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Work Sans"/>
              <a:buChar char="●"/>
            </a:pPr>
            <a:r>
              <a:rPr lang="en" sz="2000">
                <a:solidFill>
                  <a:schemeClr val="dk1"/>
                </a:solidFill>
                <a:latin typeface="Work Sans"/>
                <a:ea typeface="Work Sans"/>
                <a:cs typeface="Work Sans"/>
                <a:sym typeface="Work Sans"/>
              </a:rPr>
              <a:t>Vi går i dybden try catch i en hel klasse senere</a:t>
            </a:r>
            <a:endParaRPr sz="2000">
              <a:latin typeface="Work Sans"/>
              <a:ea typeface="Work Sans"/>
              <a:cs typeface="Work Sans"/>
              <a:sym typeface="Work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