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Work Sans"/>
      <p:regular r:id="rId23"/>
      <p:bold r:id="rId24"/>
      <p:italic r:id="rId25"/>
      <p:boldItalic r:id="rId26"/>
    </p:embeddedFont>
    <p:embeddedFont>
      <p:font typeface="Work Sans Light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WorkSans-bold.fntdata"/><Relationship Id="rId23" Type="http://schemas.openxmlformats.org/officeDocument/2006/relationships/font" Target="fonts/Work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boldItalic.fntdata"/><Relationship Id="rId25" Type="http://schemas.openxmlformats.org/officeDocument/2006/relationships/font" Target="fonts/WorkSans-italic.fntdata"/><Relationship Id="rId28" Type="http://schemas.openxmlformats.org/officeDocument/2006/relationships/font" Target="fonts/WorkSansLight-bold.fntdata"/><Relationship Id="rId27" Type="http://schemas.openxmlformats.org/officeDocument/2006/relationships/font" Target="fonts/Work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font" Target="fonts/WorkSans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c45569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3c45569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c4556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c4556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b5b340c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b5b340c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3c45569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3c45569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c45569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c45569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5b340c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b5b340c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b5b340c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b5b340c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b5b340c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b5b340c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c45569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c45569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c45569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c45569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c455690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c455690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c455690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c455690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c455690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3c455690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c455690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c455690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c45569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c45569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c455690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3c45569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3450" y="1845150"/>
            <a:ext cx="5232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Error Handling 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0" y="28813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Eksempel: Exceptions ved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 fillæsning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0" y="1634900"/>
            <a:ext cx="5183650" cy="31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5552375" y="1720175"/>
            <a:ext cx="329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Java kræver at du bruger try-catch når du arbejder med filer.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Selvom din kode er korrekt, kan Java stadig kaste en automatisk fejlbesked, der skal håndteres.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FileWriter klassen fx, kaster altid en ‘IOException’.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Pokemon Exception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46700" y="162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B220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// kode der muligvis fejler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// Kode der skal eksekvere i tilfælde af fejl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Hvornår bliver exceptions thrown?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Når problematisk, uventet, upassende adfærd finder sted.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Når udvikleren bestemmer at en exception skal finde sted. Dvs at vi som udviklere selv sætter kriteriet for det.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Exception or not exception? That’s the question!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9149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Brugeren indtaster ”hej”, hvor programmet forventer et heltal.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Filen indeholder 3.2, hvor programmet forventer et heltal.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Programmet dividerer et heltal med 0.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metode prøver at bruge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charAt(0)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på en String, som er null.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Brugeren skal indtaste én karakter, men taster blot Enter (nul karakterer).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Programmet prøver at skrive til en fil, men filen er skrivebeskyttet.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Programmet kalder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cats.get(i).getName()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men name er null.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Brugeren skal indtaste et heltal, men indtaster 99999999999999999999.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Programmet tilføjer karakter nr. 8 i en liste, som må indeholde højst 7 karakterer.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setYearOfBirth() </a:t>
            </a: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modtager værdien 2120, hvilket er uden for klassens invarians.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Programmet prøver at skrive til en fil, men filen overskrider maksimal størrelse.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Konstruktøren modtager en null-værdi, men attributten må ikke være null.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300" y="516800"/>
            <a:ext cx="4664402" cy="21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Throwing exceptions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99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args)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 new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NumberFormatException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Helvetica Neue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Generic throw mechanism</a:t>
            </a:r>
            <a:endParaRPr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descr="Image"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27" y="1644204"/>
            <a:ext cx="4541950" cy="1492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Image" id="154" name="Google Shape;1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350" y="3477800"/>
            <a:ext cx="4472951" cy="13400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cxnSp>
        <p:nvCxnSpPr>
          <p:cNvPr id="155" name="Google Shape;155;p27"/>
          <p:cNvCxnSpPr/>
          <p:nvPr/>
        </p:nvCxnSpPr>
        <p:spPr>
          <a:xfrm flipH="1" rot="10800000">
            <a:off x="1768500" y="4145413"/>
            <a:ext cx="2604300" cy="4800"/>
          </a:xfrm>
          <a:prstGeom prst="straightConnector1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 rot="10800000">
            <a:off x="1762650" y="3177225"/>
            <a:ext cx="30300" cy="987300"/>
          </a:xfrm>
          <a:prstGeom prst="straightConnector1">
            <a:avLst/>
          </a:prstGeom>
          <a:noFill/>
          <a:ln cap="flat" cmpd="sng" w="25400">
            <a:solidFill>
              <a:srgbClr val="EB220C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Hvorfor lave vores egne exceptions?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For at få besked når uønsket, upassende adfærd har fundet sted, som ellers ikke kan fanges automatisk.</a:t>
            </a:r>
            <a:endParaRPr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717900"/>
            <a:ext cx="5648926" cy="18369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124699"/>
            <a:ext cx="3213399" cy="253742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sp>
        <p:nvSpPr>
          <p:cNvPr id="169" name="Google Shape;169;p29"/>
          <p:cNvSpPr txBox="1"/>
          <p:nvPr/>
        </p:nvSpPr>
        <p:spPr>
          <a:xfrm>
            <a:off x="279100" y="1837300"/>
            <a:ext cx="3213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b="1" lang="en"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 ikke</a:t>
            </a:r>
            <a:r>
              <a:rPr b="1" i="0" lang="en" sz="12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compile</a:t>
            </a:r>
            <a:endParaRPr sz="1200"/>
          </a:p>
        </p:txBody>
      </p:sp>
      <p:pic>
        <p:nvPicPr>
          <p:cNvPr descr="Image" id="170" name="Google Shape;1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0850" y="2082150"/>
            <a:ext cx="3449263" cy="25799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Try Catch — pas på scope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Typer af fejl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Logikfejl (som man kunne kalde ”tænkefejl”)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Koden kompilerer og kører, men gør noget andet end hvad vi ville.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5 – 3;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// Vi vil ”plusse”, men vi ”minusser” ved en fejl.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Compiletime-fejl/syntaksfejl (som man kunne kalde ”sprogfejl”)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Kildekode, som ikke kan kompileres til bytecode.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4.5;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// En int kan ikke være et kommatal.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Runtime-fejl (fejl under eksekvering af koden – måske ”kørefejl”)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Koden kører og kompilerer, men der opstår afviklingsfejl (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Work Sans"/>
                <a:ea typeface="Work Sans"/>
                <a:cs typeface="Work Sans"/>
                <a:sym typeface="Work Sans"/>
              </a:rPr>
              <a:t>error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el.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Work Sans"/>
                <a:ea typeface="Work Sans"/>
                <a:cs typeface="Work Sans"/>
                <a:sym typeface="Work Sans"/>
              </a:rPr>
              <a:t>exception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).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PrintStream ps = new PrintStream(new File(”doesn’t_exist.txt”));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Errors samt checked/unchecked exceptions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ERROR: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	Kan ikke “recoveres” og kan derfor ikke “håndteres”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		Fx OutOfMemoryError eller StackOverflowError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EXCEPTION:		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Håndteres compile-time eller run-time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b="1"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hecked: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b="1"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ompiletime-håndtering – </a:t>
            </a:r>
            <a:r>
              <a:rPr i="1"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skal 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håndteres *)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		Fx ClassNotFoundException eller IOException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b="1"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U</a:t>
            </a:r>
            <a:r>
              <a:rPr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nchecked: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R</a:t>
            </a:r>
            <a:r>
              <a:rPr b="1" lang="en" sz="2800">
                <a:solidFill>
                  <a:srgbClr val="4472C4"/>
                </a:solidFill>
                <a:latin typeface="Work Sans"/>
                <a:ea typeface="Work Sans"/>
                <a:cs typeface="Work Sans"/>
                <a:sym typeface="Work Sans"/>
              </a:rPr>
              <a:t>u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ntime-håndtering – </a:t>
            </a:r>
            <a:r>
              <a:rPr i="1"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</a:t>
            </a: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håndteres *)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			Fx NullPointerException eller ArithmeticException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*) Håndtering sker med try/catch eller throws</a:t>
            </a:r>
            <a:endParaRPr sz="2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-162625" y="6040148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Kilde: https://www.atatus.com/blog/content/images/size/w1000/2022/12/exception-types-1.png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805785" y="403669"/>
            <a:ext cx="1887300" cy="797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Checked Exceptions 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2731869"/>
            <a:ext cx="53721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3950" y="2731876"/>
            <a:ext cx="3955248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1226600"/>
            <a:ext cx="844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Java ‘checker’ altid efter dem og nægter at udføre dit program hvis en checked </a:t>
            </a: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exception</a:t>
            </a:r>
            <a:r>
              <a:rPr lang="en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finder sted</a:t>
            </a:r>
            <a:endParaRPr sz="18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-162625" y="6040148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Kilde: https://www.atatus.com/blog/content/images/size/w1000/2022/12/exception-types-1.png</a:t>
            </a:r>
            <a:endParaRPr/>
          </a:p>
        </p:txBody>
      </p:sp>
      <p:grpSp>
        <p:nvGrpSpPr>
          <p:cNvPr id="83" name="Google Shape;83;p17"/>
          <p:cNvGrpSpPr/>
          <p:nvPr/>
        </p:nvGrpSpPr>
        <p:grpSpPr>
          <a:xfrm>
            <a:off x="-1934319" y="-679241"/>
            <a:ext cx="10840919" cy="5679842"/>
            <a:chOff x="1160585" y="492369"/>
            <a:chExt cx="10840919" cy="5679842"/>
          </a:xfrm>
        </p:grpSpPr>
        <p:pic>
          <p:nvPicPr>
            <p:cNvPr id="84" name="Google Shape;8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81429" y="2016310"/>
              <a:ext cx="7020075" cy="4155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7"/>
            <p:cNvSpPr/>
            <p:nvPr/>
          </p:nvSpPr>
          <p:spPr>
            <a:xfrm>
              <a:off x="1160585" y="492369"/>
              <a:ext cx="1887300" cy="797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05785" y="403669"/>
            <a:ext cx="1887300" cy="797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Exception Hierarki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-162625" y="6040148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Kilde: https://www.atatus.com/blog/content/images/size/w1000/2022/12/exception-types-1.png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805785" y="403669"/>
            <a:ext cx="1887300" cy="797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Typer af Exceptions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2750"/>
            <a:ext cx="5872550" cy="29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15600" y="132800"/>
            <a:ext cx="34071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throw eller  try/catch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2566" y="132800"/>
            <a:ext cx="5521435" cy="5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throw eller  try/catch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Try-catch: 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når der opstår en fejl, så gør det her i stedet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Throw: 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når der opstår en fejl, så stands hele programmet!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875" y="2469206"/>
            <a:ext cx="2466975" cy="251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850" y="92425"/>
            <a:ext cx="3084000" cy="2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Sådan skriver du dine egne Exceptions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Skal nedarve fra Exception (faktisk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Throwable</a:t>
            </a: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Konstruktøren kan modtage en String og kalde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super(String)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Override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toString()</a:t>
            </a:r>
            <a:r>
              <a:rPr lang="en" sz="2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med en fornuftig meddelelse til klienten.</a:t>
            </a:r>
            <a:endParaRPr sz="2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