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Work Sans Medium"/>
      <p:regular r:id="rId35"/>
      <p:bold r:id="rId36"/>
      <p:italic r:id="rId37"/>
      <p:boldItalic r:id="rId38"/>
    </p:embeddedFont>
    <p:embeddedFont>
      <p:font typeface="Work Sans"/>
      <p:regular r:id="rId39"/>
      <p:bold r:id="rId40"/>
      <p:italic r:id="rId41"/>
      <p:boldItalic r:id="rId42"/>
    </p:embeddedFont>
    <p:embeddedFont>
      <p:font typeface="Work Sans SemiBold"/>
      <p:regular r:id="rId43"/>
      <p:bold r:id="rId44"/>
      <p:italic r:id="rId45"/>
      <p:boldItalic r:id="rId46"/>
    </p:embeddedFont>
    <p:embeddedFont>
      <p:font typeface="Work Sans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902B85-8FFA-4A27-B9B4-957D3E848690}">
  <a:tblStyle styleId="{58902B85-8FFA-4A27-B9B4-957D3E8486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bold.fntdata"/><Relationship Id="rId42" Type="http://schemas.openxmlformats.org/officeDocument/2006/relationships/font" Target="fonts/WorkSans-boldItalic.fntdata"/><Relationship Id="rId41" Type="http://schemas.openxmlformats.org/officeDocument/2006/relationships/font" Target="fonts/WorkSans-italic.fntdata"/><Relationship Id="rId44" Type="http://schemas.openxmlformats.org/officeDocument/2006/relationships/font" Target="fonts/WorkSansSemiBold-bold.fntdata"/><Relationship Id="rId43" Type="http://schemas.openxmlformats.org/officeDocument/2006/relationships/font" Target="fonts/WorkSansSemiBold-regular.fntdata"/><Relationship Id="rId46" Type="http://schemas.openxmlformats.org/officeDocument/2006/relationships/font" Target="fonts/WorkSansSemiBold-boldItalic.fntdata"/><Relationship Id="rId45" Type="http://schemas.openxmlformats.org/officeDocument/2006/relationships/font" Target="fonts/WorkSans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WorkSansLight-bold.fntdata"/><Relationship Id="rId47" Type="http://schemas.openxmlformats.org/officeDocument/2006/relationships/font" Target="fonts/WorkSansLight-regular.fntdata"/><Relationship Id="rId49" Type="http://schemas.openxmlformats.org/officeDocument/2006/relationships/font" Target="fonts/Work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33" Type="http://schemas.openxmlformats.org/officeDocument/2006/relationships/font" Target="fonts/Roboto-italic.fntdata"/><Relationship Id="rId32" Type="http://schemas.openxmlformats.org/officeDocument/2006/relationships/font" Target="fonts/Roboto-bold.fntdata"/><Relationship Id="rId35" Type="http://schemas.openxmlformats.org/officeDocument/2006/relationships/font" Target="fonts/WorkSansMedium-regular.fntdata"/><Relationship Id="rId34" Type="http://schemas.openxmlformats.org/officeDocument/2006/relationships/font" Target="fonts/Roboto-boldItalic.fntdata"/><Relationship Id="rId37" Type="http://schemas.openxmlformats.org/officeDocument/2006/relationships/font" Target="fonts/WorkSansMedium-italic.fntdata"/><Relationship Id="rId36" Type="http://schemas.openxmlformats.org/officeDocument/2006/relationships/font" Target="fonts/WorkSansMedium-bold.fntdata"/><Relationship Id="rId39" Type="http://schemas.openxmlformats.org/officeDocument/2006/relationships/font" Target="fonts/WorkSans-regular.fntdata"/><Relationship Id="rId38" Type="http://schemas.openxmlformats.org/officeDocument/2006/relationships/font" Target="fonts/WorkSansMedium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WorkSans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96ea876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96ea876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978b32b2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978b32b2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978b32b2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978b32b2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9f6eb81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9f6eb81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9f6eb81e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9f6eb81e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978b32b29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978b32b2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978b32b29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2978b32b2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978b32b2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978b32b2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978b32b29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978b32b29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99945f40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299945f40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99945f40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99945f40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978b32b2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978b32b29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99945f40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99945f40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99945f40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99945f40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99945f409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99945f409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299945f409_1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299945f409_1_1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99945f409_1_2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299945f409_1_2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978b32b29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2978b32b2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99945f409_1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99945f409_1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96ea8766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96ea8766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96ea8766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96ea8766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978b32b2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978b32b2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978b32b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978b32b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978b32b2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978b32b2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Java/java_comments.as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/>
        </p:nvSpPr>
        <p:spPr>
          <a:xfrm>
            <a:off x="513450" y="1159350"/>
            <a:ext cx="8325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Work Sans"/>
                <a:ea typeface="Work Sans"/>
                <a:cs typeface="Work Sans"/>
                <a:sym typeface="Work Sans"/>
              </a:rPr>
              <a:t>Variabler, Operatorer og Expressions </a:t>
            </a:r>
            <a:endParaRPr b="1" sz="45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25" y="3038625"/>
            <a:ext cx="1510175" cy="16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Variabels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at et program kan arbejde med data, er computeren nødt til at reservere en del af </a:t>
            </a: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hukommelsen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til arbejdet.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Variablen skal have et navn, så det er muligt at henvise til den.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variabel kan grundlæggende bruges på tre måder: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AutoNum type="arabicPeriod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Den kan </a:t>
            </a: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erklæres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hvilket betyder at der allokeres plads i hukommelsen samt gives et navn og en datatype.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AutoNum type="arabicPeriod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Den kan </a:t>
            </a: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tildeles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en værdi.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AutoNum type="arabicPeriod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Dens værdi kan </a:t>
            </a: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anvendes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Hvad er en datatype?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•En datatype er en klassificering af hvilken typer data man har at gøre med.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•Primitive Data Typer: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•</a:t>
            </a: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boolean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som kan antage to sandhedsværdier, True for sandt, og False for falsk.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•</a:t>
            </a: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int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som repræsenterer heltal, fx -1, 2, 44, 42, 69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•</a:t>
            </a: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float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som er decimaltal, fx -1.12, 3.1415, 1.4423, 2/3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•Reference Data Type: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•</a:t>
            </a: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string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som er et stykke tekst, fx ”Se mor! Jeg koder i JAVA!” eller ”Jeg er 25 år gammel”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Hvad er en datatype?</a:t>
            </a:r>
            <a:endParaRPr sz="3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52" name="Google Shape;152;p29"/>
          <p:cNvCxnSpPr>
            <a:stCxn id="153" idx="2"/>
            <a:endCxn id="154" idx="0"/>
          </p:cNvCxnSpPr>
          <p:nvPr/>
        </p:nvCxnSpPr>
        <p:spPr>
          <a:xfrm flipH="1" rot="-5400000">
            <a:off x="4810500" y="1548575"/>
            <a:ext cx="606300" cy="919800"/>
          </a:xfrm>
          <a:prstGeom prst="bentConnector3">
            <a:avLst>
              <a:gd fmla="val 49990" name="adj1"/>
            </a:avLst>
          </a:prstGeom>
          <a:noFill/>
          <a:ln cap="flat" cmpd="sng" w="76200">
            <a:solidFill>
              <a:srgbClr val="FF79C6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5" name="Google Shape;155;p29"/>
          <p:cNvCxnSpPr>
            <a:stCxn id="156" idx="0"/>
            <a:endCxn id="153" idx="2"/>
          </p:cNvCxnSpPr>
          <p:nvPr/>
        </p:nvCxnSpPr>
        <p:spPr>
          <a:xfrm rot="-5400000">
            <a:off x="3187000" y="798463"/>
            <a:ext cx="559800" cy="2373600"/>
          </a:xfrm>
          <a:prstGeom prst="bentConnector3">
            <a:avLst>
              <a:gd fmla="val 47336" name="adj1"/>
            </a:avLst>
          </a:prstGeom>
          <a:noFill/>
          <a:ln cap="flat" cmpd="sng" w="76200">
            <a:solidFill>
              <a:srgbClr val="FF79C6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7" name="Google Shape;157;p29"/>
          <p:cNvCxnSpPr>
            <a:stCxn id="158" idx="2"/>
            <a:endCxn id="159" idx="0"/>
          </p:cNvCxnSpPr>
          <p:nvPr/>
        </p:nvCxnSpPr>
        <p:spPr>
          <a:xfrm flipH="1" rot="-5400000">
            <a:off x="7644400" y="3421400"/>
            <a:ext cx="685800" cy="8388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FF79C6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60" name="Google Shape;160;p29"/>
          <p:cNvCxnSpPr>
            <a:stCxn id="161" idx="0"/>
            <a:endCxn id="158" idx="2"/>
          </p:cNvCxnSpPr>
          <p:nvPr/>
        </p:nvCxnSpPr>
        <p:spPr>
          <a:xfrm rot="-5400000">
            <a:off x="6799200" y="3414950"/>
            <a:ext cx="685800" cy="8517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FF79C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3" name="Google Shape;153;p29"/>
          <p:cNvSpPr txBox="1"/>
          <p:nvPr/>
        </p:nvSpPr>
        <p:spPr>
          <a:xfrm>
            <a:off x="3801750" y="1339025"/>
            <a:ext cx="1704000" cy="366300"/>
          </a:xfrm>
          <a:prstGeom prst="rect">
            <a:avLst/>
          </a:prstGeom>
          <a:noFill/>
          <a:ln cap="flat" cmpd="sng" w="76200">
            <a:solidFill>
              <a:srgbClr val="FF79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Primitive Data Type</a:t>
            </a:r>
            <a:endParaRPr sz="12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1511050" y="2265163"/>
            <a:ext cx="1538100" cy="3663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boolean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6678100" y="3131600"/>
            <a:ext cx="1779600" cy="366300"/>
          </a:xfrm>
          <a:prstGeom prst="rect">
            <a:avLst/>
          </a:prstGeom>
          <a:noFill/>
          <a:ln cap="flat" cmpd="sng" w="76200">
            <a:solidFill>
              <a:srgbClr val="FF79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Floating-Point Type</a:t>
            </a:r>
            <a:endParaRPr sz="12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7637700" y="4183700"/>
            <a:ext cx="1538100" cy="3663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double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5947200" y="4183700"/>
            <a:ext cx="1538100" cy="3663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float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1887300" y="4259900"/>
            <a:ext cx="661200" cy="3663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short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1111200" y="4259900"/>
            <a:ext cx="661200" cy="3663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byte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2656150" y="4259925"/>
            <a:ext cx="661200" cy="3663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int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3472425" y="4259900"/>
            <a:ext cx="661200" cy="3663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long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4244125" y="4259900"/>
            <a:ext cx="661200" cy="3663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char</a:t>
            </a:r>
            <a:endParaRPr sz="10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2217700" y="3131600"/>
            <a:ext cx="1538100" cy="366300"/>
          </a:xfrm>
          <a:prstGeom prst="rect">
            <a:avLst/>
          </a:prstGeom>
          <a:noFill/>
          <a:ln cap="flat" cmpd="sng" w="76200">
            <a:solidFill>
              <a:srgbClr val="FF79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Integral Type</a:t>
            </a:r>
            <a:endParaRPr sz="12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29"/>
          <p:cNvCxnSpPr/>
          <p:nvPr/>
        </p:nvCxnSpPr>
        <p:spPr>
          <a:xfrm flipH="1" rot="10800000">
            <a:off x="3049275" y="2852263"/>
            <a:ext cx="2512200" cy="260700"/>
          </a:xfrm>
          <a:prstGeom prst="bentConnector3">
            <a:avLst>
              <a:gd fmla="val -2232" name="adj1"/>
            </a:avLst>
          </a:prstGeom>
          <a:noFill/>
          <a:ln cap="flat" cmpd="sng" w="76200">
            <a:solidFill>
              <a:srgbClr val="FF79C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4" name="Google Shape;154;p29"/>
          <p:cNvSpPr txBox="1"/>
          <p:nvPr/>
        </p:nvSpPr>
        <p:spPr>
          <a:xfrm>
            <a:off x="4804350" y="2311500"/>
            <a:ext cx="1538100" cy="3663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rgbClr val="FF79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Numeric Type</a:t>
            </a:r>
            <a:endParaRPr sz="1200">
              <a:solidFill>
                <a:srgbClr val="A729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" name="Google Shape;169;p29"/>
          <p:cNvCxnSpPr>
            <a:stCxn id="154" idx="2"/>
            <a:endCxn id="158" idx="0"/>
          </p:cNvCxnSpPr>
          <p:nvPr/>
        </p:nvCxnSpPr>
        <p:spPr>
          <a:xfrm flipH="1" rot="-5400000">
            <a:off x="6343650" y="1907550"/>
            <a:ext cx="453900" cy="1994400"/>
          </a:xfrm>
          <a:prstGeom prst="bentConnector3">
            <a:avLst>
              <a:gd fmla="val 39833" name="adj1"/>
            </a:avLst>
          </a:prstGeom>
          <a:noFill/>
          <a:ln cap="flat" cmpd="sng" w="76200">
            <a:solidFill>
              <a:srgbClr val="FF79C6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0" name="Google Shape;170;p29"/>
          <p:cNvCxnSpPr>
            <a:stCxn id="163" idx="0"/>
            <a:endCxn id="167" idx="2"/>
          </p:cNvCxnSpPr>
          <p:nvPr/>
        </p:nvCxnSpPr>
        <p:spPr>
          <a:xfrm rot="-5400000">
            <a:off x="1833300" y="3106400"/>
            <a:ext cx="762000" cy="15450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FF79C6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1" name="Google Shape;171;p29"/>
          <p:cNvCxnSpPr>
            <a:stCxn id="167" idx="2"/>
            <a:endCxn id="166" idx="0"/>
          </p:cNvCxnSpPr>
          <p:nvPr/>
        </p:nvCxnSpPr>
        <p:spPr>
          <a:xfrm flipH="1" rot="-5400000">
            <a:off x="3399700" y="3084950"/>
            <a:ext cx="762000" cy="15879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FF79C6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2" name="Google Shape;172;p29"/>
          <p:cNvCxnSpPr>
            <a:endCxn id="164" idx="0"/>
          </p:cNvCxnSpPr>
          <p:nvPr/>
        </p:nvCxnSpPr>
        <p:spPr>
          <a:xfrm flipH="1" rot="-5400000">
            <a:off x="2773450" y="4046625"/>
            <a:ext cx="426000" cy="6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FF79C6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3" name="Google Shape;173;p29"/>
          <p:cNvCxnSpPr>
            <a:endCxn id="165" idx="0"/>
          </p:cNvCxnSpPr>
          <p:nvPr/>
        </p:nvCxnSpPr>
        <p:spPr>
          <a:xfrm>
            <a:off x="3041925" y="3875900"/>
            <a:ext cx="761100" cy="384000"/>
          </a:xfrm>
          <a:prstGeom prst="bentConnector2">
            <a:avLst/>
          </a:prstGeom>
          <a:noFill/>
          <a:ln cap="flat" cmpd="sng" w="76200">
            <a:solidFill>
              <a:srgbClr val="FF79C6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4" name="Google Shape;174;p29"/>
          <p:cNvCxnSpPr/>
          <p:nvPr/>
        </p:nvCxnSpPr>
        <p:spPr>
          <a:xfrm rot="5400000">
            <a:off x="2139000" y="4172888"/>
            <a:ext cx="150600" cy="1500"/>
          </a:xfrm>
          <a:prstGeom prst="bentConnector3">
            <a:avLst>
              <a:gd fmla="val -129225" name="adj1"/>
            </a:avLst>
          </a:prstGeom>
          <a:noFill/>
          <a:ln cap="flat" cmpd="sng" w="76200">
            <a:solidFill>
              <a:srgbClr val="FF79C6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Google Shape;179;p30"/>
          <p:cNvGraphicFramePr/>
          <p:nvPr/>
        </p:nvGraphicFramePr>
        <p:xfrm>
          <a:off x="990863" y="36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{58902B85-8FFA-4A27-B9B4-957D3E848690}</a:tableStyleId>
              </a:tblPr>
              <a:tblGrid>
                <a:gridCol w="1790575"/>
                <a:gridCol w="2080550"/>
                <a:gridCol w="1500575"/>
                <a:gridCol w="1790575"/>
              </a:tblGrid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Primitive</a:t>
                      </a:r>
                      <a:r>
                        <a:rPr lang="en"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 Type</a:t>
                      </a:r>
                      <a:endParaRPr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86F1">
                        <a:alpha val="52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Memory Size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86F1">
                        <a:alpha val="52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Default Value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86F1">
                        <a:alpha val="52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Range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3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86F1">
                        <a:alpha val="52270"/>
                      </a:srgbClr>
                    </a:solidFill>
                  </a:tcPr>
                </a:tc>
              </a:tr>
              <a:tr h="35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boolean</a:t>
                      </a:r>
                      <a:endParaRPr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8 bits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false</a:t>
                      </a:r>
                      <a:endParaRPr i="1"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t</a:t>
                      </a:r>
                      <a:r>
                        <a:rPr i="1"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rue or </a:t>
                      </a:r>
                      <a:r>
                        <a:rPr i="1"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false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3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byte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8 bits, signed integer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0</a:t>
                      </a:r>
                      <a:endParaRPr sz="1200">
                        <a:solidFill>
                          <a:schemeClr val="dk1"/>
                        </a:solidFill>
                        <a:latin typeface="Work Sans SemiBold"/>
                        <a:ea typeface="Work Sans SemiBold"/>
                        <a:cs typeface="Work Sans SemiBold"/>
                        <a:sym typeface="Work Sans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from -128 to 127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char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16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 bits, unicode character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\u0000 or code point u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0 to 65535 inclusive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short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16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bits, signed integer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from -32,768 to 32,767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int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32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 bits, signed integer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from -2,147,483,648 to 2,147,483,647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long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64 bits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, signed integer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64 bits, signed integer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float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32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bit, IEE 754, floating-point value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0.0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6 to 7 decimal digits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double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64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bit, IEE 754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0.0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Work Sans SemiBold"/>
                          <a:ea typeface="Work Sans SemiBold"/>
                          <a:cs typeface="Work Sans SemiBold"/>
                          <a:sym typeface="Work Sans SemiBold"/>
                        </a:rPr>
                        <a:t>15 to 16 decimal digits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Naming convention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Variable navne må kun indeholde bogstaver, tal eller underscore_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Variable er ”case-sensitive”, dvs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TALLET_fem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og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tallet_fem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er to forskellige variabler.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Variabel navne skal være beskrivende.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Hvis du har flere ord, kan du adskille ordene med en understregning, eller bruge camelCase. 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Ingen tomme mellemrum!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Variabel </a:t>
            </a: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Typer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3048700" y="2464250"/>
            <a:ext cx="1258500" cy="1219800"/>
          </a:xfrm>
          <a:prstGeom prst="cube">
            <a:avLst>
              <a:gd fmla="val 25000" name="adj"/>
            </a:avLst>
          </a:prstGeom>
          <a:solidFill>
            <a:srgbClr val="C6F173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2"/>
          <p:cNvSpPr/>
          <p:nvPr/>
        </p:nvSpPr>
        <p:spPr>
          <a:xfrm>
            <a:off x="4605750" y="2420575"/>
            <a:ext cx="1258500" cy="1219800"/>
          </a:xfrm>
          <a:prstGeom prst="cube">
            <a:avLst>
              <a:gd fmla="val 25000" name="adj"/>
            </a:avLst>
          </a:prstGeom>
          <a:solidFill>
            <a:srgbClr val="F173C9">
              <a:alpha val="52270"/>
            </a:srgbClr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2"/>
          <p:cNvSpPr/>
          <p:nvPr/>
        </p:nvSpPr>
        <p:spPr>
          <a:xfrm>
            <a:off x="6200050" y="2420575"/>
            <a:ext cx="1258500" cy="1219800"/>
          </a:xfrm>
          <a:prstGeom prst="cube">
            <a:avLst>
              <a:gd fmla="val 25000" name="adj"/>
            </a:avLst>
          </a:prstGeom>
          <a:solidFill>
            <a:srgbClr val="7386F1">
              <a:alpha val="52270"/>
            </a:srgbClr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1491650" y="2464250"/>
            <a:ext cx="1258500" cy="1219800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1860250" y="1634100"/>
            <a:ext cx="3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endParaRPr b="1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3480725" y="1634100"/>
            <a:ext cx="69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2.5</a:t>
            </a:r>
            <a:endParaRPr b="1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5155050" y="1634100"/>
            <a:ext cx="69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‘a’</a:t>
            </a:r>
            <a:endParaRPr b="1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6482800" y="1634100"/>
            <a:ext cx="118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‘hello’</a:t>
            </a:r>
            <a:endParaRPr b="1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99" name="Google Shape;199;p32"/>
          <p:cNvCxnSpPr/>
          <p:nvPr/>
        </p:nvCxnSpPr>
        <p:spPr>
          <a:xfrm>
            <a:off x="2013100" y="1982425"/>
            <a:ext cx="61200" cy="41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2"/>
          <p:cNvCxnSpPr/>
          <p:nvPr/>
        </p:nvCxnSpPr>
        <p:spPr>
          <a:xfrm>
            <a:off x="3794113" y="1995475"/>
            <a:ext cx="26400" cy="393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32"/>
          <p:cNvCxnSpPr/>
          <p:nvPr/>
        </p:nvCxnSpPr>
        <p:spPr>
          <a:xfrm flipH="1">
            <a:off x="6949925" y="1982425"/>
            <a:ext cx="48600" cy="344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32"/>
          <p:cNvCxnSpPr/>
          <p:nvPr/>
        </p:nvCxnSpPr>
        <p:spPr>
          <a:xfrm flipH="1">
            <a:off x="5326813" y="2010925"/>
            <a:ext cx="38100" cy="36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32"/>
          <p:cNvSpPr txBox="1"/>
          <p:nvPr/>
        </p:nvSpPr>
        <p:spPr>
          <a:xfrm>
            <a:off x="1615950" y="3002125"/>
            <a:ext cx="8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myInt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2"/>
          <p:cNvSpPr txBox="1"/>
          <p:nvPr/>
        </p:nvSpPr>
        <p:spPr>
          <a:xfrm>
            <a:off x="4656075" y="2941900"/>
            <a:ext cx="8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myChar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2986375" y="3002125"/>
            <a:ext cx="11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myDouble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6162800" y="3002125"/>
            <a:ext cx="11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myString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Printe Variabler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773" y="729375"/>
            <a:ext cx="4187138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/>
        </p:nvSpPr>
        <p:spPr>
          <a:xfrm>
            <a:off x="393225" y="1712750"/>
            <a:ext cx="3963000" cy="1400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8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salary 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400000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" sz="18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en" sz="18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Kode Kommentar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tekstlinje som starter med //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Computeren ikke kan oversætte det. (hoppe over)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Det gør det nemmere for en selv og andre at huske: 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hvordan koden virker, hvad ens kode betyder. 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Til at udkommentere ens kode, hvis det f.eks. ikke skal bruges på nuværende tidspunkt, men måske senere.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Hvad man mangler at programmere, hvilke fejl der er.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hvad mangler der i koden.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Java Comments (w3schools.com)</a:t>
            </a:r>
            <a:endParaRPr sz="2000" u="sng">
              <a:solidFill>
                <a:schemeClr val="hlink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final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5" name="Google Shape;225;p35"/>
          <p:cNvSpPr txBox="1"/>
          <p:nvPr/>
        </p:nvSpPr>
        <p:spPr>
          <a:xfrm>
            <a:off x="920425" y="1806425"/>
            <a:ext cx="6976200" cy="15855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en" sz="21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21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2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1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"Nynne"</a:t>
            </a:r>
            <a:r>
              <a:rPr lang="en" sz="2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1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en" sz="2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1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"Dorte"</a:t>
            </a:r>
            <a:r>
              <a:rPr lang="en" sz="21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21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Java throws an error!!</a:t>
            </a:r>
            <a:endParaRPr sz="21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Operators &amp; Expressions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381075"/>
            <a:ext cx="85206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An </a:t>
            </a:r>
            <a:r>
              <a:rPr b="1" i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expression</a:t>
            </a:r>
            <a:r>
              <a:rPr i="1" lang="en" sz="2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i="1"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is a simple value or a set of operations that produce a value.</a:t>
            </a:r>
            <a:endParaRPr sz="2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3045150" y="2365575"/>
            <a:ext cx="3053700" cy="15546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BD93F9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6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6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6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6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450506" y="-2"/>
            <a:ext cx="8239200" cy="908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Program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4" name="Google Shape;84;p19"/>
          <p:cNvSpPr txBox="1"/>
          <p:nvPr>
            <p:ph idx="2" type="body"/>
          </p:nvPr>
        </p:nvSpPr>
        <p:spPr>
          <a:xfrm>
            <a:off x="450506" y="1579463"/>
            <a:ext cx="8239200" cy="2961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08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:30 — </a:t>
            </a:r>
            <a:r>
              <a:rPr b="0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Velkomst praktisk, slides</a:t>
            </a:r>
            <a:endParaRPr b="0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08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:50 — </a:t>
            </a:r>
            <a:r>
              <a:rPr b="0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Igang med øvelser i grupper</a:t>
            </a:r>
            <a:endParaRPr b="0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10:00 — </a:t>
            </a:r>
            <a:r>
              <a:rPr b="0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Pause</a:t>
            </a:r>
            <a:endParaRPr b="0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10:15 — </a:t>
            </a:r>
            <a:r>
              <a:rPr b="0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Øvelser fortsat</a:t>
            </a:r>
            <a:endParaRPr b="0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11:30 — </a:t>
            </a:r>
            <a:r>
              <a:rPr b="0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Opsamling og forberedelse til næste gang</a:t>
            </a:r>
            <a:endParaRPr b="0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Operators &amp; Expressions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An expression is a simple value or a set of</a:t>
            </a:r>
            <a:r>
              <a:rPr i="1" lang="en" sz="2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b="1" i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operations</a:t>
            </a:r>
            <a:r>
              <a:rPr i="1" lang="en" sz="20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i="1"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that produce a value.</a:t>
            </a:r>
            <a:endParaRPr i="1" sz="20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rgbClr val="188038"/>
                </a:solidFill>
                <a:latin typeface="Work Sans"/>
                <a:ea typeface="Work Sans"/>
                <a:cs typeface="Work Sans"/>
                <a:sym typeface="Work Sans"/>
              </a:rPr>
              <a:t>+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- Addition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rgbClr val="188038"/>
                </a:solidFill>
                <a:latin typeface="Work Sans"/>
                <a:ea typeface="Work Sans"/>
                <a:cs typeface="Work Sans"/>
                <a:sym typeface="Work Sans"/>
              </a:rPr>
              <a:t>-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- Subtraction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rgbClr val="188038"/>
                </a:solidFill>
                <a:latin typeface="Work Sans"/>
                <a:ea typeface="Work Sans"/>
                <a:cs typeface="Work Sans"/>
                <a:sym typeface="Work Sans"/>
              </a:rPr>
              <a:t>*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- Multiplication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rgbClr val="188038"/>
                </a:solidFill>
                <a:latin typeface="Work Sans"/>
                <a:ea typeface="Work Sans"/>
                <a:cs typeface="Work Sans"/>
                <a:sym typeface="Work Sans"/>
              </a:rPr>
              <a:t>/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- Division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rgbClr val="188038"/>
                </a:solidFill>
                <a:latin typeface="Work Sans"/>
                <a:ea typeface="Work Sans"/>
                <a:cs typeface="Work Sans"/>
                <a:sym typeface="Work Sans"/>
              </a:rPr>
              <a:t>%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- Modulus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Mere komplekse</a:t>
            </a: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 Expressions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259050" y="1481850"/>
            <a:ext cx="8625900" cy="12621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result = </a:t>
            </a:r>
            <a:r>
              <a:rPr lang="en" sz="3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3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3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3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endParaRPr sz="3500">
              <a:solidFill>
                <a:srgbClr val="BD93F9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will this java code run??</a:t>
            </a:r>
            <a:endParaRPr sz="3500">
              <a:solidFill>
                <a:srgbClr val="BD93F9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50" y="3124950"/>
            <a:ext cx="4765329" cy="17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Rækkefølge på operations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graphicFrame>
        <p:nvGraphicFramePr>
          <p:cNvPr id="251" name="Google Shape;251;p39"/>
          <p:cNvGraphicFramePr/>
          <p:nvPr/>
        </p:nvGraphicFramePr>
        <p:xfrm>
          <a:off x="311700" y="164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{58902B85-8FFA-4A27-B9B4-957D3E848690}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ORDER OF OPERATIONS</a:t>
                      </a:r>
                      <a:endParaRPr b="1" sz="3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386F1">
                        <a:alpha val="5227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(), [], {}   Parentheses, brackets, braces</a:t>
                      </a:r>
                      <a:endParaRPr sz="2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F173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173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173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solidFill>
                            <a:schemeClr val="dk1"/>
                          </a:solidFill>
                          <a:highlight>
                            <a:srgbClr val="F8F9FA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√, X</a:t>
                      </a:r>
                      <a:r>
                        <a:rPr baseline="30000" lang="en" sz="3000">
                          <a:solidFill>
                            <a:schemeClr val="dk1"/>
                          </a:solidFill>
                          <a:highlight>
                            <a:srgbClr val="F8F9FA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   </a:t>
                      </a:r>
                      <a:r>
                        <a:rPr lang="en" sz="2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 Exponents, Radicals </a:t>
                      </a:r>
                      <a:endParaRPr sz="2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F173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173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173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173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X, ÷   </a:t>
                      </a:r>
                      <a:r>
                        <a:rPr lang="en" sz="2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Multiplication, Division</a:t>
                      </a:r>
                      <a:endParaRPr sz="2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F173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173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173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173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+, —   Addition, Subtraction</a:t>
                      </a:r>
                      <a:endParaRPr sz="2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F173C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F173C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F173C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F173C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452438" y="1114462"/>
            <a:ext cx="8239200" cy="23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09550" lvl="0" marL="177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900"/>
              <a:buFont typeface="Work Sans"/>
              <a:buChar char="●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public</a:t>
            </a: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 = </a:t>
            </a:r>
            <a:r>
              <a:rPr i="1" lang="en" sz="1900">
                <a:latin typeface="Work Sans"/>
                <a:ea typeface="Work Sans"/>
                <a:cs typeface="Work Sans"/>
                <a:sym typeface="Work Sans"/>
              </a:rPr>
              <a:t>access modifier</a:t>
            </a: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 gør metoden tilgængelig overalt i din application</a:t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  <a:p>
            <a:pPr indent="-2095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●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static</a:t>
            </a: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 = sørger for at gøre din metode til en class method i stedet for en instance method - uden at du behøver instanciere den først</a:t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  <a:p>
            <a:pPr indent="-2095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●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void</a:t>
            </a: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 = metoden må ikke returnere noget - andet en void</a:t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  <a:p>
            <a:pPr indent="-209550" lvl="0" marL="177800" rtl="0" algn="l">
              <a:spcBef>
                <a:spcPts val="0"/>
              </a:spcBef>
              <a:spcAft>
                <a:spcPts val="0"/>
              </a:spcAft>
              <a:buSzPts val="1900"/>
              <a:buFont typeface="Work Sans"/>
              <a:buChar char="●"/>
            </a:pPr>
            <a:r>
              <a:rPr b="1" lang="en" sz="1900">
                <a:latin typeface="Work Sans"/>
                <a:ea typeface="Work Sans"/>
                <a:cs typeface="Work Sans"/>
                <a:sym typeface="Work Sans"/>
              </a:rPr>
              <a:t>main()</a:t>
            </a:r>
            <a:r>
              <a:rPr lang="en" sz="1900">
                <a:latin typeface="Work Sans"/>
                <a:ea typeface="Work Sans"/>
                <a:cs typeface="Work Sans"/>
                <a:sym typeface="Work Sans"/>
              </a:rPr>
              <a:t> = giver programmet et start punkt, kan ikke udføres uden</a:t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7" name="Google Shape;257;p40"/>
          <p:cNvSpPr txBox="1"/>
          <p:nvPr>
            <p:ph idx="4294967295"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en">
                <a:latin typeface="Work Sans"/>
                <a:ea typeface="Work Sans"/>
                <a:cs typeface="Work Sans"/>
                <a:sym typeface="Work Sans"/>
              </a:rPr>
              <a:t>main</a:t>
            </a:r>
            <a:endParaRPr b="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447" y="2834634"/>
            <a:ext cx="4281141" cy="21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Work Sans"/>
                <a:ea typeface="Work Sans"/>
                <a:cs typeface="Work Sans"/>
                <a:sym typeface="Work Sans"/>
              </a:rPr>
              <a:t>Shortcuts</a:t>
            </a:r>
            <a:endParaRPr sz="39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38" y="3236278"/>
            <a:ext cx="5629275" cy="1764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38" y="1469541"/>
            <a:ext cx="5673957" cy="128844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1"/>
          <p:cNvSpPr txBox="1"/>
          <p:nvPr/>
        </p:nvSpPr>
        <p:spPr>
          <a:xfrm>
            <a:off x="452438" y="1133869"/>
            <a:ext cx="628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Work Sans"/>
                <a:ea typeface="Work Sans"/>
                <a:cs typeface="Work Sans"/>
                <a:sym typeface="Work Sans"/>
              </a:rPr>
              <a:t>main</a:t>
            </a: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 giver public static void main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7" name="Google Shape;267;p41"/>
          <p:cNvSpPr txBox="1"/>
          <p:nvPr/>
        </p:nvSpPr>
        <p:spPr>
          <a:xfrm>
            <a:off x="452438" y="2890003"/>
            <a:ext cx="6285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Work Sans"/>
                <a:ea typeface="Work Sans"/>
                <a:cs typeface="Work Sans"/>
                <a:sym typeface="Work Sans"/>
              </a:rPr>
              <a:t>sout</a:t>
            </a: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 giver System.out.println();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Hvad vi skal gennemgå i dag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0" name="Google Shape;90;p20"/>
          <p:cNvSpPr txBox="1"/>
          <p:nvPr>
            <p:ph idx="2" type="body"/>
          </p:nvPr>
        </p:nvSpPr>
        <p:spPr>
          <a:xfrm>
            <a:off x="452438" y="1357727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" sz="1800" u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</a:t>
            </a:r>
            <a:r>
              <a:rPr lang="en" sz="18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Hvad er: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15240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Variabler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15240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Operatorer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15240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Expressions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180" y="0"/>
            <a:ext cx="708763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Variabel = beholder af en værdi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1926650" y="2253500"/>
            <a:ext cx="1075200" cy="920400"/>
          </a:xfrm>
          <a:prstGeom prst="rect">
            <a:avLst/>
          </a:prstGeom>
          <a:gradFill>
            <a:gsLst>
              <a:gs pos="0">
                <a:srgbClr val="FF00FF"/>
              </a:gs>
              <a:gs pos="100000">
                <a:srgbClr val="E1F60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311700" y="2066875"/>
            <a:ext cx="60399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22;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311700" y="445025"/>
            <a:ext cx="868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Operator 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= symbol der udfører udregning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8" name="Google Shape;108;p23"/>
          <p:cNvSpPr/>
          <p:nvPr/>
        </p:nvSpPr>
        <p:spPr>
          <a:xfrm>
            <a:off x="997700" y="2004075"/>
            <a:ext cx="1075200" cy="920400"/>
          </a:xfrm>
          <a:prstGeom prst="rect">
            <a:avLst/>
          </a:prstGeom>
          <a:gradFill>
            <a:gsLst>
              <a:gs pos="0">
                <a:srgbClr val="FF00FF"/>
              </a:gs>
              <a:gs pos="100000">
                <a:srgbClr val="E1F60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1892325"/>
            <a:ext cx="60399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5;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311700" y="445025"/>
            <a:ext cx="868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Expression</a:t>
            </a: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 = Simpel værdi eller sæt af operatorer der producerer en værdi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11700" y="2333975"/>
            <a:ext cx="3205200" cy="1384800"/>
          </a:xfrm>
          <a:prstGeom prst="rect">
            <a:avLst/>
          </a:prstGeom>
          <a:gradFill>
            <a:gsLst>
              <a:gs pos="0">
                <a:srgbClr val="FF00FF"/>
              </a:gs>
              <a:gs pos="100000">
                <a:srgbClr val="E1F60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493400" y="2411075"/>
            <a:ext cx="6039900" cy="1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b="1" lang="en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6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5;</a:t>
            </a:r>
            <a:endParaRPr sz="6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Variabels</a:t>
            </a:r>
            <a:endParaRPr/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at danne en variable, skriver man :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○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først navnet på ens variable,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○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derefter skriver man et lighedstegn =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○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følgende med værdien man gerne vil definere ens variable med.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x er en variabel.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= kaldes en tildelingsoperator (assignment operator).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Den tildeler værdien på højre side til variablen til venstre.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Variabels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1552050" y="1776725"/>
            <a:ext cx="6039900" cy="12306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69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69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69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6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69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69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75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6"/>
          <p:cNvSpPr txBox="1"/>
          <p:nvPr/>
        </p:nvSpPr>
        <p:spPr>
          <a:xfrm>
            <a:off x="246175" y="3827550"/>
            <a:ext cx="125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FF"/>
                </a:solidFill>
                <a:latin typeface="Work Sans"/>
                <a:ea typeface="Work Sans"/>
                <a:cs typeface="Work Sans"/>
                <a:sym typeface="Work Sans"/>
              </a:rPr>
              <a:t>Type</a:t>
            </a:r>
            <a:endParaRPr b="1" sz="2500">
              <a:solidFill>
                <a:srgbClr val="0000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3405525" y="3827550"/>
            <a:ext cx="125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80000"/>
                </a:solidFill>
                <a:latin typeface="Work Sans"/>
                <a:ea typeface="Work Sans"/>
                <a:cs typeface="Work Sans"/>
                <a:sym typeface="Work Sans"/>
              </a:rPr>
              <a:t>Name</a:t>
            </a:r>
            <a:endParaRPr b="1" sz="2500">
              <a:solidFill>
                <a:srgbClr val="98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7391275" y="3827550"/>
            <a:ext cx="125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900FF"/>
                </a:solidFill>
                <a:latin typeface="Work Sans"/>
                <a:ea typeface="Work Sans"/>
                <a:cs typeface="Work Sans"/>
                <a:sym typeface="Work Sans"/>
              </a:rPr>
              <a:t>Value</a:t>
            </a:r>
            <a:endParaRPr b="1" sz="2500">
              <a:solidFill>
                <a:srgbClr val="9900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32" name="Google Shape;132;p26"/>
          <p:cNvCxnSpPr/>
          <p:nvPr/>
        </p:nvCxnSpPr>
        <p:spPr>
          <a:xfrm flipH="1" rot="10800000">
            <a:off x="835275" y="3182925"/>
            <a:ext cx="571500" cy="668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6"/>
          <p:cNvCxnSpPr/>
          <p:nvPr/>
        </p:nvCxnSpPr>
        <p:spPr>
          <a:xfrm rot="10800000">
            <a:off x="7234225" y="3337950"/>
            <a:ext cx="557100" cy="4896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6"/>
          <p:cNvCxnSpPr/>
          <p:nvPr/>
        </p:nvCxnSpPr>
        <p:spPr>
          <a:xfrm rot="10800000">
            <a:off x="3953775" y="3399225"/>
            <a:ext cx="5700" cy="6042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