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3716000" cx="24384000"/>
  <p:notesSz cx="6858000" cy="9144000"/>
  <p:embeddedFontLst>
    <p:embeddedFont>
      <p:font typeface="Work Sans ExtraBold"/>
      <p:bold r:id="rId20"/>
      <p:boldItalic r:id="rId21"/>
    </p:embeddedFont>
    <p:embeddedFont>
      <p:font typeface="Work Sans"/>
      <p:regular r:id="rId22"/>
      <p:bold r:id="rId23"/>
      <p:italic r:id="rId24"/>
      <p:boldItalic r:id="rId25"/>
    </p:embeddedFont>
    <p:embeddedFont>
      <p:font typeface="Work Sans Light"/>
      <p:regular r:id="rId26"/>
      <p:bold r:id="rId27"/>
      <p:italic r:id="rId28"/>
      <p:boldItalic r:id="rId29"/>
    </p:embeddedFont>
    <p:embeddedFont>
      <p:font typeface="Work Sans SemiBold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hZ9XsrowS01j97BzKp5ttIwmW6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ExtraBold-bold.fntdata"/><Relationship Id="rId22" Type="http://schemas.openxmlformats.org/officeDocument/2006/relationships/font" Target="fonts/WorkSans-regular.fntdata"/><Relationship Id="rId21" Type="http://schemas.openxmlformats.org/officeDocument/2006/relationships/font" Target="fonts/WorkSansExtraBold-boldItalic.fntdata"/><Relationship Id="rId24" Type="http://schemas.openxmlformats.org/officeDocument/2006/relationships/font" Target="fonts/WorkSans-italic.fntdata"/><Relationship Id="rId23" Type="http://schemas.openxmlformats.org/officeDocument/2006/relationships/font" Target="fonts/Work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regular.fntdata"/><Relationship Id="rId25" Type="http://schemas.openxmlformats.org/officeDocument/2006/relationships/font" Target="fonts/WorkSans-boldItalic.fntdata"/><Relationship Id="rId28" Type="http://schemas.openxmlformats.org/officeDocument/2006/relationships/font" Target="fonts/WorkSansLight-italic.fntdata"/><Relationship Id="rId27" Type="http://schemas.openxmlformats.org/officeDocument/2006/relationships/font" Target="fonts/WorkSans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Work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WorkSansSemiBold-bold.fntdata"/><Relationship Id="rId30" Type="http://schemas.openxmlformats.org/officeDocument/2006/relationships/font" Target="fonts/WorkSans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WorkSansSemiBold-boldItalic.fntdata"/><Relationship Id="rId10" Type="http://schemas.openxmlformats.org/officeDocument/2006/relationships/slide" Target="slides/slide6.xml"/><Relationship Id="rId32" Type="http://schemas.openxmlformats.org/officeDocument/2006/relationships/font" Target="fonts/WorkSansSemiBold-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8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1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10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7597656df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f7597656df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7597656df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f7597656df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7597656df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7597656df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7597656df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7597656df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7597656df_0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f7597656df_0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7597656df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7597656df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7597656d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7597656d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7597656d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7597656df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2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27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29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9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4294967295" type="ctrTitle"/>
          </p:nvPr>
        </p:nvSpPr>
        <p:spPr>
          <a:xfrm>
            <a:off x="1206450" y="5779500"/>
            <a:ext cx="21971100" cy="21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11600">
                <a:latin typeface="Work Sans"/>
                <a:ea typeface="Work Sans"/>
                <a:cs typeface="Work Sans"/>
                <a:sym typeface="Work Sans"/>
              </a:rPr>
              <a:t>For </a:t>
            </a:r>
            <a:r>
              <a:rPr i="0" lang="en-US" sz="11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Loops </a:t>
            </a:r>
            <a:r>
              <a:rPr b="0" i="0" lang="en-US" sz="116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&amp;</a:t>
            </a:r>
            <a:r>
              <a:rPr i="0" lang="en-US" sz="11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1600">
                <a:latin typeface="Work Sans"/>
                <a:ea typeface="Work Sans"/>
                <a:cs typeface="Work Sans"/>
                <a:sym typeface="Work Sans"/>
              </a:rPr>
              <a:t>While Loops</a:t>
            </a:r>
            <a:endParaRPr sz="116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7936500"/>
            <a:ext cx="5474700" cy="54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750" y="1575570"/>
            <a:ext cx="15282500" cy="1056486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8200" y="1079504"/>
            <a:ext cx="8079389" cy="558531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sp>
        <p:nvSpPr>
          <p:cNvPr id="136" name="Google Shape;136;p18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For loop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58525" y="6951850"/>
            <a:ext cx="23540100" cy="4032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5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5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"printing for the " 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-US" sz="5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"th time!"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7597656df_0_5"/>
          <p:cNvSpPr txBox="1"/>
          <p:nvPr>
            <p:ph type="title"/>
          </p:nvPr>
        </p:nvSpPr>
        <p:spPr>
          <a:xfrm>
            <a:off x="1206496" y="45339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While</a:t>
            </a:r>
            <a:r>
              <a:rPr b="1" lang="en-US" sz="116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b="1" lang="en-US" sz="11600">
                <a:latin typeface="Work Sans"/>
                <a:ea typeface="Work Sans"/>
                <a:cs typeface="Work Sans"/>
                <a:sym typeface="Work Sans"/>
              </a:rPr>
              <a:t>oop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7597656df_0_3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lang="en-US">
                <a:latin typeface="Work Sans"/>
                <a:ea typeface="Work Sans"/>
                <a:cs typeface="Work Sans"/>
                <a:sym typeface="Work Sans"/>
              </a:rPr>
              <a:t>While</a:t>
            </a:r>
            <a:r>
              <a:rPr b="0"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0" lang="en-US"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b="0"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oop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“signatur”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8" name="Google Shape;148;g2f7597656df_0_33"/>
          <p:cNvSpPr txBox="1"/>
          <p:nvPr>
            <p:ph idx="2" type="body"/>
          </p:nvPr>
        </p:nvSpPr>
        <p:spPr>
          <a:xfrm>
            <a:off x="1206500" y="3198101"/>
            <a:ext cx="219711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latin typeface="Work Sans"/>
                <a:ea typeface="Work Sans"/>
                <a:cs typeface="Work Sans"/>
                <a:sym typeface="Work Sans"/>
              </a:rPr>
              <a:t>While</a:t>
            </a:r>
            <a:r>
              <a:rPr i="0" lang="en-US" sz="57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loops</a:t>
            </a:r>
            <a:r>
              <a:rPr lang="en-US" sz="5700">
                <a:latin typeface="Work Sans"/>
                <a:ea typeface="Work Sans"/>
                <a:cs typeface="Work Sans"/>
                <a:sym typeface="Work Sans"/>
              </a:rPr>
              <a:t> sætter en </a:t>
            </a:r>
            <a:r>
              <a:rPr b="1" lang="en-US" sz="5700">
                <a:latin typeface="Work Sans"/>
                <a:ea typeface="Work Sans"/>
                <a:cs typeface="Work Sans"/>
                <a:sym typeface="Work Sans"/>
              </a:rPr>
              <a:t>betingelse</a:t>
            </a:r>
            <a:r>
              <a:rPr lang="en-US" sz="5700">
                <a:latin typeface="Work Sans"/>
                <a:ea typeface="Work Sans"/>
                <a:cs typeface="Work Sans"/>
                <a:sym typeface="Work Sans"/>
              </a:rPr>
              <a:t> og udfører det kode der er defineert inde i dets scope, indtil betingelsen er </a:t>
            </a:r>
            <a:r>
              <a:rPr b="1" lang="en-US" sz="5700">
                <a:latin typeface="Work Sans"/>
                <a:ea typeface="Work Sans"/>
                <a:cs typeface="Work Sans"/>
                <a:sym typeface="Work Sans"/>
              </a:rPr>
              <a:t>false</a:t>
            </a:r>
            <a:endParaRPr b="1" sz="57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9" name="Google Shape;149;g2f7597656df_0_33"/>
          <p:cNvSpPr txBox="1"/>
          <p:nvPr/>
        </p:nvSpPr>
        <p:spPr>
          <a:xfrm>
            <a:off x="2166275" y="6195325"/>
            <a:ext cx="20048400" cy="634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-US" sz="8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8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-US" sz="8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8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8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8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code block to be executed</a:t>
            </a:r>
            <a:endParaRPr b="1" sz="8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7597656df_0_21"/>
          <p:cNvSpPr txBox="1"/>
          <p:nvPr>
            <p:ph type="title"/>
          </p:nvPr>
        </p:nvSpPr>
        <p:spPr>
          <a:xfrm>
            <a:off x="1206500" y="1880525"/>
            <a:ext cx="21971100" cy="1025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latin typeface="Work Sans SemiBold"/>
                <a:ea typeface="Work Sans SemiBold"/>
                <a:cs typeface="Work Sans SemiBold"/>
                <a:sym typeface="Work Sans SemiBold"/>
              </a:rPr>
              <a:t>While-loops</a:t>
            </a:r>
            <a:r>
              <a:rPr lang="en-US" sz="7700">
                <a:latin typeface="Work Sans"/>
                <a:ea typeface="Work Sans"/>
                <a:cs typeface="Work Sans"/>
                <a:sym typeface="Work Sans"/>
              </a:rPr>
              <a:t> bruges til at køre et stykke kode flere gange. </a:t>
            </a:r>
            <a:endParaRPr sz="7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latin typeface="Work Sans"/>
                <a:ea typeface="Work Sans"/>
                <a:cs typeface="Work Sans"/>
                <a:sym typeface="Work Sans"/>
              </a:rPr>
              <a:t>Man plejer at lave en variablen, der hedder</a:t>
            </a:r>
            <a:r>
              <a:rPr lang="en-US" sz="7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7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700">
                <a:latin typeface="Work Sans"/>
                <a:ea typeface="Work Sans"/>
                <a:cs typeface="Work Sans"/>
                <a:sym typeface="Work Sans"/>
              </a:rPr>
              <a:t>, der fungerer som en tæller. </a:t>
            </a:r>
            <a:endParaRPr sz="7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latin typeface="Work Sans"/>
                <a:ea typeface="Work Sans"/>
                <a:cs typeface="Work Sans"/>
                <a:sym typeface="Work Sans"/>
              </a:rPr>
              <a:t>Derudover har man en betingelse. Så længe betingelsen er sand, kører koden. </a:t>
            </a:r>
            <a:endParaRPr sz="77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2f7597656df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673" y="3660898"/>
            <a:ext cx="11493975" cy="76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7597656df_0_113"/>
          <p:cNvSpPr txBox="1"/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Hvad vi skal gennemgå i dag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" name="Google Shape;83;g2f7597656df_0_113"/>
          <p:cNvSpPr txBox="1"/>
          <p:nvPr>
            <p:ph idx="2" type="body"/>
          </p:nvPr>
        </p:nvSpPr>
        <p:spPr>
          <a:xfrm>
            <a:off x="1206500" y="36206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sz="4700" u="none">
                <a:latin typeface="Work Sans"/>
                <a:ea typeface="Work Sans"/>
                <a:cs typeface="Work Sans"/>
                <a:sym typeface="Work Sans"/>
              </a:rPr>
              <a:t>- </a:t>
            </a:r>
            <a:r>
              <a:rPr lang="en-US" sz="4700" u="sng">
                <a:latin typeface="Work Sans"/>
                <a:ea typeface="Work Sans"/>
                <a:cs typeface="Work Sans"/>
                <a:sym typeface="Work Sans"/>
              </a:rPr>
              <a:t>Hvad er: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  <a:p>
            <a:pPr indent="402336" lvl="1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- Loops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  <a:p>
            <a:pPr indent="402336" lvl="1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- For Loop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  <a:p>
            <a:pPr indent="402336" lvl="1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- While Loop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368" y="4838700"/>
            <a:ext cx="5029201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type="title"/>
          </p:nvPr>
        </p:nvSpPr>
        <p:spPr>
          <a:xfrm>
            <a:off x="3850826" y="4533900"/>
            <a:ext cx="2197100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lang="en-US" sz="6960"/>
              <a:t>Loops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lang="en-US" sz="6960"/>
              <a:t>Loops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lang="en-US" sz="6960"/>
              <a:t>Loops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lang="en-US" sz="6960"/>
              <a:t>Loops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lang="en-US" sz="6960"/>
              <a:t>Loops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>
                <a:latin typeface="Work Sans Light"/>
                <a:ea typeface="Work Sans Light"/>
                <a:cs typeface="Work Sans Light"/>
                <a:sym typeface="Work Sans Light"/>
              </a:rPr>
              <a:t>Hvad er</a:t>
            </a:r>
            <a:r>
              <a:rPr b="1"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US" sz="8500"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b="1"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oops?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077681" y="5760754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b="0" i="0" lang="en-US" sz="69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b="0" i="0" lang="en-US" sz="69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b="0" i="0" lang="en-US" sz="69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b="0" i="0" lang="en-US" sz="69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b="0" i="0" lang="en-US" sz="69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24337" y="7024416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b="0" i="0" lang="en-US" sz="69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b="0" i="0" lang="en-US" sz="69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b="0" i="0" lang="en-US" sz="69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b="0" i="0" lang="en-US" sz="69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60"/>
              <a:buFont typeface="Helvetica Neue"/>
              <a:buNone/>
            </a:pPr>
            <a:r>
              <a:rPr b="0" i="0" lang="en-US" sz="69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P</a:t>
            </a:r>
            <a:r>
              <a:rPr b="1" lang="en-US" sz="11600">
                <a:latin typeface="Work Sans"/>
                <a:ea typeface="Work Sans"/>
                <a:cs typeface="Work Sans"/>
                <a:sym typeface="Work Sans"/>
              </a:rPr>
              <a:t>rogrammet</a:t>
            </a:r>
            <a:r>
              <a:rPr lang="en-US" sz="11600">
                <a:latin typeface="Work Sans"/>
                <a:ea typeface="Work Sans"/>
                <a:cs typeface="Work Sans"/>
                <a:sym typeface="Work Sans"/>
              </a:rPr>
              <a:t> skal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gøre </a:t>
            </a: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[noget]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[x]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 antal gange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For loop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206500" y="3663800"/>
            <a:ext cx="21677400" cy="59106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1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-US" sz="7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7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71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-US" sz="7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71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7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71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-US" sz="7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lang="en-US" sz="71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7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71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7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++ </a:t>
            </a:r>
            <a:r>
              <a:rPr b="1" lang="en-US" sz="7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7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7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7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7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71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7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7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7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71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-US" sz="7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7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7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7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For </a:t>
            </a:r>
            <a:r>
              <a:rPr b="0" lang="en-US"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b="0"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oop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“signatur”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Image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497" y="9756072"/>
            <a:ext cx="14321455" cy="1316684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400000"/>
            <a:headEnd len="sm" w="sm" type="none"/>
            <a:tailEnd len="sm" w="sm" type="none"/>
          </a:ln>
        </p:spPr>
      </p:pic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1206500" y="3198104"/>
            <a:ext cx="21971100" cy="53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For loops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bruges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når du ved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hvor mange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iteration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er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skal bruges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Incremental counter / iteration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Kan også være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decremental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Counter variable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kan bruges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inde i </a:t>
            </a:r>
            <a:r>
              <a:rPr i="1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scope of the loop</a:t>
            </a:r>
            <a:endParaRPr i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7597656df_0_29"/>
          <p:cNvSpPr txBox="1"/>
          <p:nvPr>
            <p:ph type="title"/>
          </p:nvPr>
        </p:nvSpPr>
        <p:spPr>
          <a:xfrm>
            <a:off x="1206500" y="1880525"/>
            <a:ext cx="21971100" cy="10259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latin typeface="Work Sans SemiBold"/>
                <a:ea typeface="Work Sans SemiBold"/>
                <a:cs typeface="Work Sans SemiBold"/>
                <a:sym typeface="Work Sans SemiBold"/>
              </a:rPr>
              <a:t>For</a:t>
            </a:r>
            <a:r>
              <a:rPr lang="en-US" sz="7700">
                <a:latin typeface="Work Sans SemiBold"/>
                <a:ea typeface="Work Sans SemiBold"/>
                <a:cs typeface="Work Sans SemiBold"/>
                <a:sym typeface="Work Sans SemiBold"/>
              </a:rPr>
              <a:t>-loops</a:t>
            </a:r>
            <a:r>
              <a:rPr lang="en-US" sz="7700">
                <a:latin typeface="Work Sans"/>
                <a:ea typeface="Work Sans"/>
                <a:cs typeface="Work Sans"/>
                <a:sym typeface="Work Sans"/>
              </a:rPr>
              <a:t> bruges til at køre et stykke kode et </a:t>
            </a:r>
            <a:r>
              <a:rPr lang="en-US" sz="7700">
                <a:latin typeface="Work Sans ExtraBold"/>
                <a:ea typeface="Work Sans ExtraBold"/>
                <a:cs typeface="Work Sans ExtraBold"/>
                <a:sym typeface="Work Sans ExtraBold"/>
              </a:rPr>
              <a:t>bestemt antal</a:t>
            </a:r>
            <a:r>
              <a:rPr lang="en-US" sz="7700">
                <a:latin typeface="Work Sans"/>
                <a:ea typeface="Work Sans"/>
                <a:cs typeface="Work Sans"/>
                <a:sym typeface="Work Sans"/>
              </a:rPr>
              <a:t> gange. </a:t>
            </a:r>
            <a:endParaRPr sz="7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latin typeface="Work Sans"/>
                <a:ea typeface="Work Sans"/>
                <a:cs typeface="Work Sans"/>
                <a:sym typeface="Work Sans"/>
              </a:rPr>
              <a:t>Man plejer at lave en variablen, der hedder</a:t>
            </a:r>
            <a:r>
              <a:rPr lang="en-US" sz="7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7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7700">
                <a:latin typeface="Work Sans"/>
                <a:ea typeface="Work Sans"/>
                <a:cs typeface="Work Sans"/>
                <a:sym typeface="Work Sans"/>
              </a:rPr>
              <a:t>, der fungerer som en tæller. </a:t>
            </a:r>
            <a:endParaRPr sz="7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latin typeface="Work Sans"/>
                <a:ea typeface="Work Sans"/>
                <a:cs typeface="Work Sans"/>
                <a:sym typeface="Work Sans"/>
              </a:rPr>
              <a:t>Derudover har man en betingelse. Så længe betingelsen er sand, kører koden. </a:t>
            </a:r>
            <a:endParaRPr sz="77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2f7597656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900" y="0"/>
            <a:ext cx="18730296" cy="137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7597656df_0_14"/>
          <p:cNvSpPr txBox="1"/>
          <p:nvPr>
            <p:ph idx="2" type="body"/>
          </p:nvPr>
        </p:nvSpPr>
        <p:spPr>
          <a:xfrm>
            <a:off x="1206450" y="5921253"/>
            <a:ext cx="21971100" cy="1873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7700"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en-US" sz="7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700">
                <a:latin typeface="Work Sans"/>
                <a:ea typeface="Work Sans"/>
                <a:cs typeface="Work Sans"/>
                <a:sym typeface="Work Sans"/>
              </a:rPr>
              <a:t>er det samme som at skrive</a:t>
            </a:r>
            <a:r>
              <a:rPr lang="en-US" sz="7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700">
                <a:latin typeface="Courier New"/>
                <a:ea typeface="Courier New"/>
                <a:cs typeface="Courier New"/>
                <a:sym typeface="Courier New"/>
              </a:rPr>
              <a:t>i = i + 1;</a:t>
            </a:r>
            <a:r>
              <a:rPr lang="en-US" sz="7700">
                <a:latin typeface="Arial"/>
                <a:ea typeface="Arial"/>
                <a:cs typeface="Arial"/>
                <a:sym typeface="Arial"/>
              </a:rPr>
              <a:t> </a:t>
            </a:r>
            <a:endParaRPr sz="7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