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13716000" cx="24384000"/>
  <p:notesSz cx="6858000" cy="9144000"/>
  <p:embeddedFontLst>
    <p:embeddedFont>
      <p:font typeface="Work Sans"/>
      <p:regular r:id="rId39"/>
      <p:bold r:id="rId40"/>
      <p:italic r:id="rId41"/>
      <p:boldItalic r:id="rId42"/>
    </p:embeddedFont>
    <p:embeddedFont>
      <p:font typeface="Work Sans SemiBold"/>
      <p:regular r:id="rId43"/>
      <p:bold r:id="rId44"/>
      <p:italic r:id="rId45"/>
      <p:boldItalic r:id="rId46"/>
    </p:embeddedFont>
    <p:embeddedFont>
      <p:font typeface="Work Sans Light"/>
      <p:regular r:id="rId47"/>
      <p:bold r:id="rId48"/>
      <p:italic r:id="rId49"/>
      <p:boldItalic r:id="rId50"/>
    </p:embeddedFont>
    <p:embeddedFont>
      <p:font typeface="Helvetica Neue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55" roundtripDataSignature="AMtx7mhoywsBGDluO1GwwcnYMfYG0ibo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A712288-CFB3-4633-96BC-7596134C003F}">
  <a:tblStyle styleId="{5A712288-CFB3-4633-96BC-7596134C003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WorkSans-bold.fntdata"/><Relationship Id="rId42" Type="http://schemas.openxmlformats.org/officeDocument/2006/relationships/font" Target="fonts/WorkSans-boldItalic.fntdata"/><Relationship Id="rId41" Type="http://schemas.openxmlformats.org/officeDocument/2006/relationships/font" Target="fonts/WorkSans-italic.fntdata"/><Relationship Id="rId44" Type="http://schemas.openxmlformats.org/officeDocument/2006/relationships/font" Target="fonts/WorkSansSemiBold-bold.fntdata"/><Relationship Id="rId43" Type="http://schemas.openxmlformats.org/officeDocument/2006/relationships/font" Target="fonts/WorkSansSemiBold-regular.fntdata"/><Relationship Id="rId46" Type="http://schemas.openxmlformats.org/officeDocument/2006/relationships/font" Target="fonts/WorkSansSemiBold-boldItalic.fntdata"/><Relationship Id="rId45" Type="http://schemas.openxmlformats.org/officeDocument/2006/relationships/font" Target="fonts/WorkSansSemiBold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WorkSansLight-bold.fntdata"/><Relationship Id="rId47" Type="http://schemas.openxmlformats.org/officeDocument/2006/relationships/font" Target="fonts/WorkSansLight-regular.fntdata"/><Relationship Id="rId49" Type="http://schemas.openxmlformats.org/officeDocument/2006/relationships/font" Target="fonts/WorkSansLigh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font" Target="fonts/WorkSans-regular.fntdata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HelveticaNeue-regular.fntdata"/><Relationship Id="rId50" Type="http://schemas.openxmlformats.org/officeDocument/2006/relationships/font" Target="fonts/WorkSansLight-boldItalic.fntdata"/><Relationship Id="rId53" Type="http://schemas.openxmlformats.org/officeDocument/2006/relationships/font" Target="fonts/HelveticaNeue-italic.fntdata"/><Relationship Id="rId52" Type="http://schemas.openxmlformats.org/officeDocument/2006/relationships/font" Target="fonts/HelveticaNeue-bold.fntdata"/><Relationship Id="rId11" Type="http://schemas.openxmlformats.org/officeDocument/2006/relationships/slide" Target="slides/slide6.xml"/><Relationship Id="rId55" Type="http://customschemas.google.com/relationships/presentationmetadata" Target="metadata"/><Relationship Id="rId10" Type="http://schemas.openxmlformats.org/officeDocument/2006/relationships/slide" Target="slides/slide5.xml"/><Relationship Id="rId54" Type="http://schemas.openxmlformats.org/officeDocument/2006/relationships/font" Target="fonts/HelveticaNeue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2b173592e3_0_7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2b173592e3_0_7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2b173592e3_0_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2b173592e3_0_8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2b173592e3_0_9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2b173592e3_0_9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2b173592e3_0_10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2b173592e3_0_10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2b173592e3_0_1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2b173592e3_0_1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2b173592e3_0_1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2b173592e3_0_1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2b173592e3_0_1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2b173592e3_0_1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fbf264d0d5_0_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fbf264d0d5_0_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2b173592e3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2b173592e3_0_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2b173592e3_0_20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32b173592e3_0_20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2b173592e3_0_2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2b173592e3_0_2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2b173592e3_0_2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2b173592e3_0_2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2b173592e3_0_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2b173592e3_0_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d2bd5de44d_0_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2d2bd5de44d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2b173592e3_0_26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32b173592e3_0_26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fbf264d0d5_0_1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fbf264d0d5_0_1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fbf264d0d5_0_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2fbf264d0d5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2b173592e3_0_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2b173592e3_0_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2b173592e3_0_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2b173592e3_0_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2b173592e3_0_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2b173592e3_0_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2b173592e3_0_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2b173592e3_0_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2b173592e3_0_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2b173592e3_0_6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2b173592e3_0_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2b173592e3_0_7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idx="1" type="body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b="1" sz="36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1" name="Google Shape;11;p25"/>
          <p:cNvSpPr txBox="1"/>
          <p:nvPr>
            <p:ph type="title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2" name="Google Shape;12;p25"/>
          <p:cNvSpPr txBox="1"/>
          <p:nvPr>
            <p:ph idx="2" type="body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3" name="Google Shape;13;p25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">
  <p:cSld name="Statem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4"/>
          <p:cNvSpPr txBox="1"/>
          <p:nvPr>
            <p:ph idx="1" type="body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3" name="Google Shape;53;p34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Fact">
  <p:cSld name="Big Fa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/>
          <p:nvPr>
            <p:ph idx="1" type="body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1pPr>
            <a:lvl2pPr indent="-228600" lvl="1" marL="9144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2pPr>
            <a:lvl3pPr indent="-228600" lvl="2" marL="1371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3pPr>
            <a:lvl4pPr indent="-228600" lvl="3" marL="18288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4pPr>
            <a:lvl5pPr indent="-228600" lvl="4" marL="22860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6" name="Google Shape;56;p35"/>
          <p:cNvSpPr txBox="1"/>
          <p:nvPr>
            <p:ph idx="2" type="body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7" name="Google Shape;57;p35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6"/>
          <p:cNvSpPr txBox="1"/>
          <p:nvPr>
            <p:ph idx="1" type="body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b="1" sz="36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60" name="Google Shape;60;p36"/>
          <p:cNvSpPr txBox="1"/>
          <p:nvPr>
            <p:ph idx="2" type="body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61" name="Google Shape;61;p36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3 Up">
  <p:cSld name="Photo - 3 Up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7"/>
          <p:cNvSpPr/>
          <p:nvPr>
            <p:ph idx="2" type="pic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7"/>
          <p:cNvSpPr/>
          <p:nvPr>
            <p:ph idx="3" type="pic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37"/>
          <p:cNvSpPr/>
          <p:nvPr>
            <p:ph idx="4" type="pic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37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>
  <p:cSld name="Photo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8"/>
          <p:cNvSpPr/>
          <p:nvPr>
            <p:ph idx="2" type="pic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38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9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1">
  <p:cSld name="Secti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fbf264d0d5_0_114"/>
          <p:cNvSpPr txBox="1"/>
          <p:nvPr>
            <p:ph type="title"/>
          </p:nvPr>
        </p:nvSpPr>
        <p:spPr>
          <a:xfrm>
            <a:off x="1206496" y="4533900"/>
            <a:ext cx="219711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b="0" sz="11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74" name="Google Shape;74;g2fbf264d0d5_0_114"/>
          <p:cNvSpPr txBox="1"/>
          <p:nvPr>
            <p:ph idx="12" type="sldNum"/>
          </p:nvPr>
        </p:nvSpPr>
        <p:spPr>
          <a:xfrm>
            <a:off x="12001499" y="13085233"/>
            <a:ext cx="3684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6"/>
          <p:cNvSpPr txBox="1"/>
          <p:nvPr>
            <p:ph type="title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b="0" sz="11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6" name="Google Shape;16;p26"/>
          <p:cNvSpPr txBox="1"/>
          <p:nvPr>
            <p:ph idx="12" type="sldNum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7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9" name="Google Shape;19;p27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20" name="Google Shape;20;p27"/>
          <p:cNvSpPr txBox="1"/>
          <p:nvPr>
            <p:ph idx="2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21" name="Google Shape;21;p27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8"/>
          <p:cNvSpPr txBox="1"/>
          <p:nvPr>
            <p:ph type="title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4" name="Google Shape;24;p28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25" name="Google Shape;25;p28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Photo">
  <p:cSld name="Title &amp; Photo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9"/>
          <p:cNvSpPr/>
          <p:nvPr>
            <p:ph idx="2" type="pic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  <a:noFill/>
          <a:ln>
            <a:noFill/>
          </a:ln>
        </p:spPr>
      </p:sp>
      <p:sp>
        <p:nvSpPr>
          <p:cNvPr id="28" name="Google Shape;28;p29"/>
          <p:cNvSpPr txBox="1"/>
          <p:nvPr>
            <p:ph type="title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9" name="Google Shape;29;p29"/>
          <p:cNvSpPr txBox="1"/>
          <p:nvPr>
            <p:ph idx="1" type="body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b="1" sz="36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30" name="Google Shape;30;p29"/>
          <p:cNvSpPr txBox="1"/>
          <p:nvPr>
            <p:ph idx="3" type="body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31" name="Google Shape;31;p29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Photo Alt">
  <p:cSld name="Title &amp; Photo Al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0"/>
          <p:cNvSpPr/>
          <p:nvPr>
            <p:ph idx="2" type="pic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4" name="Google Shape;34;p30"/>
          <p:cNvSpPr txBox="1"/>
          <p:nvPr>
            <p:ph type="title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5" name="Google Shape;35;p30"/>
          <p:cNvSpPr txBox="1"/>
          <p:nvPr>
            <p:ph idx="1" type="body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36" name="Google Shape;36;p30"/>
          <p:cNvSpPr txBox="1"/>
          <p:nvPr>
            <p:ph idx="12" type="sldNum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Bulle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1"/>
          <p:cNvSpPr txBox="1"/>
          <p:nvPr>
            <p:ph idx="1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39" name="Google Shape;39;p31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 &amp; Photo">
  <p:cSld name="Title, Bullets &amp; Photo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2"/>
          <p:cNvSpPr txBox="1"/>
          <p:nvPr>
            <p:ph idx="1" type="body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42" name="Google Shape;42;p32"/>
          <p:cNvSpPr txBox="1"/>
          <p:nvPr>
            <p:ph idx="2" type="body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43" name="Google Shape;43;p32"/>
          <p:cNvSpPr/>
          <p:nvPr>
            <p:ph idx="3" type="pic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32"/>
          <p:cNvSpPr txBox="1"/>
          <p:nvPr>
            <p:ph type="title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5" name="Google Shape;45;p32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3"/>
          <p:cNvSpPr txBox="1"/>
          <p:nvPr>
            <p:ph type="title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8" name="Google Shape;48;p33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49" name="Google Shape;49;p33"/>
          <p:cNvSpPr txBox="1"/>
          <p:nvPr>
            <p:ph idx="2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1pPr>
            <a:lvl2pPr indent="-2286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2pPr>
            <a:lvl3pPr indent="-228600" lvl="2" marL="1371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3pPr>
            <a:lvl4pPr indent="-228600" lvl="3" marL="1828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4pPr>
            <a:lvl5pPr indent="-228600" lvl="4" marL="2286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0" name="Google Shape;50;p33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603504" lvl="0" marL="457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03504" lvl="1" marL="914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03504" lvl="2" marL="1371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03504" lvl="3" marL="1828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03504" lvl="4" marL="2286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0350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0350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0350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03503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"/>
          <p:cNvSpPr txBox="1"/>
          <p:nvPr>
            <p:ph idx="4294967295" type="ctrTitle"/>
          </p:nvPr>
        </p:nvSpPr>
        <p:spPr>
          <a:xfrm>
            <a:off x="1206496" y="2574991"/>
            <a:ext cx="219711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1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</a:pPr>
            <a:r>
              <a:rPr i="0" lang="en-US" sz="116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Conditionals &amp; </a:t>
            </a:r>
            <a:r>
              <a:rPr lang="en-US" sz="11600">
                <a:latin typeface="Work Sans"/>
                <a:ea typeface="Work Sans"/>
                <a:cs typeface="Work Sans"/>
                <a:sym typeface="Work Sans"/>
              </a:rPr>
              <a:t>Booleans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80" name="Google Shape;80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6500" y="7632650"/>
            <a:ext cx="4194525" cy="4387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2b173592e3_0_78"/>
          <p:cNvSpPr txBox="1"/>
          <p:nvPr>
            <p:ph idx="2" type="body"/>
          </p:nvPr>
        </p:nvSpPr>
        <p:spPr>
          <a:xfrm>
            <a:off x="1206500" y="4629501"/>
            <a:ext cx="21971100" cy="15963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450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282A36"/>
                </a:solidFill>
                <a:latin typeface="Courier New"/>
                <a:ea typeface="Courier New"/>
                <a:cs typeface="Courier New"/>
                <a:sym typeface="Courier New"/>
              </a:rPr>
              <a:t>ProgramStartWithParameters</a:t>
            </a:r>
            <a:endParaRPr b="1" sz="7200">
              <a:solidFill>
                <a:srgbClr val="282A3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8" name="Google Shape;138;g32b173592e3_0_78"/>
          <p:cNvSpPr txBox="1"/>
          <p:nvPr/>
        </p:nvSpPr>
        <p:spPr>
          <a:xfrm>
            <a:off x="1223400" y="1510600"/>
            <a:ext cx="19842600" cy="28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None/>
            </a:pPr>
            <a:r>
              <a:rPr b="1" lang="en-US" sz="9600">
                <a:latin typeface="Work Sans"/>
                <a:ea typeface="Work Sans"/>
                <a:cs typeface="Work Sans"/>
                <a:sym typeface="Work Sans"/>
              </a:rPr>
              <a:t>Eksempel i IntelliJ - void metode med parametre</a:t>
            </a:r>
            <a:endParaRPr sz="9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2b173592e3_0_83"/>
          <p:cNvSpPr txBox="1"/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300">
                <a:latin typeface="Work Sans"/>
                <a:ea typeface="Work Sans"/>
                <a:cs typeface="Work Sans"/>
                <a:sym typeface="Work Sans"/>
              </a:rPr>
              <a:t>metode med returværdi </a:t>
            </a:r>
            <a:r>
              <a:rPr i="1" lang="en-US" sz="8300">
                <a:latin typeface="Work Sans"/>
                <a:ea typeface="Work Sans"/>
                <a:cs typeface="Work Sans"/>
                <a:sym typeface="Work Sans"/>
              </a:rPr>
              <a:t>uden</a:t>
            </a:r>
            <a:r>
              <a:rPr lang="en-US" sz="8300">
                <a:latin typeface="Work Sans"/>
                <a:ea typeface="Work Sans"/>
                <a:cs typeface="Work Sans"/>
                <a:sym typeface="Work Sans"/>
              </a:rPr>
              <a:t> parametre</a:t>
            </a:r>
            <a:endParaRPr sz="83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44" name="Google Shape;144;g32b173592e3_0_83"/>
          <p:cNvSpPr txBox="1"/>
          <p:nvPr/>
        </p:nvSpPr>
        <p:spPr>
          <a:xfrm>
            <a:off x="1206450" y="3330325"/>
            <a:ext cx="21971100" cy="8188800"/>
          </a:xfrm>
          <a:prstGeom prst="rect">
            <a:avLst/>
          </a:prstGeom>
          <a:solidFill>
            <a:srgbClr val="282A36"/>
          </a:solidFill>
          <a:ln cap="flat" cmpd="sng" w="228600">
            <a:solidFill>
              <a:srgbClr val="282A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FF79C6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b="1" lang="en-US" sz="40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MetodeEksempelMedReturvaerdiUdenParametre </a:t>
            </a:r>
            <a:r>
              <a:rPr b="1" lang="en-US" sz="4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40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4000">
                <a:solidFill>
                  <a:srgbClr val="98A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// metoden returnerer en int og har ingen input</a:t>
            </a:r>
            <a:endParaRPr b="1" sz="4000">
              <a:solidFill>
                <a:srgbClr val="98A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98A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40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int </a:t>
            </a:r>
            <a:r>
              <a:rPr b="1" lang="en-US" sz="40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getSomeNumber</a:t>
            </a:r>
            <a:r>
              <a:rPr b="1" lang="en-US" sz="4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1" lang="en-US" sz="4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40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US" sz="40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-US" sz="40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someNumberFromCalculation </a:t>
            </a: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-US" sz="40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40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US" sz="40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1" lang="en-US" sz="40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someNumberFromCalculation</a:t>
            </a: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40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4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40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40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b="1" lang="en-US" sz="40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lang="en-US" sz="4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40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-US" sz="4000">
                <a:solidFill>
                  <a:srgbClr val="36FFA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b="1" i="1" lang="en-US" sz="40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b="1" lang="en-US" sz="4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-US" sz="4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40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US" sz="40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-US" sz="40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someNumber </a:t>
            </a: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-US" sz="40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getSomeNumber</a:t>
            </a:r>
            <a:r>
              <a:rPr b="1" lang="en-US" sz="4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40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US" sz="40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z="40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z="40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en-US" sz="4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4000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"Resultatet er: " </a:t>
            </a: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b="1" lang="en-US" sz="40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someNumber</a:t>
            </a:r>
            <a:r>
              <a:rPr b="1" lang="en-US" sz="4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40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4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40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40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2b173592e3_0_98"/>
          <p:cNvSpPr txBox="1"/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300">
                <a:latin typeface="Work Sans"/>
                <a:ea typeface="Work Sans"/>
                <a:cs typeface="Work Sans"/>
                <a:sym typeface="Work Sans"/>
              </a:rPr>
              <a:t>metode med returværdi </a:t>
            </a:r>
            <a:r>
              <a:rPr i="1" lang="en-US" sz="8300">
                <a:latin typeface="Work Sans"/>
                <a:ea typeface="Work Sans"/>
                <a:cs typeface="Work Sans"/>
                <a:sym typeface="Work Sans"/>
              </a:rPr>
              <a:t>med</a:t>
            </a:r>
            <a:r>
              <a:rPr lang="en-US" sz="8300">
                <a:latin typeface="Work Sans"/>
                <a:ea typeface="Work Sans"/>
                <a:cs typeface="Work Sans"/>
                <a:sym typeface="Work Sans"/>
              </a:rPr>
              <a:t> parametre</a:t>
            </a:r>
            <a:endParaRPr sz="83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50" name="Google Shape;150;g32b173592e3_0_98"/>
          <p:cNvSpPr txBox="1"/>
          <p:nvPr/>
        </p:nvSpPr>
        <p:spPr>
          <a:xfrm>
            <a:off x="1206450" y="3330325"/>
            <a:ext cx="21971100" cy="10035900"/>
          </a:xfrm>
          <a:prstGeom prst="rect">
            <a:avLst/>
          </a:prstGeom>
          <a:solidFill>
            <a:srgbClr val="282A36"/>
          </a:solidFill>
          <a:ln cap="flat" cmpd="sng" w="228600">
            <a:solidFill>
              <a:srgbClr val="282A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FF79C6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b="1" lang="en-US" sz="40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MetodeEksempelMedReturvaerdiMedParametre </a:t>
            </a:r>
            <a:r>
              <a:rPr b="1" lang="en-US" sz="4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40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4000">
                <a:solidFill>
                  <a:srgbClr val="98A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// metoden returnerer en string med parametre</a:t>
            </a:r>
            <a:endParaRPr b="1" sz="4000">
              <a:solidFill>
                <a:srgbClr val="98A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98A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40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</a:t>
            </a:r>
            <a:r>
              <a:rPr b="1" lang="en-US" sz="40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b="1" lang="en-US" sz="40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getFullName</a:t>
            </a:r>
            <a:r>
              <a:rPr b="1" lang="en-US" sz="4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40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b="1" i="1" lang="en-US" sz="40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firstName</a:t>
            </a: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40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b="1" i="1" lang="en-US" sz="40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lastName</a:t>
            </a:r>
            <a:r>
              <a:rPr b="1" lang="en-US" sz="4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US" sz="4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40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US" sz="40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b="1" lang="en-US" sz="40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fullName </a:t>
            </a: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i="1" lang="en-US" sz="40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firstName </a:t>
            </a: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b="1" lang="en-US" sz="4000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 " </a:t>
            </a: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b="1" i="1" lang="en-US" sz="40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lastName</a:t>
            </a: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40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US" sz="40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1" lang="en-US" sz="40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fullName</a:t>
            </a: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40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4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40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40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b="1" lang="en-US" sz="40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lang="en-US" sz="4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40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-US" sz="4000">
                <a:solidFill>
                  <a:srgbClr val="36FFA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b="1" i="1" lang="en-US" sz="40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b="1" lang="en-US" sz="4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-US" sz="4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40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-US" sz="40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b="1" lang="en-US" sz="40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firstName </a:t>
            </a: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-US" sz="4000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"Ada"</a:t>
            </a: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40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-US" sz="40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b="1" lang="en-US" sz="40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lastName </a:t>
            </a: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-US" sz="4000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"Lovelace"</a:t>
            </a: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40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en-US" sz="40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b="1" lang="en-US" sz="40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fullName </a:t>
            </a: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-US" sz="40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getFullName</a:t>
            </a:r>
            <a:r>
              <a:rPr b="1" lang="en-US" sz="4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40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firstName</a:t>
            </a: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40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lastName</a:t>
            </a:r>
            <a:r>
              <a:rPr b="1" lang="en-US" sz="4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40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US" sz="40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z="40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z="40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en-US" sz="4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4000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"Hello " </a:t>
            </a: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b="1" lang="en-US" sz="40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fullName</a:t>
            </a:r>
            <a:r>
              <a:rPr b="1" lang="en-US" sz="4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40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4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40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40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2b173592e3_0_104"/>
          <p:cNvSpPr txBox="1"/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Work Sans"/>
                <a:ea typeface="Work Sans"/>
                <a:cs typeface="Work Sans"/>
                <a:sym typeface="Work Sans"/>
              </a:rPr>
              <a:t>static vs non-static methods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56" name="Google Shape;156;g32b173592e3_0_104"/>
          <p:cNvSpPr txBox="1"/>
          <p:nvPr>
            <p:ph idx="2" type="body"/>
          </p:nvPr>
        </p:nvSpPr>
        <p:spPr>
          <a:xfrm>
            <a:off x="1206500" y="2809049"/>
            <a:ext cx="21971100" cy="12069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4500"/>
              </a:spcBef>
              <a:spcAft>
                <a:spcPts val="0"/>
              </a:spcAft>
              <a:buNone/>
            </a:pPr>
            <a:r>
              <a:rPr lang="en-US">
                <a:latin typeface="Work Sans"/>
                <a:ea typeface="Work Sans"/>
                <a:cs typeface="Work Sans"/>
                <a:sym typeface="Work Sans"/>
              </a:rPr>
              <a:t>Hvorfor er der forskellige måder at kalde metoder på?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57" name="Google Shape;157;g32b173592e3_0_104"/>
          <p:cNvSpPr txBox="1"/>
          <p:nvPr/>
        </p:nvSpPr>
        <p:spPr>
          <a:xfrm>
            <a:off x="1314825" y="4080075"/>
            <a:ext cx="19422000" cy="800400"/>
          </a:xfrm>
          <a:prstGeom prst="rect">
            <a:avLst/>
          </a:prstGeom>
          <a:solidFill>
            <a:srgbClr val="282A36"/>
          </a:solidFill>
          <a:ln cap="flat" cmpd="sng" w="228600">
            <a:solidFill>
              <a:srgbClr val="282A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z="40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z="40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en-US" sz="4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4000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"Hello World!"</a:t>
            </a:r>
            <a:r>
              <a:rPr b="1" lang="en-US" sz="4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4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8" name="Google Shape;158;g32b173592e3_0_104"/>
          <p:cNvSpPr txBox="1"/>
          <p:nvPr/>
        </p:nvSpPr>
        <p:spPr>
          <a:xfrm>
            <a:off x="1351400" y="5552250"/>
            <a:ext cx="19385400" cy="1416000"/>
          </a:xfrm>
          <a:prstGeom prst="rect">
            <a:avLst/>
          </a:prstGeom>
          <a:solidFill>
            <a:srgbClr val="282A36"/>
          </a:solidFill>
          <a:ln cap="flat" cmpd="sng" w="228600">
            <a:solidFill>
              <a:srgbClr val="282A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Scanner </a:t>
            </a:r>
            <a:r>
              <a:rPr b="1" lang="en-US" sz="40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scanner </a:t>
            </a: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-US" sz="40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1" lang="en-US" sz="40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b="1" lang="en-US" sz="4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40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z="40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lang="en-US" sz="4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4000">
              <a:solidFill>
                <a:srgbClr val="FFF906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z="40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nextLine</a:t>
            </a:r>
            <a:r>
              <a:rPr b="1" lang="en-US" sz="4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4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9" name="Google Shape;159;g32b173592e3_0_104"/>
          <p:cNvSpPr txBox="1"/>
          <p:nvPr>
            <p:ph idx="2" type="body"/>
          </p:nvPr>
        </p:nvSpPr>
        <p:spPr>
          <a:xfrm>
            <a:off x="1314825" y="7640025"/>
            <a:ext cx="21653100" cy="51696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None/>
            </a:pPr>
            <a:r>
              <a:rPr b="1" lang="en-US" sz="3700">
                <a:latin typeface="Work Sans"/>
                <a:ea typeface="Work Sans"/>
                <a:cs typeface="Work Sans"/>
                <a:sym typeface="Work Sans"/>
              </a:rPr>
              <a:t>static</a:t>
            </a:r>
            <a:r>
              <a:rPr lang="en-US" sz="3700">
                <a:latin typeface="Work Sans"/>
                <a:ea typeface="Work Sans"/>
                <a:cs typeface="Work Sans"/>
                <a:sym typeface="Work Sans"/>
              </a:rPr>
              <a:t> vs </a:t>
            </a:r>
            <a:r>
              <a:rPr b="1" lang="en-US" sz="3700">
                <a:latin typeface="Work Sans"/>
                <a:ea typeface="Work Sans"/>
                <a:cs typeface="Work Sans"/>
                <a:sym typeface="Work Sans"/>
              </a:rPr>
              <a:t>non-static</a:t>
            </a:r>
            <a:endParaRPr b="1" sz="3700">
              <a:latin typeface="Work Sans"/>
              <a:ea typeface="Work Sans"/>
              <a:cs typeface="Work Sans"/>
              <a:sym typeface="Work Sans"/>
            </a:endParaRPr>
          </a:p>
          <a:p>
            <a:pPr indent="-463550" lvl="0" marL="457200" rtl="0" algn="l">
              <a:lnSpc>
                <a:spcPct val="200000"/>
              </a:lnSpc>
              <a:spcBef>
                <a:spcPts val="4500"/>
              </a:spcBef>
              <a:spcAft>
                <a:spcPts val="0"/>
              </a:spcAft>
              <a:buSzPts val="3700"/>
              <a:buFont typeface="Work Sans"/>
              <a:buChar char="•"/>
            </a:pPr>
            <a:r>
              <a:rPr b="1" lang="en-US" sz="3700">
                <a:solidFill>
                  <a:srgbClr val="980000"/>
                </a:solidFill>
                <a:highlight>
                  <a:srgbClr val="FFE2FC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3700">
                <a:latin typeface="Work Sans"/>
                <a:ea typeface="Work Sans"/>
                <a:cs typeface="Work Sans"/>
                <a:sym typeface="Work Sans"/>
              </a:rPr>
              <a:t> metoder kaldes direkte uden at oprette et objekt (de tilhører klassen) - eksempel Hello World</a:t>
            </a:r>
            <a:endParaRPr sz="3700">
              <a:latin typeface="Work Sans"/>
              <a:ea typeface="Work Sans"/>
              <a:cs typeface="Work Sans"/>
              <a:sym typeface="Work Sans"/>
            </a:endParaRPr>
          </a:p>
          <a:p>
            <a:pPr indent="-463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Work Sans"/>
              <a:buChar char="•"/>
            </a:pPr>
            <a:r>
              <a:rPr lang="en-US" sz="3700">
                <a:latin typeface="Work Sans"/>
                <a:ea typeface="Work Sans"/>
                <a:cs typeface="Work Sans"/>
                <a:sym typeface="Work Sans"/>
              </a:rPr>
              <a:t>non-</a:t>
            </a:r>
            <a:r>
              <a:rPr b="1" lang="en-US" sz="3700">
                <a:solidFill>
                  <a:srgbClr val="980000"/>
                </a:solidFill>
                <a:highlight>
                  <a:srgbClr val="FFE2FC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3700">
                <a:latin typeface="Work Sans"/>
                <a:ea typeface="Work Sans"/>
                <a:cs typeface="Work Sans"/>
                <a:sym typeface="Work Sans"/>
              </a:rPr>
              <a:t> metoder kræver et objekt for at blive kaldt (de tilhører et specifikt objekt) - eksempel Scanner</a:t>
            </a:r>
            <a:endParaRPr sz="3700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2b173592e3_0_116"/>
          <p:cNvSpPr txBox="1"/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Work Sans"/>
                <a:ea typeface="Work Sans"/>
                <a:cs typeface="Work Sans"/>
                <a:sym typeface="Work Sans"/>
              </a:rPr>
              <a:t>static vs non-static methods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65" name="Google Shape;165;g32b173592e3_0_116"/>
          <p:cNvSpPr txBox="1"/>
          <p:nvPr/>
        </p:nvSpPr>
        <p:spPr>
          <a:xfrm>
            <a:off x="1314825" y="3318075"/>
            <a:ext cx="19422000" cy="800400"/>
          </a:xfrm>
          <a:prstGeom prst="rect">
            <a:avLst/>
          </a:prstGeom>
          <a:solidFill>
            <a:srgbClr val="282A36"/>
          </a:solidFill>
          <a:ln cap="flat" cmpd="sng" w="228600">
            <a:solidFill>
              <a:srgbClr val="282A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z="40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z="40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en-US" sz="4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4000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"Hello World!"</a:t>
            </a:r>
            <a:r>
              <a:rPr b="1" lang="en-US" sz="4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4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6" name="Google Shape;166;g32b173592e3_0_116"/>
          <p:cNvSpPr txBox="1"/>
          <p:nvPr>
            <p:ph idx="2" type="body"/>
          </p:nvPr>
        </p:nvSpPr>
        <p:spPr>
          <a:xfrm>
            <a:off x="1206500" y="6881075"/>
            <a:ext cx="21029700" cy="51696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4500"/>
              </a:spcBef>
              <a:spcAft>
                <a:spcPts val="0"/>
              </a:spcAft>
              <a:buNone/>
            </a:pPr>
            <a:r>
              <a:rPr b="1" lang="en-US" sz="3700">
                <a:solidFill>
                  <a:srgbClr val="980000"/>
                </a:solidFill>
                <a:highlight>
                  <a:srgbClr val="FFE2FC"/>
                </a:highlight>
                <a:latin typeface="Courier New"/>
                <a:ea typeface="Courier New"/>
                <a:cs typeface="Courier New"/>
                <a:sym typeface="Courier New"/>
              </a:rPr>
              <a:t>println()</a:t>
            </a:r>
            <a:r>
              <a:rPr lang="en-US" sz="3700">
                <a:latin typeface="Work Sans"/>
                <a:ea typeface="Work Sans"/>
                <a:cs typeface="Work Sans"/>
                <a:sym typeface="Work Sans"/>
              </a:rPr>
              <a:t> er en statisk metode fra </a:t>
            </a:r>
            <a:r>
              <a:rPr b="1" lang="en-US" sz="3700">
                <a:solidFill>
                  <a:srgbClr val="980000"/>
                </a:solidFill>
                <a:highlight>
                  <a:srgbClr val="FFE2FC"/>
                </a:highlight>
                <a:latin typeface="Courier New"/>
                <a:ea typeface="Courier New"/>
                <a:cs typeface="Courier New"/>
                <a:sym typeface="Courier New"/>
              </a:rPr>
              <a:t>System.out</a:t>
            </a:r>
            <a:r>
              <a:rPr lang="en-US" sz="3700">
                <a:latin typeface="Work Sans"/>
                <a:ea typeface="Work Sans"/>
                <a:cs typeface="Work Sans"/>
                <a:sym typeface="Work Sans"/>
              </a:rPr>
              <a:t>, så vi kan kalde den uden at oprette et objekt (dvs. bruge </a:t>
            </a:r>
            <a:r>
              <a:rPr b="1" lang="en-US" sz="3700">
                <a:solidFill>
                  <a:srgbClr val="B41600"/>
                </a:solidFill>
                <a:highlight>
                  <a:srgbClr val="FFE2FC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3700">
                <a:latin typeface="Work Sans"/>
                <a:ea typeface="Work Sans"/>
                <a:cs typeface="Work Sans"/>
                <a:sym typeface="Work Sans"/>
              </a:rPr>
              <a:t>)</a:t>
            </a:r>
            <a:endParaRPr sz="37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200000"/>
              </a:lnSpc>
              <a:spcBef>
                <a:spcPts val="4500"/>
              </a:spcBef>
              <a:spcAft>
                <a:spcPts val="0"/>
              </a:spcAft>
              <a:buNone/>
            </a:pPr>
            <a:r>
              <a:rPr b="1" lang="en-US" sz="3700">
                <a:solidFill>
                  <a:srgbClr val="B41600"/>
                </a:solidFill>
                <a:highlight>
                  <a:srgbClr val="FFE2FC"/>
                </a:highlight>
                <a:latin typeface="Courier New"/>
                <a:ea typeface="Courier New"/>
                <a:cs typeface="Courier New"/>
                <a:sym typeface="Courier New"/>
              </a:rPr>
              <a:t>nextLine()</a:t>
            </a:r>
            <a:r>
              <a:rPr lang="en-US" sz="3700">
                <a:latin typeface="Work Sans"/>
                <a:ea typeface="Work Sans"/>
                <a:cs typeface="Work Sans"/>
                <a:sym typeface="Work Sans"/>
              </a:rPr>
              <a:t> er en non-</a:t>
            </a:r>
            <a:r>
              <a:rPr b="1" lang="en-US" sz="3700">
                <a:solidFill>
                  <a:srgbClr val="B41600"/>
                </a:solidFill>
                <a:highlight>
                  <a:srgbClr val="FFE2FC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3700">
                <a:latin typeface="Work Sans"/>
                <a:ea typeface="Work Sans"/>
                <a:cs typeface="Work Sans"/>
                <a:sym typeface="Work Sans"/>
              </a:rPr>
              <a:t> metode fra </a:t>
            </a:r>
            <a:r>
              <a:rPr b="1" lang="en-US" sz="3700">
                <a:solidFill>
                  <a:srgbClr val="B41600"/>
                </a:solidFill>
                <a:highlight>
                  <a:srgbClr val="FFE2FC"/>
                </a:highlight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lang="en-US" sz="3700">
                <a:latin typeface="Work Sans"/>
                <a:ea typeface="Work Sans"/>
                <a:cs typeface="Work Sans"/>
                <a:sym typeface="Work Sans"/>
              </a:rPr>
              <a:t> klassen, så vi er nødt til at oprette et objekt (</a:t>
            </a:r>
            <a:r>
              <a:rPr b="1" lang="en-US" sz="3700">
                <a:solidFill>
                  <a:srgbClr val="B41600"/>
                </a:solidFill>
                <a:highlight>
                  <a:srgbClr val="FFE2FC"/>
                </a:highlight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lang="en-US" sz="3700">
                <a:latin typeface="Work Sans"/>
                <a:ea typeface="Work Sans"/>
                <a:cs typeface="Work Sans"/>
                <a:sym typeface="Work Sans"/>
              </a:rPr>
              <a:t>) for at bruge den.</a:t>
            </a:r>
            <a:endParaRPr sz="37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67" name="Google Shape;167;g32b173592e3_0_116"/>
          <p:cNvSpPr txBox="1"/>
          <p:nvPr/>
        </p:nvSpPr>
        <p:spPr>
          <a:xfrm>
            <a:off x="1351400" y="4637850"/>
            <a:ext cx="19385400" cy="1416000"/>
          </a:xfrm>
          <a:prstGeom prst="rect">
            <a:avLst/>
          </a:prstGeom>
          <a:solidFill>
            <a:srgbClr val="282A36"/>
          </a:solidFill>
          <a:ln cap="flat" cmpd="sng" w="228600">
            <a:solidFill>
              <a:srgbClr val="282A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Scanner </a:t>
            </a:r>
            <a:r>
              <a:rPr b="1" lang="en-US" sz="40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scanner </a:t>
            </a: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-US" sz="40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1" lang="en-US" sz="40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b="1" lang="en-US" sz="4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40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z="40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1" lang="en-US" sz="4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4000">
              <a:solidFill>
                <a:srgbClr val="FFF906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z="40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nextLine</a:t>
            </a:r>
            <a:r>
              <a:rPr b="1" lang="en-US" sz="4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4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2b173592e3_0_126"/>
          <p:cNvSpPr txBox="1"/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Work Sans"/>
                <a:ea typeface="Work Sans"/>
                <a:cs typeface="Work Sans"/>
                <a:sym typeface="Work Sans"/>
              </a:rPr>
              <a:t>static vs non-static methods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73" name="Google Shape;173;g32b173592e3_0_126"/>
          <p:cNvSpPr txBox="1"/>
          <p:nvPr>
            <p:ph idx="2" type="body"/>
          </p:nvPr>
        </p:nvSpPr>
        <p:spPr>
          <a:xfrm>
            <a:off x="1206500" y="2955350"/>
            <a:ext cx="21029700" cy="90954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4500"/>
              </a:spcBef>
              <a:spcAft>
                <a:spcPts val="0"/>
              </a:spcAft>
              <a:buNone/>
            </a:pPr>
            <a:r>
              <a:rPr b="1" lang="en-US" sz="4500">
                <a:solidFill>
                  <a:srgbClr val="980000"/>
                </a:solidFill>
                <a:highlight>
                  <a:srgbClr val="FFE2FC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4500"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b="1" lang="en-US" sz="4500">
                <a:latin typeface="Work Sans"/>
                <a:ea typeface="Work Sans"/>
                <a:cs typeface="Work Sans"/>
                <a:sym typeface="Work Sans"/>
              </a:rPr>
              <a:t>Metoder</a:t>
            </a:r>
            <a:endParaRPr b="1" sz="4500">
              <a:latin typeface="Work Sans"/>
              <a:ea typeface="Work Sans"/>
              <a:cs typeface="Work Sans"/>
              <a:sym typeface="Work Sans"/>
            </a:endParaRPr>
          </a:p>
          <a:p>
            <a:pPr indent="-463550" lvl="0" marL="457200" rtl="0" algn="l">
              <a:lnSpc>
                <a:spcPct val="200000"/>
              </a:lnSpc>
              <a:spcBef>
                <a:spcPts val="4500"/>
              </a:spcBef>
              <a:spcAft>
                <a:spcPts val="0"/>
              </a:spcAft>
              <a:buSzPts val="3700"/>
              <a:buChar char="•"/>
            </a:pPr>
            <a:r>
              <a:rPr lang="en-US" sz="3700"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b="1" lang="en-US" sz="3700">
                <a:latin typeface="Work Sans"/>
                <a:ea typeface="Work Sans"/>
                <a:cs typeface="Work Sans"/>
                <a:sym typeface="Work Sans"/>
              </a:rPr>
              <a:t>Tilhører selve klassen</a:t>
            </a:r>
            <a:r>
              <a:rPr lang="en-US" sz="3700">
                <a:latin typeface="Work Sans"/>
                <a:ea typeface="Work Sans"/>
                <a:cs typeface="Work Sans"/>
                <a:sym typeface="Work Sans"/>
              </a:rPr>
              <a:t>, ikke et objekt.</a:t>
            </a:r>
            <a:endParaRPr sz="3700">
              <a:latin typeface="Work Sans"/>
              <a:ea typeface="Work Sans"/>
              <a:cs typeface="Work Sans"/>
              <a:sym typeface="Work Sans"/>
            </a:endParaRPr>
          </a:p>
          <a:p>
            <a:pPr indent="-463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700"/>
              <a:buChar char="•"/>
            </a:pPr>
            <a:r>
              <a:rPr lang="en-US" sz="3700">
                <a:latin typeface="Work Sans"/>
                <a:ea typeface="Work Sans"/>
                <a:cs typeface="Work Sans"/>
                <a:sym typeface="Work Sans"/>
              </a:rPr>
              <a:t>Kaldes direkte via klassen ( vi skal ikke bruge</a:t>
            </a:r>
            <a:r>
              <a:rPr lang="en-US" sz="3700"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b="1" lang="en-US" sz="3700">
                <a:solidFill>
                  <a:srgbClr val="B41600"/>
                </a:solidFill>
                <a:highlight>
                  <a:srgbClr val="FFE2FC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3700">
                <a:latin typeface="Work Sans"/>
                <a:ea typeface="Work Sans"/>
                <a:cs typeface="Work Sans"/>
                <a:sym typeface="Work Sans"/>
              </a:rPr>
              <a:t> keyword</a:t>
            </a:r>
            <a:r>
              <a:rPr lang="en-US" sz="3700">
                <a:latin typeface="Work Sans"/>
                <a:ea typeface="Work Sans"/>
                <a:cs typeface="Work Sans"/>
                <a:sym typeface="Work Sans"/>
              </a:rPr>
              <a:t>)</a:t>
            </a:r>
            <a:endParaRPr sz="37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200000"/>
              </a:lnSpc>
              <a:spcBef>
                <a:spcPts val="4500"/>
              </a:spcBef>
              <a:spcAft>
                <a:spcPts val="0"/>
              </a:spcAft>
              <a:buNone/>
            </a:pPr>
            <a:r>
              <a:rPr b="1" lang="en-US" sz="4500">
                <a:latin typeface="Work Sans"/>
                <a:ea typeface="Work Sans"/>
                <a:cs typeface="Work Sans"/>
                <a:sym typeface="Work Sans"/>
              </a:rPr>
              <a:t>non-</a:t>
            </a:r>
            <a:r>
              <a:rPr b="1" lang="en-US" sz="4500">
                <a:solidFill>
                  <a:srgbClr val="B41600"/>
                </a:solidFill>
                <a:highlight>
                  <a:srgbClr val="FFE2FC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-US" sz="4500"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b="1" lang="en-US" sz="4500">
                <a:latin typeface="Work Sans"/>
                <a:ea typeface="Work Sans"/>
                <a:cs typeface="Work Sans"/>
                <a:sym typeface="Work Sans"/>
              </a:rPr>
              <a:t>Metoder</a:t>
            </a:r>
            <a:endParaRPr b="1" sz="4500">
              <a:latin typeface="Work Sans"/>
              <a:ea typeface="Work Sans"/>
              <a:cs typeface="Work Sans"/>
              <a:sym typeface="Work Sans"/>
            </a:endParaRPr>
          </a:p>
          <a:p>
            <a:pPr indent="-463550" lvl="0" marL="457200" rtl="0" algn="l">
              <a:lnSpc>
                <a:spcPct val="200000"/>
              </a:lnSpc>
              <a:spcBef>
                <a:spcPts val="4500"/>
              </a:spcBef>
              <a:spcAft>
                <a:spcPts val="0"/>
              </a:spcAft>
              <a:buSzPts val="3700"/>
              <a:buChar char="•"/>
            </a:pPr>
            <a:r>
              <a:rPr b="1" lang="en-US" sz="3700">
                <a:latin typeface="Work Sans"/>
                <a:ea typeface="Work Sans"/>
                <a:cs typeface="Work Sans"/>
                <a:sym typeface="Work Sans"/>
              </a:rPr>
              <a:t>Tilhører et objekt </a:t>
            </a:r>
            <a:r>
              <a:rPr lang="en-US" sz="3700">
                <a:latin typeface="Work Sans"/>
                <a:ea typeface="Work Sans"/>
                <a:cs typeface="Work Sans"/>
                <a:sym typeface="Work Sans"/>
              </a:rPr>
              <a:t>og kræver at vi skal bruge </a:t>
            </a:r>
            <a:r>
              <a:rPr lang="en-US" sz="3700"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b="1" lang="en-US" sz="3700">
                <a:solidFill>
                  <a:srgbClr val="B41600"/>
                </a:solidFill>
                <a:highlight>
                  <a:srgbClr val="FFE2FC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3700">
                <a:latin typeface="Work Sans"/>
                <a:ea typeface="Work Sans"/>
                <a:cs typeface="Work Sans"/>
                <a:sym typeface="Work Sans"/>
              </a:rPr>
              <a:t> keyword for at oprette et objek.</a:t>
            </a:r>
            <a:endParaRPr sz="3700">
              <a:latin typeface="Work Sans"/>
              <a:ea typeface="Work Sans"/>
              <a:cs typeface="Work Sans"/>
              <a:sym typeface="Work Sans"/>
            </a:endParaRPr>
          </a:p>
          <a:p>
            <a:pPr indent="-463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3700"/>
              <a:buChar char="•"/>
            </a:pPr>
            <a:r>
              <a:rPr lang="en-US" sz="3700">
                <a:latin typeface="Work Sans"/>
                <a:ea typeface="Work Sans"/>
                <a:cs typeface="Work Sans"/>
                <a:sym typeface="Work Sans"/>
              </a:rPr>
              <a:t> Bruges typisk til at arbejde med objektets data (</a:t>
            </a:r>
            <a:r>
              <a:rPr lang="en-US" sz="3700">
                <a:highlight>
                  <a:srgbClr val="F1FA8C"/>
                </a:highlight>
                <a:latin typeface="Work Sans"/>
                <a:ea typeface="Work Sans"/>
                <a:cs typeface="Work Sans"/>
                <a:sym typeface="Work Sans"/>
              </a:rPr>
              <a:t>kommer vi til om et par uger!</a:t>
            </a:r>
            <a:r>
              <a:rPr lang="en-US" sz="3700">
                <a:latin typeface="Work Sans"/>
                <a:ea typeface="Work Sans"/>
                <a:cs typeface="Work Sans"/>
                <a:sym typeface="Work Sans"/>
              </a:rPr>
              <a:t>)</a:t>
            </a:r>
            <a:endParaRPr sz="3700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"/>
          <p:cNvSpPr txBox="1"/>
          <p:nvPr>
            <p:ph type="title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</a:pPr>
            <a:r>
              <a:rPr b="1" lang="en-US" sz="11600">
                <a:latin typeface="Work Sans"/>
                <a:ea typeface="Work Sans"/>
                <a:cs typeface="Work Sans"/>
                <a:sym typeface="Work Sans"/>
              </a:rPr>
              <a:t>Logi</a:t>
            </a:r>
            <a:r>
              <a:rPr b="1" lang="en-US">
                <a:latin typeface="Work Sans"/>
                <a:ea typeface="Work Sans"/>
                <a:cs typeface="Work Sans"/>
                <a:sym typeface="Work Sans"/>
              </a:rPr>
              <a:t>k</a:t>
            </a:r>
            <a:r>
              <a:rPr b="1" lang="en-US" sz="11600">
                <a:latin typeface="Work Sans"/>
                <a:ea typeface="Work Sans"/>
                <a:cs typeface="Work Sans"/>
                <a:sym typeface="Work Sans"/>
              </a:rPr>
              <a:t> / </a:t>
            </a:r>
            <a:r>
              <a:rPr b="1" lang="en-US">
                <a:latin typeface="Work Sans"/>
                <a:ea typeface="Work Sans"/>
                <a:cs typeface="Work Sans"/>
                <a:sym typeface="Work Sans"/>
              </a:rPr>
              <a:t>R</a:t>
            </a:r>
            <a:r>
              <a:rPr b="1" lang="en-US" sz="11600">
                <a:latin typeface="Work Sans"/>
                <a:ea typeface="Work Sans"/>
                <a:cs typeface="Work Sans"/>
                <a:sym typeface="Work Sans"/>
              </a:rPr>
              <a:t>elational </a:t>
            </a:r>
            <a:r>
              <a:rPr b="1" lang="en-US">
                <a:latin typeface="Work Sans"/>
                <a:ea typeface="Work Sans"/>
                <a:cs typeface="Work Sans"/>
                <a:sym typeface="Work Sans"/>
              </a:rPr>
              <a:t>O</a:t>
            </a:r>
            <a:r>
              <a:rPr b="1" lang="en-US" sz="11600">
                <a:latin typeface="Work Sans"/>
                <a:ea typeface="Work Sans"/>
                <a:cs typeface="Work Sans"/>
                <a:sym typeface="Work Sans"/>
              </a:rPr>
              <a:t>perators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i="0" lang="en-US" sz="85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Relational </a:t>
            </a:r>
            <a:r>
              <a:rPr lang="en-US">
                <a:latin typeface="Work Sans"/>
                <a:ea typeface="Work Sans"/>
                <a:cs typeface="Work Sans"/>
                <a:sym typeface="Work Sans"/>
              </a:rPr>
              <a:t>O</a:t>
            </a:r>
            <a:r>
              <a:rPr i="0" lang="en-US" sz="85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perators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descr="Image" id="184" name="Google Shape;18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6503" y="4840524"/>
            <a:ext cx="15609095" cy="5569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2b173592e3_0_133"/>
          <p:cNvSpPr txBox="1"/>
          <p:nvPr>
            <p:ph type="title"/>
          </p:nvPr>
        </p:nvSpPr>
        <p:spPr>
          <a:xfrm>
            <a:off x="807500" y="326550"/>
            <a:ext cx="21971100" cy="2582100"/>
          </a:xfrm>
          <a:prstGeom prst="rect">
            <a:avLst/>
          </a:prstGeom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0">
                <a:latin typeface="Work Sans"/>
                <a:ea typeface="Work Sans"/>
                <a:cs typeface="Work Sans"/>
                <a:sym typeface="Work Sans"/>
              </a:rPr>
              <a:t>Boolske Operatorer</a:t>
            </a:r>
            <a:endParaRPr b="1" sz="120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90" name="Google Shape;190;g32b173592e3_0_133"/>
          <p:cNvSpPr txBox="1"/>
          <p:nvPr/>
        </p:nvSpPr>
        <p:spPr>
          <a:xfrm>
            <a:off x="807500" y="3005850"/>
            <a:ext cx="22494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5000">
                <a:latin typeface="Work Sans Light"/>
                <a:ea typeface="Work Sans Light"/>
                <a:cs typeface="Work Sans Light"/>
                <a:sym typeface="Work Sans Light"/>
              </a:rPr>
              <a:t>Man kan bruge boolske operatorer </a:t>
            </a:r>
            <a:r>
              <a:rPr lang="en-US" sz="5000">
                <a:solidFill>
                  <a:srgbClr val="C00000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&amp;&amp;,</a:t>
            </a:r>
            <a:r>
              <a:rPr lang="en-US" sz="5000">
                <a:latin typeface="Work Sans Light"/>
                <a:ea typeface="Work Sans Light"/>
                <a:cs typeface="Work Sans Light"/>
                <a:sym typeface="Work Sans Light"/>
              </a:rPr>
              <a:t> </a:t>
            </a:r>
            <a:r>
              <a:rPr lang="en-US" sz="5000">
                <a:solidFill>
                  <a:srgbClr val="C00000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||</a:t>
            </a:r>
            <a:r>
              <a:rPr lang="en-US" sz="5000">
                <a:latin typeface="Work Sans Light"/>
                <a:ea typeface="Work Sans Light"/>
                <a:cs typeface="Work Sans Light"/>
                <a:sym typeface="Work Sans Light"/>
              </a:rPr>
              <a:t> og </a:t>
            </a:r>
            <a:r>
              <a:rPr lang="en-US" sz="5000">
                <a:solidFill>
                  <a:srgbClr val="C00000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!</a:t>
            </a:r>
            <a:r>
              <a:rPr lang="en-US" sz="5000">
                <a:latin typeface="Work Sans Light"/>
                <a:ea typeface="Work Sans Light"/>
                <a:cs typeface="Work Sans Light"/>
                <a:sym typeface="Work Sans Light"/>
              </a:rPr>
              <a:t> i if-sætninger</a:t>
            </a:r>
            <a:endParaRPr sz="5000"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graphicFrame>
        <p:nvGraphicFramePr>
          <p:cNvPr id="191" name="Google Shape;191;g32b173592e3_0_133"/>
          <p:cNvGraphicFramePr/>
          <p:nvPr/>
        </p:nvGraphicFramePr>
        <p:xfrm>
          <a:off x="807500" y="5433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{5A712288-CFB3-4633-96BC-7596134C003F}</a:tableStyleId>
              </a:tblPr>
              <a:tblGrid>
                <a:gridCol w="4594600"/>
                <a:gridCol w="5531675"/>
                <a:gridCol w="8101025"/>
                <a:gridCol w="3566900"/>
              </a:tblGrid>
              <a:tr h="1324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200"/>
                        <a:t>Operator</a:t>
                      </a:r>
                      <a:endParaRPr b="1" sz="4200"/>
                    </a:p>
                  </a:txBody>
                  <a:tcPr marT="45725" marB="45725" marR="91450" marL="91450">
                    <a:lnL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200"/>
                        <a:t>Description</a:t>
                      </a:r>
                      <a:endParaRPr b="1" sz="4200"/>
                    </a:p>
                  </a:txBody>
                  <a:tcPr marT="45725" marB="45725" marR="91450" marL="91450">
                    <a:lnL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200"/>
                        <a:t>Example</a:t>
                      </a:r>
                      <a:endParaRPr b="1" sz="4200"/>
                    </a:p>
                  </a:txBody>
                  <a:tcPr marT="45725" marB="45725" marR="91450" marL="91450">
                    <a:lnL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200"/>
                        <a:t>Result</a:t>
                      </a:r>
                      <a:endParaRPr b="1" sz="4200"/>
                    </a:p>
                  </a:txBody>
                  <a:tcPr marT="45725" marB="45725" marR="91450" marL="91450">
                    <a:lnL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43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200">
                          <a:solidFill>
                            <a:srgbClr val="44546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&amp;&amp;</a:t>
                      </a:r>
                      <a:endParaRPr b="1" sz="4200">
                        <a:solidFill>
                          <a:srgbClr val="44546A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lnL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200"/>
                        <a:t>and</a:t>
                      </a:r>
                      <a:endParaRPr sz="4200"/>
                    </a:p>
                  </a:txBody>
                  <a:tcPr marT="45725" marB="45725" marR="91450" marL="91450">
                    <a:lnL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(2 == 3) &amp;&amp; (-1 &lt; 5)</a:t>
                      </a:r>
                      <a:endParaRPr sz="4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lnL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 sz="4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lnL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43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200">
                          <a:solidFill>
                            <a:srgbClr val="44546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||</a:t>
                      </a:r>
                      <a:endParaRPr b="1" sz="4200">
                        <a:solidFill>
                          <a:srgbClr val="44546A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lnL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200"/>
                        <a:t>or</a:t>
                      </a:r>
                      <a:endParaRPr sz="4200"/>
                    </a:p>
                  </a:txBody>
                  <a:tcPr marT="45725" marB="45725" marR="91450" marL="91450">
                    <a:lnL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(2 == 3) || (-1 &lt; 5)</a:t>
                      </a:r>
                      <a:endParaRPr sz="4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lnL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4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lnL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24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4200">
                          <a:solidFill>
                            <a:srgbClr val="44546A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!</a:t>
                      </a:r>
                      <a:endParaRPr b="1" sz="4200">
                        <a:solidFill>
                          <a:srgbClr val="44546A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lnL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200"/>
                        <a:t>not</a:t>
                      </a:r>
                      <a:endParaRPr sz="4200"/>
                    </a:p>
                  </a:txBody>
                  <a:tcPr marT="45725" marB="45725" marR="91450" marL="91450">
                    <a:lnL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!(2 == 3)</a:t>
                      </a:r>
                      <a:endParaRPr sz="4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lnL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 sz="4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>
                    <a:lnL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fbf264d0d5_0_32"/>
          <p:cNvSpPr txBox="1"/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Work Sans"/>
                <a:ea typeface="Work Sans"/>
                <a:cs typeface="Work Sans"/>
                <a:sym typeface="Work Sans"/>
              </a:rPr>
              <a:t>final keyword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97" name="Google Shape;197;g2fbf264d0d5_0_32"/>
          <p:cNvSpPr txBox="1"/>
          <p:nvPr>
            <p:ph idx="2" type="body"/>
          </p:nvPr>
        </p:nvSpPr>
        <p:spPr>
          <a:xfrm>
            <a:off x="1206500" y="4248503"/>
            <a:ext cx="21971100" cy="28947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546100" lvl="0" marL="457200" rtl="0" algn="l">
              <a:spcBef>
                <a:spcPts val="4500"/>
              </a:spcBef>
              <a:spcAft>
                <a:spcPts val="0"/>
              </a:spcAft>
              <a:buSzPts val="5000"/>
              <a:buChar char="●"/>
            </a:pPr>
            <a:r>
              <a:rPr lang="en-US" sz="50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-US" sz="5000">
                <a:solidFill>
                  <a:srgbClr val="B41600"/>
                </a:solidFill>
                <a:highlight>
                  <a:srgbClr val="FFE2FC"/>
                </a:highlight>
                <a:latin typeface="Courier New"/>
                <a:ea typeface="Courier New"/>
                <a:cs typeface="Courier New"/>
                <a:sym typeface="Courier New"/>
              </a:rPr>
              <a:t>final</a:t>
            </a:r>
            <a:r>
              <a:rPr lang="en-US" sz="50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5000"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keyword er en </a:t>
            </a:r>
            <a:r>
              <a:rPr i="1" lang="en-US" sz="5000"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non-access modifier</a:t>
            </a:r>
            <a:r>
              <a:rPr lang="en-US" sz="5000"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 der kan bruges til classes, metioder og variabler</a:t>
            </a:r>
            <a:endParaRPr sz="5000">
              <a:highlight>
                <a:srgbClr val="FFFFFF"/>
              </a:highlight>
              <a:latin typeface="Work Sans"/>
              <a:ea typeface="Work Sans"/>
              <a:cs typeface="Work Sans"/>
              <a:sym typeface="Work Sans"/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Char char="●"/>
            </a:pPr>
            <a:r>
              <a:rPr lang="en-US" sz="5000">
                <a:highlight>
                  <a:srgbClr val="FFFFFF"/>
                </a:highlight>
                <a:latin typeface="Work Sans"/>
                <a:ea typeface="Work Sans"/>
                <a:cs typeface="Work Sans"/>
                <a:sym typeface="Work Sans"/>
              </a:rPr>
              <a:t> Det gør en værdi umulig at ændre</a:t>
            </a:r>
            <a:endParaRPr sz="5000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2b173592e3_0_6"/>
          <p:cNvSpPr txBox="1"/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Work Sans"/>
                <a:ea typeface="Work Sans"/>
                <a:cs typeface="Work Sans"/>
                <a:sym typeface="Work Sans"/>
              </a:rPr>
              <a:t>Opsamling på metoder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86" name="Google Shape;86;g32b173592e3_0_6"/>
          <p:cNvSpPr txBox="1"/>
          <p:nvPr>
            <p:ph idx="2" type="body"/>
          </p:nvPr>
        </p:nvSpPr>
        <p:spPr>
          <a:xfrm>
            <a:off x="1206500" y="4248500"/>
            <a:ext cx="21971100" cy="5253900"/>
          </a:xfrm>
          <a:prstGeom prst="rect">
            <a:avLst/>
          </a:prstGeom>
          <a:solidFill>
            <a:srgbClr val="282A36"/>
          </a:solidFill>
          <a:ln cap="flat" cmpd="sng" w="228600">
            <a:solidFill>
              <a:srgbClr val="282A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457200" rtl="0" algn="l">
              <a:lnSpc>
                <a:spcPct val="40000"/>
              </a:lnSpc>
              <a:spcBef>
                <a:spcPts val="450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FF79C6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40000"/>
              </a:lnSpc>
              <a:spcBef>
                <a:spcPts val="450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b="1" lang="en-US" sz="35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Metode </a:t>
            </a:r>
            <a:r>
              <a:rPr b="1" lang="en-US" sz="35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35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40000"/>
              </a:lnSpc>
              <a:spcBef>
                <a:spcPts val="450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35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b="1" lang="en-US" sz="35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lang="en-US" sz="35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35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-US" sz="3500">
                <a:solidFill>
                  <a:srgbClr val="36FFA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b="1" i="1" lang="en-US" sz="35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b="1" lang="en-US" sz="35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-US" sz="35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35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40000"/>
              </a:lnSpc>
              <a:spcBef>
                <a:spcPts val="450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US" sz="3500">
                <a:solidFill>
                  <a:srgbClr val="98A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//main er en metode, som vi nu er vant til at bruge</a:t>
            </a:r>
            <a:endParaRPr b="1" sz="3500">
              <a:solidFill>
                <a:srgbClr val="98A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40000"/>
              </a:lnSpc>
              <a:spcBef>
                <a:spcPts val="450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rgbClr val="98A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US" sz="35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en-US" sz="35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z="35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-US" sz="35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z="35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en-US" sz="35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3500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"Dette her er også en metode!"</a:t>
            </a:r>
            <a:r>
              <a:rPr b="1" lang="en-US" sz="35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US" sz="35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35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40000"/>
              </a:lnSpc>
              <a:spcBef>
                <a:spcPts val="450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35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35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40000"/>
              </a:lnSpc>
              <a:spcBef>
                <a:spcPts val="450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0"/>
          <p:cNvSpPr txBox="1"/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i="0" lang="en-US" sz="85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Evaluating </a:t>
            </a:r>
            <a:r>
              <a:rPr lang="en-US">
                <a:latin typeface="Work Sans"/>
                <a:ea typeface="Work Sans"/>
                <a:cs typeface="Work Sans"/>
                <a:sym typeface="Work Sans"/>
              </a:rPr>
              <a:t>E</a:t>
            </a:r>
            <a:r>
              <a:rPr i="0" lang="en-US" sz="85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xpressions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03" name="Google Shape;203;p10"/>
          <p:cNvSpPr txBox="1"/>
          <p:nvPr/>
        </p:nvSpPr>
        <p:spPr>
          <a:xfrm>
            <a:off x="1206500" y="4610700"/>
            <a:ext cx="19769400" cy="4494600"/>
          </a:xfrm>
          <a:prstGeom prst="rect">
            <a:avLst/>
          </a:prstGeom>
          <a:solidFill>
            <a:srgbClr val="282A36"/>
          </a:solidFill>
          <a:ln cap="flat" cmpd="sng" w="228600">
            <a:solidFill>
              <a:srgbClr val="282A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b="1" lang="en-US" sz="40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lang="en-US" sz="4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40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-US" sz="4000">
                <a:solidFill>
                  <a:srgbClr val="36FFA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b="1" i="1" lang="en-US" sz="40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b="1" lang="en-US" sz="4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-US" sz="4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40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-US" sz="40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heightFromUser</a:t>
            </a: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-US" sz="4000">
                <a:solidFill>
                  <a:srgbClr val="98A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// input fra brugeren</a:t>
            </a:r>
            <a:endParaRPr b="1" sz="4000">
              <a:solidFill>
                <a:srgbClr val="98A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final int </a:t>
            </a:r>
            <a:r>
              <a:rPr b="1" lang="en-US" sz="40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HEIGHT_LIMIT </a:t>
            </a: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-US" sz="40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160</a:t>
            </a: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-US" sz="4000">
                <a:solidFill>
                  <a:srgbClr val="98A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// hard limit på højde</a:t>
            </a:r>
            <a:endParaRPr b="1" sz="4000">
              <a:solidFill>
                <a:srgbClr val="98A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-US" sz="4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40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HEIGHT_LIMIT </a:t>
            </a: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en-US" sz="40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heightFromUser</a:t>
            </a:r>
            <a:r>
              <a:rPr b="1" lang="en-US" sz="4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US" sz="4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40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z="40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z="40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en-US" sz="4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4000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"Du er ikke høj nok!"</a:t>
            </a:r>
            <a:r>
              <a:rPr b="1" lang="en-US" sz="4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40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	</a:t>
            </a:r>
            <a:r>
              <a:rPr b="1" lang="en-US" sz="4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40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4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2b173592e3_0_209"/>
          <p:cNvSpPr txBox="1"/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lang="en-US">
                <a:latin typeface="Work Sans"/>
                <a:ea typeface="Work Sans"/>
                <a:cs typeface="Work Sans"/>
                <a:sym typeface="Work Sans"/>
              </a:rPr>
              <a:t>else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09" name="Google Shape;209;g32b173592e3_0_209"/>
          <p:cNvSpPr txBox="1"/>
          <p:nvPr/>
        </p:nvSpPr>
        <p:spPr>
          <a:xfrm>
            <a:off x="1206500" y="3379350"/>
            <a:ext cx="19769400" cy="6957300"/>
          </a:xfrm>
          <a:prstGeom prst="rect">
            <a:avLst/>
          </a:prstGeom>
          <a:solidFill>
            <a:srgbClr val="282A36"/>
          </a:solidFill>
          <a:ln cap="flat" cmpd="sng" w="228600">
            <a:solidFill>
              <a:srgbClr val="282A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b="1" lang="en-US" sz="40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lang="en-US" sz="4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40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-US" sz="4000">
                <a:solidFill>
                  <a:srgbClr val="36FFA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b="1" i="1" lang="en-US" sz="40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b="1" lang="en-US" sz="4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-US" sz="4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40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-US" sz="40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heightFromUser</a:t>
            </a: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-US" sz="4000">
                <a:solidFill>
                  <a:srgbClr val="98A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// input fra brugeren</a:t>
            </a:r>
            <a:endParaRPr b="1" sz="4000">
              <a:solidFill>
                <a:srgbClr val="98A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98A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40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final int </a:t>
            </a:r>
            <a:r>
              <a:rPr b="1" lang="en-US" sz="40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HEIGHT_LIMIT </a:t>
            </a: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-US" sz="40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160</a:t>
            </a: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-US" sz="4000">
                <a:solidFill>
                  <a:srgbClr val="98A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// hard limit på højde</a:t>
            </a:r>
            <a:endParaRPr b="1" sz="4000">
              <a:solidFill>
                <a:srgbClr val="98A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98A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40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-US" sz="4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40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HEIGHT_LIMIT </a:t>
            </a: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en-US" sz="40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heightFromUser</a:t>
            </a:r>
            <a:r>
              <a:rPr b="1" lang="en-US" sz="4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US" sz="4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40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US" sz="40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z="40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z="40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en-US" sz="4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4000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"Du er ikke høj nok!"</a:t>
            </a:r>
            <a:r>
              <a:rPr b="1" lang="en-US" sz="4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40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4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40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40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lang="en-US" sz="4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40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US" sz="40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z="40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z="40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en-US" sz="4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4000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"Du må gerne komme ind"</a:t>
            </a:r>
            <a:r>
              <a:rPr b="1" lang="en-US" sz="4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40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4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40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40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z="40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z="40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en-US" sz="4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4000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"Nu er det slut"</a:t>
            </a:r>
            <a:r>
              <a:rPr b="1" lang="en-US" sz="4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40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4000">
              <a:solidFill>
                <a:srgbClr val="FF79C6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2"/>
          <p:cNvSpPr txBox="1"/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lang="en-US">
                <a:latin typeface="Work Sans"/>
                <a:ea typeface="Work Sans"/>
                <a:cs typeface="Work Sans"/>
                <a:sym typeface="Work Sans"/>
              </a:rPr>
              <a:t>e</a:t>
            </a:r>
            <a:r>
              <a:rPr i="0" lang="en-US" sz="85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lse if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15" name="Google Shape;215;p12"/>
          <p:cNvSpPr txBox="1"/>
          <p:nvPr/>
        </p:nvSpPr>
        <p:spPr>
          <a:xfrm>
            <a:off x="1206500" y="3211400"/>
            <a:ext cx="19476600" cy="6341700"/>
          </a:xfrm>
          <a:prstGeom prst="rect">
            <a:avLst/>
          </a:prstGeom>
          <a:solidFill>
            <a:srgbClr val="282A36"/>
          </a:solidFill>
          <a:ln cap="flat" cmpd="sng" w="228600">
            <a:solidFill>
              <a:srgbClr val="282A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b="1" lang="en-US" sz="40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lang="en-US" sz="4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40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-US" sz="4000">
                <a:solidFill>
                  <a:srgbClr val="36FFA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b="1" i="1" lang="en-US" sz="40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b="1" lang="en-US" sz="4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-US" sz="4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40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40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-US" sz="4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1" lang="en-US" sz="4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US" sz="4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40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US" sz="40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z="40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z="40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en-US" sz="4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4000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"x!"</a:t>
            </a:r>
            <a:r>
              <a:rPr b="1" lang="en-US" sz="4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40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4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40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40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else if </a:t>
            </a:r>
            <a:r>
              <a:rPr b="1" lang="en-US" sz="4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1" lang="en-US" sz="4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US" sz="4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40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US" sz="40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z="40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z="40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en-US" sz="4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4000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"Y!"</a:t>
            </a:r>
            <a:r>
              <a:rPr b="1" lang="en-US" sz="4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40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4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lang="en-US" sz="40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b="1" lang="en-US" sz="4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40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US" sz="40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z="40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z="40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en-US" sz="4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4000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"Z!"</a:t>
            </a:r>
            <a:r>
              <a:rPr b="1" lang="en-US" sz="4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40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4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40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4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6" name="Google Shape;216;p12"/>
          <p:cNvSpPr txBox="1"/>
          <p:nvPr/>
        </p:nvSpPr>
        <p:spPr>
          <a:xfrm>
            <a:off x="1206500" y="10251900"/>
            <a:ext cx="14391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latin typeface="Work Sans"/>
                <a:ea typeface="Work Sans"/>
                <a:cs typeface="Work Sans"/>
                <a:sym typeface="Work Sans"/>
              </a:rPr>
              <a:t>Husk sekvensen altid slutter med </a:t>
            </a:r>
            <a:r>
              <a:rPr b="1" lang="en-US" sz="4800">
                <a:solidFill>
                  <a:srgbClr val="B41600"/>
                </a:solidFill>
                <a:highlight>
                  <a:srgbClr val="FFE2FC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4800">
                <a:latin typeface="Work Sans"/>
                <a:ea typeface="Work Sans"/>
                <a:cs typeface="Work Sans"/>
                <a:sym typeface="Work Sans"/>
              </a:rPr>
              <a:t> </a:t>
            </a:r>
            <a:endParaRPr sz="4800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3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i="0" lang="en-US" sz="85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Nested if statement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22" name="Google Shape;222;p13"/>
          <p:cNvSpPr txBox="1"/>
          <p:nvPr/>
        </p:nvSpPr>
        <p:spPr>
          <a:xfrm>
            <a:off x="1387975" y="3174800"/>
            <a:ext cx="19842600" cy="6957300"/>
          </a:xfrm>
          <a:prstGeom prst="rect">
            <a:avLst/>
          </a:prstGeom>
          <a:solidFill>
            <a:srgbClr val="282A36"/>
          </a:solidFill>
          <a:ln cap="flat" cmpd="sng" w="228600">
            <a:solidFill>
              <a:srgbClr val="282A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b="1" lang="en-US" sz="40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whatArticleToDisplay</a:t>
            </a:r>
            <a:r>
              <a:rPr b="1" lang="en-US" sz="4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b="1" lang="en-US" sz="4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40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40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1" lang="en-US" sz="4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xloggedIn == </a:t>
            </a:r>
            <a:r>
              <a:rPr b="1" lang="en-US" sz="40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en-US" sz="4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-US" sz="4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40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US" sz="40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1" lang="en-US" sz="4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isPremiumUser == </a:t>
            </a:r>
            <a:r>
              <a:rPr b="1" lang="en-US" sz="40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en-US" sz="4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-US" sz="4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40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displayArticleWithPremiumContent:</a:t>
            </a:r>
            <a:endParaRPr b="1" sz="40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US" sz="4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lang="en-US" sz="40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else </a:t>
            </a:r>
            <a:r>
              <a:rPr b="1" lang="en-US" sz="4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40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displayArticle</a:t>
            </a:r>
            <a:r>
              <a:rPr b="1" lang="en-US" sz="4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40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US" sz="4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40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40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displayPayWall</a:t>
            </a:r>
            <a:r>
              <a:rPr b="1" lang="en-US" sz="4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40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4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5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i="0" lang="en-US" sz="85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Logi</a:t>
            </a:r>
            <a:r>
              <a:rPr lang="en-US">
                <a:latin typeface="Work Sans"/>
                <a:ea typeface="Work Sans"/>
                <a:cs typeface="Work Sans"/>
                <a:sym typeface="Work Sans"/>
              </a:rPr>
              <a:t>k kan drille!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28" name="Google Shape;228;p15"/>
          <p:cNvSpPr txBox="1"/>
          <p:nvPr/>
        </p:nvSpPr>
        <p:spPr>
          <a:xfrm>
            <a:off x="1206500" y="3156525"/>
            <a:ext cx="20592300" cy="7572900"/>
          </a:xfrm>
          <a:prstGeom prst="rect">
            <a:avLst/>
          </a:prstGeom>
          <a:solidFill>
            <a:srgbClr val="282A36"/>
          </a:solidFill>
          <a:ln cap="flat" cmpd="sng" w="228600">
            <a:solidFill>
              <a:srgbClr val="282A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b="1" lang="en-US" sz="40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Clubhouse </a:t>
            </a:r>
            <a:r>
              <a:rPr b="1" lang="en-US" sz="4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40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40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public boolean </a:t>
            </a:r>
            <a:r>
              <a:rPr b="1" lang="en-US" sz="40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isOlEnoughToEnter</a:t>
            </a:r>
            <a:r>
              <a:rPr b="1" lang="en-US" sz="4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40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i="1" lang="en-US" sz="40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b="1" lang="en-US" sz="4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US" sz="4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40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US" sz="4000">
                <a:solidFill>
                  <a:srgbClr val="98A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//man skal være fyldt 18 for at komme ind</a:t>
            </a:r>
            <a:endParaRPr b="1" sz="4000">
              <a:solidFill>
                <a:srgbClr val="98A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98A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US" sz="40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-US" sz="4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40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18 </a:t>
            </a: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&gt;= </a:t>
            </a:r>
            <a:r>
              <a:rPr b="1" i="1" lang="en-US" sz="40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b="1" lang="en-US" sz="4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US" sz="4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40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-US" sz="40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z="40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z="40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en-US" sz="4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4000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"Velkommen i klubhuset!"</a:t>
            </a:r>
            <a:r>
              <a:rPr b="1" lang="en-US" sz="4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40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-US" sz="40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return true</a:t>
            </a: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40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US" sz="4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lang="en-US" sz="40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lang="en-US" sz="4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40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-US" sz="40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z="40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z="40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en-US" sz="4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4000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"Ud!"</a:t>
            </a:r>
            <a:r>
              <a:rPr b="1" lang="en-US" sz="4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40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-US" sz="40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return false</a:t>
            </a: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40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US" sz="4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40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40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4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6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i="0" lang="en-US" sz="85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Logic </a:t>
            </a:r>
            <a:r>
              <a:rPr lang="en-US">
                <a:latin typeface="Work Sans"/>
                <a:ea typeface="Work Sans"/>
                <a:cs typeface="Work Sans"/>
                <a:sym typeface="Work Sans"/>
              </a:rPr>
              <a:t>E</a:t>
            </a:r>
            <a:r>
              <a:rPr i="0" lang="en-US" sz="85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rror / Bugs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34" name="Google Shape;234;p16"/>
          <p:cNvSpPr txBox="1"/>
          <p:nvPr>
            <p:ph idx="2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6096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Work Sans"/>
              <a:buChar char="•"/>
            </a:pPr>
            <a:r>
              <a:rPr lang="en-US">
                <a:latin typeface="Work Sans"/>
                <a:ea typeface="Work Sans"/>
                <a:cs typeface="Work Sans"/>
                <a:sym typeface="Work Sans"/>
              </a:rPr>
              <a:t>Giver andet resultat end forventet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  <a:p>
            <a:pPr indent="-609600" lvl="0" marL="609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</a:pPr>
            <a:r>
              <a:rPr lang="en-US">
                <a:latin typeface="Work Sans"/>
                <a:ea typeface="Work Sans"/>
                <a:cs typeface="Work Sans"/>
                <a:sym typeface="Work Sans"/>
              </a:rPr>
              <a:t>Bliver</a:t>
            </a:r>
            <a:r>
              <a:rPr i="0" lang="en-US" sz="48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b="1" lang="en-US">
                <a:latin typeface="Work Sans"/>
                <a:ea typeface="Work Sans"/>
                <a:cs typeface="Work Sans"/>
                <a:sym typeface="Work Sans"/>
              </a:rPr>
              <a:t>ikke</a:t>
            </a:r>
            <a:r>
              <a:rPr i="0" lang="en-US" sz="48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-US">
                <a:latin typeface="Work Sans"/>
                <a:ea typeface="Work Sans"/>
                <a:cs typeface="Work Sans"/>
                <a:sym typeface="Work Sans"/>
              </a:rPr>
              <a:t>fanget af</a:t>
            </a:r>
            <a:r>
              <a:rPr i="0" lang="en-US" sz="48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 compiler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  <a:p>
            <a:pPr indent="-609600" lvl="0" marL="609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Work Sans"/>
              <a:buChar char="•"/>
            </a:pPr>
            <a:r>
              <a:rPr lang="en-US">
                <a:latin typeface="Work Sans"/>
                <a:ea typeface="Work Sans"/>
                <a:cs typeface="Work Sans"/>
                <a:sym typeface="Work Sans"/>
              </a:rPr>
              <a:t>Fanges med</a:t>
            </a:r>
            <a:r>
              <a:rPr i="0" lang="en-US" sz="48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 test</a:t>
            </a:r>
            <a:r>
              <a:rPr lang="en-US">
                <a:latin typeface="Work Sans"/>
                <a:ea typeface="Work Sans"/>
                <a:cs typeface="Work Sans"/>
                <a:sym typeface="Work Sans"/>
              </a:rPr>
              <a:t>s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  <a:p>
            <a:pPr indent="-609600" lvl="0" marL="609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Work Sans"/>
              <a:buChar char="•"/>
            </a:pPr>
            <a:r>
              <a:rPr i="0" lang="en-US" sz="48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CodingBat/Codewars </a:t>
            </a:r>
            <a:r>
              <a:rPr lang="en-US">
                <a:latin typeface="Work Sans"/>
                <a:ea typeface="Work Sans"/>
                <a:cs typeface="Work Sans"/>
                <a:sym typeface="Work Sans"/>
              </a:rPr>
              <a:t>sørger for at teste for dig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  <a:p>
            <a:pPr indent="-609600" lvl="0" marL="609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Work Sans"/>
              <a:buChar char="•"/>
            </a:pPr>
            <a:r>
              <a:rPr i="0" lang="en-US" sz="48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Syntax </a:t>
            </a:r>
            <a:r>
              <a:rPr lang="en-US">
                <a:latin typeface="Work Sans"/>
                <a:ea typeface="Work Sans"/>
                <a:cs typeface="Work Sans"/>
                <a:sym typeface="Work Sans"/>
              </a:rPr>
              <a:t>er</a:t>
            </a:r>
            <a:r>
              <a:rPr i="0" lang="en-US" sz="48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-US">
                <a:latin typeface="Work Sans"/>
                <a:ea typeface="Work Sans"/>
                <a:cs typeface="Work Sans"/>
                <a:sym typeface="Work Sans"/>
              </a:rPr>
              <a:t>korrekt</a:t>
            </a:r>
            <a:r>
              <a:rPr i="0" lang="en-US" sz="48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 - logi</a:t>
            </a:r>
            <a:r>
              <a:rPr lang="en-US">
                <a:latin typeface="Work Sans"/>
                <a:ea typeface="Work Sans"/>
                <a:cs typeface="Work Sans"/>
                <a:sym typeface="Work Sans"/>
              </a:rPr>
              <a:t>kken er forkert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8"/>
          <p:cNvSpPr txBox="1"/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lang="en-US">
                <a:latin typeface="Work Sans"/>
                <a:ea typeface="Work Sans"/>
                <a:cs typeface="Work Sans"/>
                <a:sym typeface="Work Sans"/>
              </a:rPr>
              <a:t>S</a:t>
            </a:r>
            <a:r>
              <a:rPr i="0" lang="en-US" sz="85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witch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40" name="Google Shape;240;p18"/>
          <p:cNvSpPr txBox="1"/>
          <p:nvPr/>
        </p:nvSpPr>
        <p:spPr>
          <a:xfrm>
            <a:off x="1387975" y="5436425"/>
            <a:ext cx="19677900" cy="7572900"/>
          </a:xfrm>
          <a:prstGeom prst="rect">
            <a:avLst/>
          </a:prstGeom>
          <a:solidFill>
            <a:srgbClr val="282A36"/>
          </a:solidFill>
          <a:ln cap="flat" cmpd="sng" w="228600">
            <a:solidFill>
              <a:srgbClr val="282A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b="1" lang="en-US" sz="40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Switch </a:t>
            </a:r>
            <a:r>
              <a:rPr b="1" lang="en-US" sz="4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40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40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public boolean </a:t>
            </a:r>
            <a:r>
              <a:rPr b="1" lang="en-US" sz="40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switchExample</a:t>
            </a:r>
            <a:r>
              <a:rPr b="1" lang="en-US" sz="4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1" lang="en-US" sz="4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40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-US" sz="40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b="1" lang="en-US" sz="4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4000">
                <a:solidFill>
                  <a:srgbClr val="98A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/*expression*/</a:t>
            </a:r>
            <a:r>
              <a:rPr b="1" lang="en-US" sz="4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4000">
              <a:solidFill>
                <a:srgbClr val="FFF906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US" sz="40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b="1" lang="en-US" sz="4000">
                <a:solidFill>
                  <a:srgbClr val="98A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/*tilfælde 1*/</a:t>
            </a: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40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-US" sz="4000">
                <a:solidFill>
                  <a:srgbClr val="98A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/* Hvad der skal ske*/</a:t>
            </a:r>
            <a:endParaRPr b="1" sz="4000">
              <a:solidFill>
                <a:srgbClr val="98A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98A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US" sz="40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b="1" lang="en-US" sz="4000">
                <a:solidFill>
                  <a:srgbClr val="98A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/*tilfælde 2*/</a:t>
            </a: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40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-US" sz="4000">
                <a:solidFill>
                  <a:srgbClr val="98A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/* Hvad der skal ske*/</a:t>
            </a:r>
            <a:endParaRPr b="1" sz="4000">
              <a:solidFill>
                <a:srgbClr val="98A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98A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US" sz="40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b="1" lang="en-US" sz="4000">
                <a:solidFill>
                  <a:srgbClr val="98A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/*tilfælde 3*/</a:t>
            </a: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40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-US" sz="4000">
                <a:solidFill>
                  <a:srgbClr val="98A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/* Hvad der skal ske*/</a:t>
            </a:r>
            <a:endParaRPr b="1" sz="4000">
              <a:solidFill>
                <a:srgbClr val="98A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98A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US" sz="4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40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40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4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1" name="Google Shape;241;p18"/>
          <p:cNvSpPr txBox="1"/>
          <p:nvPr>
            <p:ph idx="2" type="body"/>
          </p:nvPr>
        </p:nvSpPr>
        <p:spPr>
          <a:xfrm>
            <a:off x="1387975" y="2713015"/>
            <a:ext cx="21971100" cy="22182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4500"/>
              </a:spcBef>
              <a:spcAft>
                <a:spcPts val="0"/>
              </a:spcAft>
              <a:buNone/>
            </a:pPr>
            <a:r>
              <a:rPr lang="en-US" sz="4000">
                <a:latin typeface="Work Sans"/>
                <a:ea typeface="Work Sans"/>
                <a:cs typeface="Work Sans"/>
                <a:sym typeface="Work Sans"/>
              </a:rPr>
              <a:t>En </a:t>
            </a:r>
            <a:r>
              <a:rPr b="1" lang="en-US" sz="4000">
                <a:solidFill>
                  <a:srgbClr val="B41600"/>
                </a:solidFill>
                <a:highlight>
                  <a:srgbClr val="FFE2FC"/>
                </a:highlight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lang="en-US" sz="4000">
                <a:latin typeface="Work Sans"/>
                <a:ea typeface="Work Sans"/>
                <a:cs typeface="Work Sans"/>
                <a:sym typeface="Work Sans"/>
              </a:rPr>
              <a:t> metode giver det samme som </a:t>
            </a:r>
            <a:r>
              <a:rPr b="1" lang="en-US" sz="4000">
                <a:solidFill>
                  <a:srgbClr val="B41600"/>
                </a:solidFill>
                <a:highlight>
                  <a:srgbClr val="FFE2FC"/>
                </a:highlight>
                <a:latin typeface="Courier New"/>
                <a:ea typeface="Courier New"/>
                <a:cs typeface="Courier New"/>
                <a:sym typeface="Courier New"/>
              </a:rPr>
              <a:t>if else</a:t>
            </a:r>
            <a:r>
              <a:rPr lang="en-US" sz="4000">
                <a:latin typeface="Work Sans"/>
                <a:ea typeface="Work Sans"/>
                <a:cs typeface="Work Sans"/>
                <a:sym typeface="Work Sans"/>
              </a:rPr>
              <a:t> blokke: evaluering med udfald for hvert enkelt tilfælde</a:t>
            </a:r>
            <a:endParaRPr sz="4000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9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i="0" lang="en-US" sz="85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Switch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47" name="Google Shape;247;p19"/>
          <p:cNvSpPr txBox="1"/>
          <p:nvPr>
            <p:ph idx="2" type="body"/>
          </p:nvPr>
        </p:nvSpPr>
        <p:spPr>
          <a:xfrm>
            <a:off x="1206500" y="4248502"/>
            <a:ext cx="21971100" cy="44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20000"/>
          </a:bodyPr>
          <a:lstStyle/>
          <a:p>
            <a:pPr indent="-6096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Work Sans"/>
              <a:buChar char="•"/>
            </a:pPr>
            <a:r>
              <a:rPr lang="en-US">
                <a:latin typeface="Work Sans"/>
                <a:ea typeface="Work Sans"/>
                <a:cs typeface="Work Sans"/>
                <a:sym typeface="Work Sans"/>
              </a:rPr>
              <a:t>Flere forskellige</a:t>
            </a:r>
            <a:r>
              <a:rPr i="0" lang="en-US" sz="48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-US">
                <a:latin typeface="Work Sans"/>
                <a:ea typeface="Work Sans"/>
                <a:cs typeface="Work Sans"/>
                <a:sym typeface="Work Sans"/>
              </a:rPr>
              <a:t>udfald med den</a:t>
            </a:r>
            <a:r>
              <a:rPr i="0" lang="en-US" sz="48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 samme expression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  <a:p>
            <a:pPr indent="-609600" lvl="0" marL="609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Work Sans"/>
              <a:buChar char="•"/>
            </a:pPr>
            <a:r>
              <a:rPr lang="en-US">
                <a:latin typeface="Work Sans"/>
                <a:ea typeface="Work Sans"/>
                <a:cs typeface="Work Sans"/>
                <a:sym typeface="Work Sans"/>
              </a:rPr>
              <a:t>gør det samme som </a:t>
            </a:r>
            <a:r>
              <a:rPr b="1" i="0" lang="en-US" sz="4800" u="none" cap="none" strike="noStrike">
                <a:solidFill>
                  <a:srgbClr val="B41600"/>
                </a:solidFill>
                <a:highlight>
                  <a:srgbClr val="FFE2FC"/>
                </a:highlight>
                <a:latin typeface="Courier New"/>
                <a:ea typeface="Courier New"/>
                <a:cs typeface="Courier New"/>
                <a:sym typeface="Courier New"/>
              </a:rPr>
              <a:t>if/else</a:t>
            </a:r>
            <a:endParaRPr b="1">
              <a:solidFill>
                <a:srgbClr val="B41600"/>
              </a:solidFill>
              <a:highlight>
                <a:srgbClr val="FFE2F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609600" lvl="0" marL="609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Work Sans"/>
              <a:buChar char="•"/>
            </a:pPr>
            <a:r>
              <a:rPr i="0" lang="en-US" sz="48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Switch </a:t>
            </a:r>
            <a:r>
              <a:rPr lang="en-US">
                <a:latin typeface="Work Sans"/>
                <a:ea typeface="Work Sans"/>
                <a:cs typeface="Work Sans"/>
                <a:sym typeface="Work Sans"/>
              </a:rPr>
              <a:t>kan være lettere at læse / mere kompakt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2b173592e3_0_240"/>
          <p:cNvSpPr txBox="1"/>
          <p:nvPr>
            <p:ph idx="2" type="body"/>
          </p:nvPr>
        </p:nvSpPr>
        <p:spPr>
          <a:xfrm>
            <a:off x="6669750" y="317400"/>
            <a:ext cx="11044500" cy="13081200"/>
          </a:xfrm>
          <a:prstGeom prst="rect">
            <a:avLst/>
          </a:prstGeom>
          <a:solidFill>
            <a:srgbClr val="282A36"/>
          </a:solidFill>
          <a:ln cap="flat" cmpd="sng" w="228600">
            <a:solidFill>
              <a:srgbClr val="282A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b="1" lang="en-US" sz="3500">
                <a:solidFill>
                  <a:srgbClr val="FFB86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dayOfTheWeek</a:t>
            </a:r>
            <a:r>
              <a:rPr b="1" lang="en-US" sz="35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35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35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b="1" lang="en-US" sz="35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35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getNumberOfTheWeek</a:t>
            </a:r>
            <a:r>
              <a:rPr b="1" lang="en-US" sz="35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r>
              <a:rPr b="1" lang="en-US" sz="35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35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35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b="1" lang="en-US" sz="35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US" sz="35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35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US" sz="3500">
                <a:solidFill>
                  <a:srgbClr val="FFB86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dayOfTheWeek </a:t>
            </a:r>
            <a:r>
              <a:rPr b="1" lang="en-US" sz="35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-US" sz="3500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"Monday"</a:t>
            </a:r>
            <a:r>
              <a:rPr b="1" lang="en-US" sz="35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35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US" sz="35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b="1" lang="en-US" sz="35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35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35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b="1" lang="en-US" sz="35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35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35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US" sz="3500">
                <a:solidFill>
                  <a:srgbClr val="FFB86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dayOfTheWeek </a:t>
            </a:r>
            <a:r>
              <a:rPr b="1" lang="en-US" sz="35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-US" sz="3500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"Tuesday"</a:t>
            </a:r>
            <a:r>
              <a:rPr b="1" lang="en-US" sz="35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35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US" sz="35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b="1" lang="en-US" sz="35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35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35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b="1" lang="en-US" sz="35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-US" sz="35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35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US" sz="3500">
                <a:solidFill>
                  <a:srgbClr val="FFB86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dayOfTheWeek </a:t>
            </a:r>
            <a:r>
              <a:rPr b="1" lang="en-US" sz="35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-US" sz="3500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"Wednesday"</a:t>
            </a:r>
            <a:r>
              <a:rPr b="1" lang="en-US" sz="35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35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US" sz="35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b="1" lang="en-US" sz="35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35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35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b="1" lang="en-US" sz="35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-US" sz="35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35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US" sz="3500">
                <a:solidFill>
                  <a:srgbClr val="FFB86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dayOfTheWeek </a:t>
            </a:r>
            <a:r>
              <a:rPr b="1" lang="en-US" sz="35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-US" sz="3500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"Thursday"</a:t>
            </a:r>
            <a:r>
              <a:rPr b="1" lang="en-US" sz="35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35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US" sz="35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b="1" lang="en-US" sz="35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35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35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b="1" lang="en-US" sz="35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-US" sz="35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35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US" sz="3500">
                <a:solidFill>
                  <a:srgbClr val="FFB86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dayOfTheWeek </a:t>
            </a:r>
            <a:r>
              <a:rPr b="1" lang="en-US" sz="35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-US" sz="3500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"Friday"</a:t>
            </a:r>
            <a:r>
              <a:rPr b="1" lang="en-US" sz="35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35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US" sz="35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b="1" lang="en-US" sz="35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35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35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b="1" lang="en-US" sz="35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en-US" sz="35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35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US" sz="3500">
                <a:solidFill>
                  <a:srgbClr val="FFB86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dayOfTheWeek </a:t>
            </a:r>
            <a:r>
              <a:rPr b="1" lang="en-US" sz="35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-US" sz="3500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"Saturday"</a:t>
            </a:r>
            <a:r>
              <a:rPr b="1" lang="en-US" sz="35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35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US" sz="35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b="1" lang="en-US" sz="35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35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35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b="1" lang="en-US" sz="35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lang="en-US" sz="35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35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US" sz="3500">
                <a:solidFill>
                  <a:srgbClr val="FFB86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dayOfTheWeek </a:t>
            </a:r>
            <a:r>
              <a:rPr b="1" lang="en-US" sz="35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-US" sz="3500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"Sunday"</a:t>
            </a:r>
            <a:r>
              <a:rPr b="1" lang="en-US" sz="35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35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US" sz="35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b="1" lang="en-US" sz="35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35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35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35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/>
          </a:p>
        </p:txBody>
      </p:sp>
      <p:sp>
        <p:nvSpPr>
          <p:cNvPr id="253" name="Google Shape;253;g32b173592e3_0_240"/>
          <p:cNvSpPr txBox="1"/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i="0" lang="en-US" sz="85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Switch 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2b173592e3_0_254"/>
          <p:cNvSpPr txBox="1"/>
          <p:nvPr>
            <p:ph idx="2" type="body"/>
          </p:nvPr>
        </p:nvSpPr>
        <p:spPr>
          <a:xfrm>
            <a:off x="12061650" y="253800"/>
            <a:ext cx="11044500" cy="13208400"/>
          </a:xfrm>
          <a:prstGeom prst="rect">
            <a:avLst/>
          </a:prstGeom>
          <a:solidFill>
            <a:srgbClr val="282A36"/>
          </a:solidFill>
          <a:ln cap="flat" cmpd="sng" w="228600">
            <a:solidFill>
              <a:srgbClr val="282A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b="1" lang="en-US" sz="33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Switch </a:t>
            </a:r>
            <a:r>
              <a:rPr b="1" lang="en-US" sz="33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33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33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b="1" lang="en-US" sz="3300">
                <a:solidFill>
                  <a:srgbClr val="FFB86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season</a:t>
            </a:r>
            <a:r>
              <a:rPr b="1" lang="en-US" sz="33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33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3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-US" sz="33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b="1" lang="en-US" sz="33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33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getMonthInNumber</a:t>
            </a:r>
            <a:r>
              <a:rPr b="1" lang="en-US" sz="33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r>
              <a:rPr b="1" lang="en-US" sz="33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33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US" sz="33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b="1" lang="en-US" sz="33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11</a:t>
            </a:r>
            <a:r>
              <a:rPr b="1" lang="en-US" sz="33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33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US" sz="33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b="1" lang="en-US" sz="33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US" sz="33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33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US" sz="33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b="1" lang="en-US" sz="33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33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33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-US" sz="3300">
                <a:solidFill>
                  <a:srgbClr val="FFB86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season </a:t>
            </a:r>
            <a:r>
              <a:rPr b="1" lang="en-US" sz="33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-US" sz="3300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"Winter is coming"</a:t>
            </a:r>
            <a:r>
              <a:rPr b="1" lang="en-US" sz="33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33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-US" sz="33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b="1" lang="en-US" sz="33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33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US" sz="33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b="1" lang="en-US" sz="33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-US" sz="33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33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US" sz="33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b="1" lang="en-US" sz="33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-US" sz="33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33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US" sz="33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b="1" lang="en-US" sz="33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-US" sz="33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33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-US" sz="3300">
                <a:solidFill>
                  <a:srgbClr val="FFB86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season </a:t>
            </a:r>
            <a:r>
              <a:rPr b="1" lang="en-US" sz="33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-US" sz="3300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"Spring"</a:t>
            </a:r>
            <a:r>
              <a:rPr b="1" lang="en-US" sz="33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33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-US" sz="33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b="1" lang="en-US" sz="33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33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US" sz="33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b="1" lang="en-US" sz="33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en-US" sz="33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33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US" sz="33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b="1" lang="en-US" sz="33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lang="en-US" sz="33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33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US" sz="33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b="1" lang="en-US" sz="33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lang="en-US" sz="33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33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-US" sz="3300">
                <a:solidFill>
                  <a:srgbClr val="FFB86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season </a:t>
            </a:r>
            <a:r>
              <a:rPr b="1" lang="en-US" sz="33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-US" sz="3300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"Summer"</a:t>
            </a:r>
            <a:r>
              <a:rPr b="1" lang="en-US" sz="33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33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-US" sz="33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b="1" lang="en-US" sz="33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33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US" sz="33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b="1" lang="en-US" sz="33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1" lang="en-US" sz="33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33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US" sz="33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b="1" lang="en-US" sz="33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b="1" lang="en-US" sz="33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33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US" sz="33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b="1" lang="en-US" sz="33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en-US" sz="33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33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-US" sz="3300">
                <a:solidFill>
                  <a:srgbClr val="FFB86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season </a:t>
            </a:r>
            <a:r>
              <a:rPr b="1" lang="en-US" sz="33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-US" sz="3300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"Fall"</a:t>
            </a:r>
            <a:r>
              <a:rPr b="1" lang="en-US" sz="33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33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-US" sz="33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b="1" lang="en-US" sz="33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33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en-US" sz="33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33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3300">
              <a:solidFill>
                <a:srgbClr val="8BE9FD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9" name="Google Shape;259;g32b173592e3_0_254"/>
          <p:cNvSpPr txBox="1"/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i="0" lang="en-US" sz="85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Switch </a:t>
            </a:r>
            <a:r>
              <a:rPr lang="en-US">
                <a:latin typeface="Work Sans"/>
                <a:ea typeface="Work Sans"/>
                <a:cs typeface="Work Sans"/>
                <a:sym typeface="Work Sans"/>
              </a:rPr>
              <a:t>flere cases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2b173592e3_0_19"/>
          <p:cNvSpPr txBox="1"/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Work Sans"/>
                <a:ea typeface="Work Sans"/>
                <a:cs typeface="Work Sans"/>
                <a:sym typeface="Work Sans"/>
              </a:rPr>
              <a:t>M</a:t>
            </a:r>
            <a:r>
              <a:rPr lang="en-US">
                <a:latin typeface="Work Sans"/>
                <a:ea typeface="Work Sans"/>
                <a:cs typeface="Work Sans"/>
                <a:sym typeface="Work Sans"/>
              </a:rPr>
              <a:t>etoder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92" name="Google Shape;92;g32b173592e3_0_19"/>
          <p:cNvSpPr txBox="1"/>
          <p:nvPr>
            <p:ph idx="2" type="body"/>
          </p:nvPr>
        </p:nvSpPr>
        <p:spPr>
          <a:xfrm>
            <a:off x="520700" y="4248500"/>
            <a:ext cx="23264100" cy="6534000"/>
          </a:xfrm>
          <a:prstGeom prst="rect">
            <a:avLst/>
          </a:prstGeom>
          <a:solidFill>
            <a:srgbClr val="282A36"/>
          </a:solidFill>
          <a:ln cap="flat" cmpd="sng" w="228600">
            <a:solidFill>
              <a:srgbClr val="282A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457200" rtl="0" algn="l">
              <a:lnSpc>
                <a:spcPct val="40000"/>
              </a:lnSpc>
              <a:spcBef>
                <a:spcPts val="450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FF79C6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40000"/>
              </a:lnSpc>
              <a:spcBef>
                <a:spcPts val="450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b="1" lang="en-US" sz="35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MegetLangtMetodenavnMaaskeFindpaaNogetKortereMenDetSkalVaerePascalCase </a:t>
            </a:r>
            <a:r>
              <a:rPr b="1" lang="en-US" sz="35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35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40000"/>
              </a:lnSpc>
              <a:spcBef>
                <a:spcPts val="450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35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b="1" lang="en-US" sz="35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lang="en-US" sz="35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35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-US" sz="3500">
                <a:solidFill>
                  <a:srgbClr val="36FFA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b="1" i="1" lang="en-US" sz="35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b="1" lang="en-US" sz="35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-US" sz="35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35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40000"/>
              </a:lnSpc>
              <a:spcBef>
                <a:spcPts val="450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US" sz="3500">
                <a:solidFill>
                  <a:srgbClr val="98A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// er main metoden et krav?</a:t>
            </a:r>
            <a:endParaRPr b="1" sz="3500">
              <a:solidFill>
                <a:srgbClr val="98A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40000"/>
              </a:lnSpc>
              <a:spcBef>
                <a:spcPts val="450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rgbClr val="98A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// skal alle klasser have en main metode?</a:t>
            </a:r>
            <a:endParaRPr b="1" sz="3500">
              <a:solidFill>
                <a:srgbClr val="98A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40000"/>
              </a:lnSpc>
              <a:spcBef>
                <a:spcPts val="450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rgbClr val="98A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35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35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40000"/>
              </a:lnSpc>
              <a:spcBef>
                <a:spcPts val="450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3500">
                <a:solidFill>
                  <a:srgbClr val="98A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// kan man skrive kode her?</a:t>
            </a:r>
            <a:endParaRPr b="1" sz="3500">
              <a:solidFill>
                <a:srgbClr val="98A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40000"/>
              </a:lnSpc>
              <a:spcBef>
                <a:spcPts val="450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3500">
              <a:solidFill>
                <a:srgbClr val="FF79C6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d2bd5de44d_0_6"/>
          <p:cNvSpPr txBox="1"/>
          <p:nvPr>
            <p:ph type="title"/>
          </p:nvPr>
        </p:nvSpPr>
        <p:spPr>
          <a:xfrm>
            <a:off x="968750" y="969775"/>
            <a:ext cx="21971100" cy="1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lang="en-US">
                <a:latin typeface="Work Sans"/>
                <a:ea typeface="Work Sans"/>
                <a:cs typeface="Work Sans"/>
                <a:sym typeface="Work Sans"/>
              </a:rPr>
              <a:t>Ternary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65" name="Google Shape;265;g2d2bd5de44d_0_6"/>
          <p:cNvSpPr txBox="1"/>
          <p:nvPr/>
        </p:nvSpPr>
        <p:spPr>
          <a:xfrm>
            <a:off x="1206500" y="2732325"/>
            <a:ext cx="204717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rgbClr val="B41600"/>
                </a:solidFill>
                <a:highlight>
                  <a:srgbClr val="FFE2FC"/>
                </a:highlight>
                <a:latin typeface="Courier New"/>
                <a:ea typeface="Courier New"/>
                <a:cs typeface="Courier New"/>
                <a:sym typeface="Courier New"/>
              </a:rPr>
              <a:t>variable = Expression1 ? Expression2: Expression3</a:t>
            </a:r>
            <a:endParaRPr sz="4800">
              <a:solidFill>
                <a:srgbClr val="B41600"/>
              </a:solidFill>
              <a:highlight>
                <a:srgbClr val="FFE2F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66" name="Google Shape;266;g2d2bd5de44d_0_6"/>
          <p:cNvSpPr txBox="1"/>
          <p:nvPr/>
        </p:nvSpPr>
        <p:spPr>
          <a:xfrm>
            <a:off x="1479425" y="4637850"/>
            <a:ext cx="21232500" cy="81888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b="1" lang="en-US" sz="40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TernaryFruitChecker </a:t>
            </a:r>
            <a:r>
              <a:rPr b="1" lang="en-US" sz="4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40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40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b="1" lang="en-US" sz="40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lang="en-US" sz="4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40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-US" sz="4000">
                <a:solidFill>
                  <a:srgbClr val="36FFA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b="1" i="1" lang="en-US" sz="40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b="1" lang="en-US" sz="4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-US" sz="4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40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US" sz="40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b="1" lang="en-US" sz="40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fruit </a:t>
            </a: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-US" sz="4000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"jordbær"</a:t>
            </a: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40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US" sz="40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b="1" lang="en-US" sz="40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result </a:t>
            </a: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-US" sz="40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z="40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equals</a:t>
            </a:r>
            <a:r>
              <a:rPr b="1" lang="en-US" sz="4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4000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"Jordbær"</a:t>
            </a:r>
            <a:r>
              <a:rPr b="1" lang="en-US" sz="4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? </a:t>
            </a:r>
            <a:r>
              <a:rPr b="1" lang="en-US" sz="4000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"Det et jordbær!" </a:t>
            </a: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40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en-US" sz="40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z="40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equals</a:t>
            </a:r>
            <a:r>
              <a:rPr b="1" lang="en-US" sz="4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4000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"æble"</a:t>
            </a:r>
            <a:r>
              <a:rPr b="1" lang="en-US" sz="4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? </a:t>
            </a:r>
            <a:r>
              <a:rPr b="1" lang="en-US" sz="4000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"Det er et æble!" </a:t>
            </a: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40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</a:t>
            </a:r>
            <a:r>
              <a:rPr b="1" lang="en-US" sz="40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fruit</a:t>
            </a: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z="40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equals</a:t>
            </a:r>
            <a:r>
              <a:rPr b="1" lang="en-US" sz="4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4000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"banan"</a:t>
            </a:r>
            <a:r>
              <a:rPr b="1" lang="en-US" sz="4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? </a:t>
            </a:r>
            <a:r>
              <a:rPr b="1" lang="en-US" sz="4000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"Det er en banan!" </a:t>
            </a: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40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</a:t>
            </a:r>
            <a:r>
              <a:rPr b="1" lang="en-US" sz="4000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"ukendt frugt"</a:t>
            </a: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40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US" sz="40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z="40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z="40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en-US" sz="4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40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b="1" lang="en-US" sz="4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40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4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40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4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2b173592e3_0_263"/>
          <p:cNvSpPr txBox="1"/>
          <p:nvPr>
            <p:ph type="title"/>
          </p:nvPr>
        </p:nvSpPr>
        <p:spPr>
          <a:xfrm>
            <a:off x="968750" y="1006350"/>
            <a:ext cx="21971100" cy="1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lang="en-US">
                <a:latin typeface="Work Sans"/>
                <a:ea typeface="Work Sans"/>
                <a:cs typeface="Work Sans"/>
                <a:sym typeface="Work Sans"/>
              </a:rPr>
              <a:t>Ternary kan blive utrolig kompakt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72" name="Google Shape;272;g32b173592e3_0_263"/>
          <p:cNvSpPr txBox="1"/>
          <p:nvPr/>
        </p:nvSpPr>
        <p:spPr>
          <a:xfrm>
            <a:off x="968750" y="3661975"/>
            <a:ext cx="21432300" cy="15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>
                <a:highlight>
                  <a:schemeClr val="lt1"/>
                </a:highlight>
                <a:latin typeface="Work Sans"/>
                <a:ea typeface="Work Sans"/>
                <a:cs typeface="Work Sans"/>
                <a:sym typeface="Work Sans"/>
              </a:rPr>
              <a:t>Husk på at det vigtigste er at koden er let at forstå. Kompaktere er ikke altid bedre!</a:t>
            </a:r>
            <a:endParaRPr sz="3900">
              <a:highlight>
                <a:schemeClr val="lt1"/>
              </a:highlight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73" name="Google Shape;273;g32b173592e3_0_263"/>
          <p:cNvSpPr txBox="1"/>
          <p:nvPr/>
        </p:nvSpPr>
        <p:spPr>
          <a:xfrm>
            <a:off x="968750" y="6338625"/>
            <a:ext cx="21232500" cy="44946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b="1" lang="en-US" sz="40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TernaryOddEven </a:t>
            </a:r>
            <a:r>
              <a:rPr b="1" lang="en-US" sz="4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40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40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b="1" lang="en-US" sz="40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lang="en-US" sz="4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40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-US" sz="4000">
                <a:solidFill>
                  <a:srgbClr val="36FFA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b="1" i="1" lang="en-US" sz="40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b="1" lang="en-US" sz="4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-US" sz="4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40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US" sz="40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b="1" lang="en-US" sz="40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num </a:t>
            </a: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-US" sz="40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40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US" sz="40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b="1" lang="en-US" sz="40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result </a:t>
            </a: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-US" sz="4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40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num </a:t>
            </a: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% </a:t>
            </a:r>
            <a:r>
              <a:rPr b="1" lang="en-US" sz="40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2 </a:t>
            </a: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== </a:t>
            </a:r>
            <a:r>
              <a:rPr b="1" lang="en-US" sz="40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US" sz="4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? </a:t>
            </a:r>
            <a:r>
              <a:rPr b="1" lang="en-US" sz="4000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"Even" </a:t>
            </a: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-US" sz="4000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"Odd"</a:t>
            </a: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40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US" sz="40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z="40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z="40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en-US" sz="4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40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b="1" lang="en-US" sz="4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40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4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40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4000">
              <a:solidFill>
                <a:srgbClr val="FF79C6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g2fbf264d0d5_0_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8400" y="222300"/>
            <a:ext cx="16304251" cy="13303524"/>
          </a:xfrm>
          <a:prstGeom prst="rect">
            <a:avLst/>
          </a:prstGeom>
          <a:noFill/>
          <a:ln cap="flat" cmpd="sng" w="228600">
            <a:solidFill>
              <a:srgbClr val="FFE2F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9" name="Google Shape;279;g2fbf264d0d5_0_118"/>
          <p:cNvSpPr txBox="1"/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lang="en-US">
                <a:latin typeface="Work Sans"/>
                <a:ea typeface="Work Sans"/>
                <a:cs typeface="Work Sans"/>
                <a:sym typeface="Work Sans"/>
              </a:rPr>
              <a:t>codingbat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fbf264d0d5_0_7"/>
          <p:cNvSpPr txBox="1"/>
          <p:nvPr>
            <p:ph type="title"/>
          </p:nvPr>
        </p:nvSpPr>
        <p:spPr>
          <a:xfrm>
            <a:off x="1206496" y="4533900"/>
            <a:ext cx="219711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</a:pPr>
            <a:r>
              <a:rPr b="1" lang="en-US">
                <a:latin typeface="Work Sans"/>
                <a:ea typeface="Work Sans"/>
                <a:cs typeface="Work Sans"/>
                <a:sym typeface="Work Sans"/>
              </a:rPr>
              <a:t>Øvelser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2b173592e3_0_26"/>
          <p:cNvSpPr txBox="1"/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Work Sans"/>
                <a:ea typeface="Work Sans"/>
                <a:cs typeface="Work Sans"/>
                <a:sym typeface="Work Sans"/>
              </a:rPr>
              <a:t>Metoder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98" name="Google Shape;98;g32b173592e3_0_26"/>
          <p:cNvSpPr txBox="1"/>
          <p:nvPr>
            <p:ph idx="2" type="body"/>
          </p:nvPr>
        </p:nvSpPr>
        <p:spPr>
          <a:xfrm>
            <a:off x="673100" y="3266250"/>
            <a:ext cx="23059800" cy="8650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482600" lvl="0" marL="457200" rtl="0" algn="l">
              <a:lnSpc>
                <a:spcPct val="150000"/>
              </a:lnSpc>
              <a:spcBef>
                <a:spcPts val="4500"/>
              </a:spcBef>
              <a:spcAft>
                <a:spcPts val="0"/>
              </a:spcAft>
              <a:buSzPts val="4000"/>
              <a:buChar char="•"/>
            </a:pPr>
            <a:r>
              <a:rPr lang="en-US" sz="4000">
                <a:highlight>
                  <a:schemeClr val="lt1"/>
                </a:highlight>
                <a:latin typeface="Work Sans SemiBold"/>
                <a:ea typeface="Work Sans SemiBold"/>
                <a:cs typeface="Work Sans SemiBold"/>
                <a:sym typeface="Work Sans SemiBold"/>
              </a:rPr>
              <a:t>main metoden er ikke et krav i </a:t>
            </a:r>
            <a:r>
              <a:rPr b="1" lang="en-US" sz="4000">
                <a:highlight>
                  <a:schemeClr val="lt1"/>
                </a:highlight>
                <a:latin typeface="Work Sans"/>
                <a:ea typeface="Work Sans"/>
                <a:cs typeface="Work Sans"/>
                <a:sym typeface="Work Sans"/>
              </a:rPr>
              <a:t>ALLE</a:t>
            </a:r>
            <a:r>
              <a:rPr lang="en-US" sz="4000">
                <a:highlight>
                  <a:schemeClr val="lt1"/>
                </a:highlight>
                <a:latin typeface="Work Sans SemiBold"/>
                <a:ea typeface="Work Sans SemiBold"/>
                <a:cs typeface="Work Sans SemiBold"/>
                <a:sym typeface="Work Sans SemiBold"/>
              </a:rPr>
              <a:t> klasser!</a:t>
            </a:r>
            <a:endParaRPr sz="4000">
              <a:highlight>
                <a:schemeClr val="lt1"/>
              </a:highlight>
              <a:latin typeface="Work Sans SemiBold"/>
              <a:ea typeface="Work Sans SemiBold"/>
              <a:cs typeface="Work Sans SemiBold"/>
              <a:sym typeface="Work Sans SemiBold"/>
            </a:endParaRPr>
          </a:p>
          <a:p>
            <a:pPr indent="-482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Font typeface="Work Sans SemiBold"/>
              <a:buChar char="•"/>
            </a:pPr>
            <a:r>
              <a:rPr lang="en-US" sz="4000">
                <a:highlight>
                  <a:schemeClr val="lt1"/>
                </a:highlight>
                <a:latin typeface="Work Sans SemiBold"/>
                <a:ea typeface="Work Sans SemiBold"/>
                <a:cs typeface="Work Sans SemiBold"/>
                <a:sym typeface="Work Sans SemiBold"/>
              </a:rPr>
              <a:t>Derimod er det et krav at </a:t>
            </a:r>
            <a:r>
              <a:rPr b="1" lang="en-US" sz="4000">
                <a:highlight>
                  <a:schemeClr val="lt1"/>
                </a:highlight>
                <a:latin typeface="Work Sans"/>
                <a:ea typeface="Work Sans"/>
                <a:cs typeface="Work Sans"/>
                <a:sym typeface="Work Sans"/>
              </a:rPr>
              <a:t>ÉN</a:t>
            </a:r>
            <a:r>
              <a:rPr lang="en-US" sz="4000">
                <a:highlight>
                  <a:schemeClr val="lt1"/>
                </a:highlight>
                <a:latin typeface="Work Sans SemiBold"/>
                <a:ea typeface="Work Sans SemiBold"/>
                <a:cs typeface="Work Sans SemiBold"/>
                <a:sym typeface="Work Sans SemiBold"/>
              </a:rPr>
              <a:t> klasse i dit program er:</a:t>
            </a:r>
            <a:endParaRPr sz="4000">
              <a:highlight>
                <a:schemeClr val="lt1"/>
              </a:highlight>
              <a:latin typeface="Work Sans SemiBold"/>
              <a:ea typeface="Work Sans SemiBold"/>
              <a:cs typeface="Work Sans SemiBold"/>
              <a:sym typeface="Work Sans SemiBold"/>
            </a:endParaRPr>
          </a:p>
          <a:p>
            <a:pPr indent="-482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41600"/>
              </a:buClr>
              <a:buSzPts val="4000"/>
              <a:buFont typeface="Courier New"/>
              <a:buChar char="•"/>
            </a:pPr>
            <a:r>
              <a:rPr b="1" lang="en-US" sz="4000">
                <a:solidFill>
                  <a:srgbClr val="B41600"/>
                </a:solidFill>
                <a:highlight>
                  <a:srgbClr val="FFE2FC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endParaRPr b="1" sz="4000">
              <a:solidFill>
                <a:srgbClr val="B41600"/>
              </a:solidFill>
              <a:highlight>
                <a:srgbClr val="FFE2F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482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41600"/>
              </a:buClr>
              <a:buSzPts val="4000"/>
              <a:buFont typeface="Courier New"/>
              <a:buChar char="•"/>
            </a:pPr>
            <a:r>
              <a:rPr b="1" lang="en-US" sz="4000">
                <a:solidFill>
                  <a:srgbClr val="B41600"/>
                </a:solidFill>
                <a:highlight>
                  <a:srgbClr val="FFE2FC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endParaRPr b="1" sz="4000">
              <a:solidFill>
                <a:srgbClr val="B41600"/>
              </a:solidFill>
              <a:highlight>
                <a:srgbClr val="FFE2F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482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Font typeface="Work Sans SemiBold"/>
              <a:buChar char="•"/>
            </a:pPr>
            <a:r>
              <a:rPr lang="en-US" sz="4000">
                <a:highlight>
                  <a:schemeClr val="lt1"/>
                </a:highlight>
                <a:latin typeface="Work Sans SemiBold"/>
                <a:ea typeface="Work Sans SemiBold"/>
                <a:cs typeface="Work Sans SemiBold"/>
                <a:sym typeface="Work Sans SemiBold"/>
              </a:rPr>
              <a:t>har returtype </a:t>
            </a:r>
            <a:r>
              <a:rPr b="1" lang="en-US" sz="4000">
                <a:solidFill>
                  <a:srgbClr val="B41600"/>
                </a:solidFill>
                <a:highlight>
                  <a:srgbClr val="FFE2FC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endParaRPr b="1" sz="4000">
              <a:solidFill>
                <a:srgbClr val="B41600"/>
              </a:solidFill>
              <a:highlight>
                <a:srgbClr val="FFE2F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482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Font typeface="Work Sans SemiBold"/>
              <a:buChar char="•"/>
            </a:pPr>
            <a:r>
              <a:rPr lang="en-US" sz="4000">
                <a:highlight>
                  <a:schemeClr val="lt1"/>
                </a:highlight>
                <a:latin typeface="Work Sans SemiBold"/>
                <a:ea typeface="Work Sans SemiBold"/>
                <a:cs typeface="Work Sans SemiBold"/>
                <a:sym typeface="Work Sans SemiBold"/>
              </a:rPr>
              <a:t>accepterer et array af Strings </a:t>
            </a:r>
            <a:r>
              <a:rPr lang="en-US" sz="40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4000">
                <a:solidFill>
                  <a:srgbClr val="B41600"/>
                </a:solidFill>
                <a:highlight>
                  <a:srgbClr val="FFE2FC"/>
                </a:highlight>
                <a:latin typeface="Courier New"/>
                <a:ea typeface="Courier New"/>
                <a:cs typeface="Courier New"/>
                <a:sym typeface="Courier New"/>
              </a:rPr>
              <a:t>String[] args</a:t>
            </a:r>
            <a:r>
              <a:rPr lang="en-US" sz="40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-US" sz="4000">
                <a:highlight>
                  <a:schemeClr val="lt1"/>
                </a:highlight>
                <a:latin typeface="Work Sans SemiBold"/>
                <a:ea typeface="Work Sans SemiBold"/>
                <a:cs typeface="Work Sans SemiBold"/>
                <a:sym typeface="Work Sans SemiBold"/>
              </a:rPr>
              <a:t> som eneste parameter</a:t>
            </a:r>
            <a:endParaRPr sz="4000">
              <a:highlight>
                <a:schemeClr val="lt1"/>
              </a:highlight>
              <a:latin typeface="Work Sans SemiBold"/>
              <a:ea typeface="Work Sans SemiBold"/>
              <a:cs typeface="Work Sans SemiBold"/>
              <a:sym typeface="Work Sans SemiBold"/>
            </a:endParaRPr>
          </a:p>
          <a:p>
            <a:pPr indent="-482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Font typeface="Work Sans SemiBold"/>
              <a:buChar char="•"/>
            </a:pPr>
            <a:r>
              <a:rPr lang="en-US" sz="4000">
                <a:highlight>
                  <a:schemeClr val="lt1"/>
                </a:highlight>
                <a:latin typeface="Work Sans SemiBold"/>
                <a:ea typeface="Work Sans SemiBold"/>
                <a:cs typeface="Work Sans SemiBold"/>
                <a:sym typeface="Work Sans SemiBold"/>
              </a:rPr>
              <a:t>Det </a:t>
            </a:r>
            <a:r>
              <a:rPr b="1" i="1" lang="en-US" sz="4000">
                <a:highlight>
                  <a:schemeClr val="lt1"/>
                </a:highlight>
                <a:latin typeface="Work Sans"/>
                <a:ea typeface="Work Sans"/>
                <a:cs typeface="Work Sans"/>
                <a:sym typeface="Work Sans"/>
              </a:rPr>
              <a:t>ER</a:t>
            </a:r>
            <a:r>
              <a:rPr lang="en-US" sz="4000">
                <a:highlight>
                  <a:schemeClr val="lt1"/>
                </a:highlight>
                <a:latin typeface="Work Sans SemiBold"/>
                <a:ea typeface="Work Sans SemiBold"/>
                <a:cs typeface="Work Sans SemiBold"/>
                <a:sym typeface="Work Sans SemiBold"/>
              </a:rPr>
              <a:t> muligt at skrive al din kode inde i en main klasse</a:t>
            </a:r>
            <a:endParaRPr sz="4000">
              <a:highlight>
                <a:schemeClr val="lt1"/>
              </a:highlight>
              <a:latin typeface="Work Sans SemiBold"/>
              <a:ea typeface="Work Sans SemiBold"/>
              <a:cs typeface="Work Sans SemiBold"/>
              <a:sym typeface="Work Sans SemiBold"/>
            </a:endParaRPr>
          </a:p>
          <a:p>
            <a:pPr indent="-482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Font typeface="Work Sans SemiBold"/>
              <a:buChar char="•"/>
            </a:pPr>
            <a:r>
              <a:rPr lang="en-US" sz="4000">
                <a:highlight>
                  <a:schemeClr val="lt1"/>
                </a:highlight>
                <a:latin typeface="Work Sans SemiBold"/>
                <a:ea typeface="Work Sans SemiBold"/>
                <a:cs typeface="Work Sans SemiBold"/>
                <a:sym typeface="Work Sans SemiBold"/>
              </a:rPr>
              <a:t>Det er en </a:t>
            </a:r>
            <a:r>
              <a:rPr lang="en-US" sz="4000" u="sng">
                <a:highlight>
                  <a:schemeClr val="lt1"/>
                </a:highlight>
                <a:latin typeface="Work Sans SemiBold"/>
                <a:ea typeface="Work Sans SemiBold"/>
                <a:cs typeface="Work Sans SemiBold"/>
                <a:sym typeface="Work Sans SemiBold"/>
              </a:rPr>
              <a:t>dårlig praksis!</a:t>
            </a:r>
            <a:r>
              <a:rPr lang="en-US" sz="4000">
                <a:highlight>
                  <a:schemeClr val="lt1"/>
                </a:highlight>
                <a:latin typeface="Work Sans SemiBold"/>
                <a:ea typeface="Work Sans SemiBold"/>
                <a:cs typeface="Work Sans SemiBold"/>
                <a:sym typeface="Work Sans SemiBold"/>
              </a:rPr>
              <a:t> Vi skal bryde koden op i metoder der hver har et job, for at koden er mere robust og DRY</a:t>
            </a:r>
            <a:endParaRPr sz="4000">
              <a:highlight>
                <a:schemeClr val="lt1"/>
              </a:highlight>
              <a:latin typeface="Work Sans SemiBold"/>
              <a:ea typeface="Work Sans SemiBold"/>
              <a:cs typeface="Work Sans SemiBold"/>
              <a:sym typeface="Work Sans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2b173592e3_0_32"/>
          <p:cNvSpPr txBox="1"/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Work Sans"/>
                <a:ea typeface="Work Sans"/>
                <a:cs typeface="Work Sans"/>
                <a:sym typeface="Work Sans"/>
              </a:rPr>
              <a:t>Metode Anatomi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04" name="Google Shape;104;g32b173592e3_0_32"/>
          <p:cNvSpPr txBox="1"/>
          <p:nvPr>
            <p:ph idx="2" type="body"/>
          </p:nvPr>
        </p:nvSpPr>
        <p:spPr>
          <a:xfrm>
            <a:off x="673100" y="4248500"/>
            <a:ext cx="20630400" cy="3278700"/>
          </a:xfrm>
          <a:prstGeom prst="rect">
            <a:avLst/>
          </a:prstGeom>
          <a:solidFill>
            <a:srgbClr val="282A36"/>
          </a:solidFill>
          <a:ln cap="flat" cmpd="sng" w="228600">
            <a:solidFill>
              <a:srgbClr val="282A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40000"/>
              </a:lnSpc>
              <a:spcBef>
                <a:spcPts val="450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FF79C6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40000"/>
              </a:lnSpc>
              <a:spcBef>
                <a:spcPts val="450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</a:t>
            </a:r>
            <a:r>
              <a:rPr b="1" lang="en-US" sz="35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-US" sz="3500">
                <a:solidFill>
                  <a:srgbClr val="00FF00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returType</a:t>
            </a:r>
            <a:r>
              <a:rPr b="1" lang="en-US" sz="35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&gt; &lt;</a:t>
            </a:r>
            <a:r>
              <a:rPr b="1" lang="en-US" sz="35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MetodeNavn</a:t>
            </a:r>
            <a:r>
              <a:rPr b="1" lang="en-US" sz="35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en-US" sz="35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35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-US" sz="3500">
                <a:solidFill>
                  <a:srgbClr val="00FF00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ParameterType</a:t>
            </a:r>
            <a:r>
              <a:rPr b="1" lang="en-US" sz="35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&gt; &lt;</a:t>
            </a:r>
            <a:r>
              <a:rPr b="1" lang="en-US" sz="35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ParameterNavn</a:t>
            </a:r>
            <a:r>
              <a:rPr b="1" lang="en-US" sz="35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en-US" sz="35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US" sz="35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35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40000"/>
              </a:lnSpc>
              <a:spcBef>
                <a:spcPts val="450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3500">
                <a:solidFill>
                  <a:srgbClr val="98A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// Method Body (altid inde i {})</a:t>
            </a:r>
            <a:endParaRPr b="1" sz="3500">
              <a:solidFill>
                <a:srgbClr val="98A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40000"/>
              </a:lnSpc>
              <a:spcBef>
                <a:spcPts val="450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35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40000"/>
              </a:lnSpc>
              <a:spcBef>
                <a:spcPts val="450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FF79C6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5" name="Google Shape;105;g32b173592e3_0_32"/>
          <p:cNvSpPr txBox="1"/>
          <p:nvPr/>
        </p:nvSpPr>
        <p:spPr>
          <a:xfrm>
            <a:off x="839350" y="8039425"/>
            <a:ext cx="204642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highlight>
                  <a:srgbClr val="50FA7B"/>
                </a:highlight>
                <a:latin typeface="Courier New"/>
                <a:ea typeface="Courier New"/>
                <a:cs typeface="Courier New"/>
                <a:sym typeface="Courier New"/>
              </a:rPr>
              <a:t>&lt;ReturType&gt;</a:t>
            </a:r>
            <a:r>
              <a:rPr lang="en-US" sz="4800">
                <a:latin typeface="Work Sans"/>
                <a:ea typeface="Work Sans"/>
                <a:cs typeface="Work Sans"/>
                <a:sym typeface="Work Sans"/>
              </a:rPr>
              <a:t>: int, double, boolean osv.</a:t>
            </a:r>
            <a:endParaRPr sz="48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highlight>
                  <a:srgbClr val="8BE9FD"/>
                </a:highlight>
                <a:latin typeface="Courier New"/>
                <a:ea typeface="Courier New"/>
                <a:cs typeface="Courier New"/>
                <a:sym typeface="Courier New"/>
              </a:rPr>
              <a:t>&lt;MetodeNavn&gt;</a:t>
            </a:r>
            <a:r>
              <a:rPr lang="en-US" sz="4800">
                <a:latin typeface="Work Sans"/>
                <a:ea typeface="Work Sans"/>
                <a:cs typeface="Work Sans"/>
                <a:sym typeface="Work Sans"/>
              </a:rPr>
              <a:t>: Vi vælger selv navnet. Skal være CamelCase.</a:t>
            </a:r>
            <a:endParaRPr sz="48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highlight>
                  <a:srgbClr val="50FA7B"/>
                </a:highlight>
                <a:latin typeface="Courier New"/>
                <a:ea typeface="Courier New"/>
                <a:cs typeface="Courier New"/>
                <a:sym typeface="Courier New"/>
              </a:rPr>
              <a:t>&lt;ParameterType&gt;</a:t>
            </a:r>
            <a:r>
              <a:rPr lang="en-US" sz="4800">
                <a:latin typeface="Work Sans"/>
                <a:ea typeface="Work Sans"/>
                <a:cs typeface="Work Sans"/>
                <a:sym typeface="Work Sans"/>
              </a:rPr>
              <a:t>: String, int osv.</a:t>
            </a:r>
            <a:endParaRPr sz="48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highlight>
                  <a:srgbClr val="8BE9FD"/>
                </a:highlight>
                <a:latin typeface="Courier New"/>
                <a:ea typeface="Courier New"/>
                <a:cs typeface="Courier New"/>
                <a:sym typeface="Courier New"/>
              </a:rPr>
              <a:t>&lt;ParameterNavn&gt;</a:t>
            </a:r>
            <a:r>
              <a:rPr lang="en-US" sz="4800">
                <a:latin typeface="Work Sans"/>
                <a:ea typeface="Work Sans"/>
                <a:cs typeface="Work Sans"/>
                <a:sym typeface="Work Sans"/>
              </a:rPr>
              <a:t>: Vi vælger selv navnet.</a:t>
            </a:r>
            <a:endParaRPr sz="4800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2b173592e3_0_50"/>
          <p:cNvSpPr txBox="1"/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Work Sans"/>
                <a:ea typeface="Work Sans"/>
                <a:cs typeface="Work Sans"/>
                <a:sym typeface="Work Sans"/>
              </a:rPr>
              <a:t>Forskellige Typer af m</a:t>
            </a:r>
            <a:r>
              <a:rPr lang="en-US">
                <a:latin typeface="Work Sans"/>
                <a:ea typeface="Work Sans"/>
                <a:cs typeface="Work Sans"/>
                <a:sym typeface="Work Sans"/>
              </a:rPr>
              <a:t>etoder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11" name="Google Shape;111;g32b173592e3_0_50"/>
          <p:cNvSpPr txBox="1"/>
          <p:nvPr>
            <p:ph idx="2" type="body"/>
          </p:nvPr>
        </p:nvSpPr>
        <p:spPr>
          <a:xfrm>
            <a:off x="1206500" y="2732850"/>
            <a:ext cx="23059800" cy="8650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4500"/>
              </a:spcBef>
              <a:spcAft>
                <a:spcPts val="0"/>
              </a:spcAft>
              <a:buNone/>
            </a:pPr>
            <a:r>
              <a:rPr lang="en-US" sz="4000">
                <a:highlight>
                  <a:schemeClr val="lt1"/>
                </a:highlight>
                <a:latin typeface="Work Sans SemiBold"/>
                <a:ea typeface="Work Sans SemiBold"/>
                <a:cs typeface="Work Sans SemiBold"/>
                <a:sym typeface="Work Sans SemiBold"/>
              </a:rPr>
              <a:t>Der findes forskellige typer af metoder i Java</a:t>
            </a:r>
            <a:endParaRPr sz="4000">
              <a:highlight>
                <a:schemeClr val="lt1"/>
              </a:highlight>
              <a:latin typeface="Work Sans SemiBold"/>
              <a:ea typeface="Work Sans SemiBold"/>
              <a:cs typeface="Work Sans SemiBold"/>
              <a:sym typeface="Work Sans SemiBold"/>
            </a:endParaRPr>
          </a:p>
          <a:p>
            <a:pPr indent="-482600" lvl="0" marL="457200" rtl="0" algn="l">
              <a:lnSpc>
                <a:spcPct val="150000"/>
              </a:lnSpc>
              <a:spcBef>
                <a:spcPts val="4500"/>
              </a:spcBef>
              <a:spcAft>
                <a:spcPts val="0"/>
              </a:spcAft>
              <a:buSzPts val="4000"/>
              <a:buFont typeface="Work Sans SemiBold"/>
              <a:buChar char="•"/>
            </a:pPr>
            <a:r>
              <a:rPr b="1" lang="en-US" sz="4000">
                <a:solidFill>
                  <a:srgbClr val="B41600"/>
                </a:solidFill>
                <a:highlight>
                  <a:srgbClr val="FFE2FC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4000">
                <a:highlight>
                  <a:schemeClr val="lt1"/>
                </a:highlight>
                <a:latin typeface="Work Sans SemiBold"/>
                <a:ea typeface="Work Sans SemiBold"/>
                <a:cs typeface="Work Sans SemiBold"/>
                <a:sym typeface="Work Sans SemiBold"/>
              </a:rPr>
              <a:t> metoder uden parametre</a:t>
            </a:r>
            <a:endParaRPr sz="4000">
              <a:highlight>
                <a:schemeClr val="lt1"/>
              </a:highlight>
              <a:latin typeface="Work Sans SemiBold"/>
              <a:ea typeface="Work Sans SemiBold"/>
              <a:cs typeface="Work Sans SemiBold"/>
              <a:sym typeface="Work Sans SemiBold"/>
            </a:endParaRPr>
          </a:p>
          <a:p>
            <a:pPr indent="-4826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41600"/>
              </a:buClr>
              <a:buSzPts val="4000"/>
              <a:buFont typeface="Courier New"/>
              <a:buChar char="•"/>
            </a:pPr>
            <a:r>
              <a:rPr b="1" lang="en-US" sz="4000">
                <a:solidFill>
                  <a:srgbClr val="B41600"/>
                </a:solidFill>
                <a:highlight>
                  <a:srgbClr val="FFE2FC"/>
                </a:highlight>
                <a:latin typeface="Courier New"/>
                <a:ea typeface="Courier New"/>
                <a:cs typeface="Courier New"/>
                <a:sym typeface="Courier New"/>
              </a:rPr>
              <a:t>System.out.println();</a:t>
            </a:r>
            <a:endParaRPr b="1" sz="4000">
              <a:solidFill>
                <a:srgbClr val="B41600"/>
              </a:solidFill>
              <a:highlight>
                <a:srgbClr val="FFE2F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482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Font typeface="Work Sans SemiBold"/>
              <a:buChar char="•"/>
            </a:pPr>
            <a:r>
              <a:rPr b="1" lang="en-US" sz="4000">
                <a:solidFill>
                  <a:srgbClr val="B41600"/>
                </a:solidFill>
                <a:highlight>
                  <a:srgbClr val="FFE2FC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4000">
                <a:highlight>
                  <a:schemeClr val="lt1"/>
                </a:highlight>
                <a:latin typeface="Work Sans SemiBold"/>
                <a:ea typeface="Work Sans SemiBold"/>
                <a:cs typeface="Work Sans SemiBold"/>
                <a:sym typeface="Work Sans SemiBold"/>
              </a:rPr>
              <a:t> metoder med parametre</a:t>
            </a:r>
            <a:endParaRPr sz="4000">
              <a:highlight>
                <a:schemeClr val="lt1"/>
              </a:highlight>
              <a:latin typeface="Work Sans SemiBold"/>
              <a:ea typeface="Work Sans SemiBold"/>
              <a:cs typeface="Work Sans SemiBold"/>
              <a:sym typeface="Work Sans SemiBold"/>
            </a:endParaRPr>
          </a:p>
          <a:p>
            <a:pPr indent="-4826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41600"/>
              </a:buClr>
              <a:buSzPts val="4000"/>
              <a:buFont typeface="Courier New"/>
              <a:buChar char="•"/>
            </a:pPr>
            <a:r>
              <a:rPr b="1" lang="en-US" sz="4000">
                <a:solidFill>
                  <a:srgbClr val="B41600"/>
                </a:solidFill>
                <a:highlight>
                  <a:srgbClr val="FFE2FC"/>
                </a:highlight>
                <a:latin typeface="Courier New"/>
                <a:ea typeface="Courier New"/>
                <a:cs typeface="Courier New"/>
                <a:sym typeface="Courier New"/>
              </a:rPr>
              <a:t>System.out.println(“Hello World!”);</a:t>
            </a:r>
            <a:endParaRPr b="1" sz="4000">
              <a:solidFill>
                <a:srgbClr val="B41600"/>
              </a:solidFill>
              <a:highlight>
                <a:srgbClr val="FFE2F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482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Font typeface="Work Sans SemiBold"/>
              <a:buChar char="•"/>
            </a:pPr>
            <a:r>
              <a:rPr lang="en-US" sz="4000">
                <a:highlight>
                  <a:schemeClr val="lt1"/>
                </a:highlight>
                <a:latin typeface="Work Sans SemiBold"/>
                <a:ea typeface="Work Sans SemiBold"/>
                <a:cs typeface="Work Sans SemiBold"/>
                <a:sym typeface="Work Sans SemiBold"/>
              </a:rPr>
              <a:t>Metoder der returnerer værdier uden parametre</a:t>
            </a:r>
            <a:endParaRPr sz="4000">
              <a:highlight>
                <a:schemeClr val="lt1"/>
              </a:highlight>
              <a:latin typeface="Work Sans SemiBold"/>
              <a:ea typeface="Work Sans SemiBold"/>
              <a:cs typeface="Work Sans SemiBold"/>
              <a:sym typeface="Work Sans SemiBold"/>
            </a:endParaRPr>
          </a:p>
          <a:p>
            <a:pPr indent="-4826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41600"/>
              </a:buClr>
              <a:buSzPts val="4000"/>
              <a:buFont typeface="Courier New"/>
              <a:buChar char="•"/>
            </a:pPr>
            <a:r>
              <a:rPr b="1" lang="en-US" sz="4000">
                <a:solidFill>
                  <a:srgbClr val="B41600"/>
                </a:solidFill>
                <a:highlight>
                  <a:srgbClr val="FFE2FC"/>
                </a:highlight>
                <a:latin typeface="Courier New"/>
                <a:ea typeface="Courier New"/>
                <a:cs typeface="Courier New"/>
                <a:sym typeface="Courier New"/>
              </a:rPr>
              <a:t>scanner.nextline();</a:t>
            </a:r>
            <a:endParaRPr b="1" sz="4000">
              <a:solidFill>
                <a:srgbClr val="B41600"/>
              </a:solidFill>
              <a:highlight>
                <a:srgbClr val="FFE2F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482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Font typeface="Work Sans SemiBold"/>
              <a:buChar char="•"/>
            </a:pPr>
            <a:r>
              <a:rPr lang="en-US" sz="4000">
                <a:highlight>
                  <a:schemeClr val="lt1"/>
                </a:highlight>
                <a:latin typeface="Work Sans SemiBold"/>
                <a:ea typeface="Work Sans SemiBold"/>
                <a:cs typeface="Work Sans SemiBold"/>
                <a:sym typeface="Work Sans SemiBold"/>
              </a:rPr>
              <a:t>Metoder der returnerer værdier med parametre</a:t>
            </a:r>
            <a:endParaRPr sz="4000">
              <a:highlight>
                <a:schemeClr val="lt1"/>
              </a:highlight>
              <a:latin typeface="Work Sans SemiBold"/>
              <a:ea typeface="Work Sans SemiBold"/>
              <a:cs typeface="Work Sans SemiBold"/>
              <a:sym typeface="Work Sans SemiBold"/>
            </a:endParaRPr>
          </a:p>
          <a:p>
            <a:pPr indent="-4826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B41600"/>
              </a:buClr>
              <a:buSzPts val="4000"/>
              <a:buFont typeface="Courier New"/>
              <a:buChar char="•"/>
            </a:pPr>
            <a:r>
              <a:rPr b="1" lang="en-US" sz="4000">
                <a:solidFill>
                  <a:srgbClr val="B41600"/>
                </a:solidFill>
                <a:highlight>
                  <a:srgbClr val="FFE2FC"/>
                </a:highlight>
                <a:latin typeface="Courier New"/>
                <a:ea typeface="Courier New"/>
                <a:cs typeface="Courier New"/>
                <a:sym typeface="Courier New"/>
              </a:rPr>
              <a:t>“noget tekst”.replace(“ “, “_”);</a:t>
            </a:r>
            <a:endParaRPr b="1" sz="4000">
              <a:solidFill>
                <a:srgbClr val="B41600"/>
              </a:solidFill>
              <a:highlight>
                <a:srgbClr val="FFE2FC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2" name="Google Shape;112;g32b173592e3_0_50"/>
          <p:cNvSpPr txBox="1"/>
          <p:nvPr/>
        </p:nvSpPr>
        <p:spPr>
          <a:xfrm>
            <a:off x="1206500" y="12135950"/>
            <a:ext cx="13278900" cy="723300"/>
          </a:xfrm>
          <a:prstGeom prst="rect">
            <a:avLst/>
          </a:prstGeom>
          <a:noFill/>
          <a:ln cap="flat" cmpd="sng" w="76200">
            <a:solidFill>
              <a:srgbClr val="F1FA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latin typeface="Work Sans"/>
                <a:ea typeface="Work Sans"/>
                <a:cs typeface="Work Sans"/>
                <a:sym typeface="Work Sans"/>
              </a:rPr>
              <a:t>OBS! </a:t>
            </a:r>
            <a:r>
              <a:rPr b="1" lang="en-US" sz="3500">
                <a:solidFill>
                  <a:srgbClr val="B41600"/>
                </a:solidFill>
                <a:highlight>
                  <a:srgbClr val="FFE2FC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-US" sz="35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3500">
                <a:latin typeface="Work Sans"/>
                <a:ea typeface="Work Sans"/>
                <a:cs typeface="Work Sans"/>
                <a:sym typeface="Work Sans"/>
              </a:rPr>
              <a:t>betyder at metoden ikke har nogen returværdi.</a:t>
            </a:r>
            <a:endParaRPr b="1" sz="3500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2b173592e3_0_56"/>
          <p:cNvSpPr txBox="1"/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300">
                <a:latin typeface="Work Sans"/>
                <a:ea typeface="Work Sans"/>
                <a:cs typeface="Work Sans"/>
                <a:sym typeface="Work Sans"/>
              </a:rPr>
              <a:t>void metode </a:t>
            </a:r>
            <a:r>
              <a:rPr i="1" lang="en-US" sz="8300">
                <a:latin typeface="Work Sans"/>
                <a:ea typeface="Work Sans"/>
                <a:cs typeface="Work Sans"/>
                <a:sym typeface="Work Sans"/>
              </a:rPr>
              <a:t>uden</a:t>
            </a:r>
            <a:r>
              <a:rPr lang="en-US" sz="8300">
                <a:latin typeface="Work Sans"/>
                <a:ea typeface="Work Sans"/>
                <a:cs typeface="Work Sans"/>
                <a:sym typeface="Work Sans"/>
              </a:rPr>
              <a:t> parametre</a:t>
            </a:r>
            <a:endParaRPr sz="83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18" name="Google Shape;118;g32b173592e3_0_56"/>
          <p:cNvSpPr txBox="1"/>
          <p:nvPr>
            <p:ph idx="2" type="body"/>
          </p:nvPr>
        </p:nvSpPr>
        <p:spPr>
          <a:xfrm>
            <a:off x="1206500" y="2800703"/>
            <a:ext cx="21971100" cy="22182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4500"/>
              </a:spcBef>
              <a:spcAft>
                <a:spcPts val="0"/>
              </a:spcAft>
              <a:buNone/>
            </a:pPr>
            <a:r>
              <a:rPr lang="en-US" sz="4000">
                <a:latin typeface="Work Sans"/>
                <a:ea typeface="Work Sans"/>
                <a:cs typeface="Work Sans"/>
                <a:sym typeface="Work Sans"/>
              </a:rPr>
              <a:t>En </a:t>
            </a:r>
            <a:r>
              <a:rPr b="1" lang="en-US" sz="4000">
                <a:solidFill>
                  <a:srgbClr val="B41600"/>
                </a:solidFill>
                <a:highlight>
                  <a:srgbClr val="FFE2FC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-US" sz="4000">
                <a:latin typeface="Work Sans"/>
                <a:ea typeface="Work Sans"/>
                <a:cs typeface="Work Sans"/>
                <a:sym typeface="Work Sans"/>
              </a:rPr>
              <a:t> metode er en metode uden returværdi.</a:t>
            </a:r>
            <a:endParaRPr sz="40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4500"/>
              </a:spcBef>
              <a:spcAft>
                <a:spcPts val="0"/>
              </a:spcAft>
              <a:buNone/>
            </a:pPr>
            <a:r>
              <a:rPr lang="en-US" sz="4000">
                <a:latin typeface="Work Sans"/>
                <a:ea typeface="Work Sans"/>
                <a:cs typeface="Work Sans"/>
                <a:sym typeface="Work Sans"/>
              </a:rPr>
              <a:t>Uden parametre betyder at vi ikke “</a:t>
            </a:r>
            <a:r>
              <a:rPr i="1" lang="en-US" sz="4000">
                <a:latin typeface="Work Sans"/>
                <a:ea typeface="Work Sans"/>
                <a:cs typeface="Work Sans"/>
                <a:sym typeface="Work Sans"/>
              </a:rPr>
              <a:t>sender</a:t>
            </a:r>
            <a:r>
              <a:rPr lang="en-US" sz="4000">
                <a:latin typeface="Work Sans"/>
                <a:ea typeface="Work Sans"/>
                <a:cs typeface="Work Sans"/>
                <a:sym typeface="Work Sans"/>
              </a:rPr>
              <a:t>” noget til metoden:</a:t>
            </a:r>
            <a:endParaRPr sz="40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19" name="Google Shape;119;g32b173592e3_0_56"/>
          <p:cNvSpPr txBox="1"/>
          <p:nvPr/>
        </p:nvSpPr>
        <p:spPr>
          <a:xfrm>
            <a:off x="1206500" y="5323700"/>
            <a:ext cx="21971100" cy="7572900"/>
          </a:xfrm>
          <a:prstGeom prst="rect">
            <a:avLst/>
          </a:prstGeom>
          <a:solidFill>
            <a:srgbClr val="282A36"/>
          </a:solidFill>
          <a:ln cap="flat" cmpd="sng" w="228600">
            <a:solidFill>
              <a:srgbClr val="282A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FF79C6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b="1" lang="en-US" sz="40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MetodeEksempelVoidIngenParametre </a:t>
            </a:r>
            <a:r>
              <a:rPr b="1" lang="en-US" sz="4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40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4000">
                <a:solidFill>
                  <a:srgbClr val="98A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// Metode der printer hilsen</a:t>
            </a:r>
            <a:endParaRPr b="1" sz="4000">
              <a:solidFill>
                <a:srgbClr val="98A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98A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40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b="1" lang="en-US" sz="40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printGreeting</a:t>
            </a:r>
            <a:r>
              <a:rPr b="1" lang="en-US" sz="4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1" lang="en-US" sz="4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40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US" sz="40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z="40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z="40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en-US" sz="4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4000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"Hej, Datamatikere!"</a:t>
            </a:r>
            <a:r>
              <a:rPr b="1" lang="en-US" sz="4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40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4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40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40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b="1" lang="en-US" sz="40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lang="en-US" sz="4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40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-US" sz="4000">
                <a:solidFill>
                  <a:srgbClr val="36FFA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b="1" i="1" lang="en-US" sz="40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b="1" lang="en-US" sz="4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-US" sz="4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40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US" sz="4000">
                <a:solidFill>
                  <a:srgbClr val="98A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// Nu kalder vi på metoden</a:t>
            </a:r>
            <a:endParaRPr b="1" sz="4000">
              <a:solidFill>
                <a:srgbClr val="98A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98A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US" sz="40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printGreeting</a:t>
            </a:r>
            <a:r>
              <a:rPr b="1" lang="en-US" sz="4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40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4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40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40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2b173592e3_0_64"/>
          <p:cNvSpPr txBox="1"/>
          <p:nvPr>
            <p:ph idx="2" type="body"/>
          </p:nvPr>
        </p:nvSpPr>
        <p:spPr>
          <a:xfrm>
            <a:off x="1206500" y="4553301"/>
            <a:ext cx="21971100" cy="15963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4500"/>
              </a:spcBef>
              <a:spcAft>
                <a:spcPts val="0"/>
              </a:spcAft>
              <a:buNone/>
            </a:pPr>
            <a:r>
              <a:rPr b="1" lang="en-US" sz="7200">
                <a:solidFill>
                  <a:srgbClr val="282A36"/>
                </a:solidFill>
                <a:latin typeface="Courier New"/>
                <a:ea typeface="Courier New"/>
                <a:cs typeface="Courier New"/>
                <a:sym typeface="Courier New"/>
              </a:rPr>
              <a:t>ProgramStart</a:t>
            </a:r>
            <a:endParaRPr b="1" sz="7200">
              <a:solidFill>
                <a:srgbClr val="282A3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5" name="Google Shape;125;g32b173592e3_0_64"/>
          <p:cNvSpPr txBox="1"/>
          <p:nvPr/>
        </p:nvSpPr>
        <p:spPr>
          <a:xfrm>
            <a:off x="1223400" y="1510600"/>
            <a:ext cx="19842600" cy="28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None/>
            </a:pPr>
            <a:r>
              <a:rPr b="1" lang="en-US" sz="9600">
                <a:latin typeface="Work Sans"/>
                <a:ea typeface="Work Sans"/>
                <a:cs typeface="Work Sans"/>
                <a:sym typeface="Work Sans"/>
              </a:rPr>
              <a:t>Eksempel i IntelliJ - void metode uden parametre</a:t>
            </a:r>
            <a:endParaRPr sz="9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2b173592e3_0_71"/>
          <p:cNvSpPr txBox="1"/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300">
                <a:latin typeface="Work Sans"/>
                <a:ea typeface="Work Sans"/>
                <a:cs typeface="Work Sans"/>
                <a:sym typeface="Work Sans"/>
              </a:rPr>
              <a:t>void metode </a:t>
            </a:r>
            <a:r>
              <a:rPr i="1" lang="en-US" sz="8300">
                <a:latin typeface="Work Sans"/>
                <a:ea typeface="Work Sans"/>
                <a:cs typeface="Work Sans"/>
                <a:sym typeface="Work Sans"/>
              </a:rPr>
              <a:t>med</a:t>
            </a:r>
            <a:r>
              <a:rPr lang="en-US" sz="8300">
                <a:latin typeface="Work Sans"/>
                <a:ea typeface="Work Sans"/>
                <a:cs typeface="Work Sans"/>
                <a:sym typeface="Work Sans"/>
              </a:rPr>
              <a:t> parametre</a:t>
            </a:r>
            <a:endParaRPr sz="83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31" name="Google Shape;131;g32b173592e3_0_71"/>
          <p:cNvSpPr txBox="1"/>
          <p:nvPr>
            <p:ph idx="2" type="body"/>
          </p:nvPr>
        </p:nvSpPr>
        <p:spPr>
          <a:xfrm>
            <a:off x="1206450" y="10654149"/>
            <a:ext cx="21971100" cy="26979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None/>
            </a:pPr>
            <a:r>
              <a:rPr lang="en-US" sz="4000">
                <a:latin typeface="Work Sans"/>
                <a:ea typeface="Work Sans"/>
                <a:cs typeface="Work Sans"/>
                <a:sym typeface="Work Sans"/>
              </a:rPr>
              <a:t>Bemærk at vores </a:t>
            </a:r>
            <a:r>
              <a:rPr b="1" lang="en-US" sz="4000">
                <a:solidFill>
                  <a:srgbClr val="B41600"/>
                </a:solidFill>
                <a:highlight>
                  <a:srgbClr val="FFE2FC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-US" sz="4000">
                <a:latin typeface="Work Sans"/>
                <a:ea typeface="Work Sans"/>
                <a:cs typeface="Work Sans"/>
                <a:sym typeface="Work Sans"/>
              </a:rPr>
              <a:t> metode giver </a:t>
            </a:r>
            <a:r>
              <a:rPr b="1" lang="en-US" sz="4000">
                <a:solidFill>
                  <a:srgbClr val="B41600"/>
                </a:solidFill>
                <a:highlight>
                  <a:srgbClr val="FFE2FC"/>
                </a:highlight>
                <a:latin typeface="Courier New"/>
                <a:ea typeface="Courier New"/>
                <a:cs typeface="Courier New"/>
                <a:sym typeface="Courier New"/>
              </a:rPr>
              <a:t>firstName</a:t>
            </a:r>
            <a:r>
              <a:rPr lang="en-US" sz="4000">
                <a:latin typeface="Work Sans"/>
                <a:ea typeface="Work Sans"/>
                <a:cs typeface="Work Sans"/>
                <a:sym typeface="Work Sans"/>
              </a:rPr>
              <a:t> som input til </a:t>
            </a:r>
            <a:r>
              <a:rPr b="1" lang="en-US" sz="4000">
                <a:solidFill>
                  <a:srgbClr val="B41600"/>
                </a:solidFill>
                <a:highlight>
                  <a:srgbClr val="FFE2FC"/>
                </a:highlight>
                <a:latin typeface="Courier New"/>
                <a:ea typeface="Courier New"/>
                <a:cs typeface="Courier New"/>
                <a:sym typeface="Courier New"/>
              </a:rPr>
              <a:t>greetPerson</a:t>
            </a:r>
            <a:r>
              <a:rPr lang="en-US" sz="4000">
                <a:latin typeface="Work Sans"/>
                <a:ea typeface="Work Sans"/>
                <a:cs typeface="Work Sans"/>
                <a:sym typeface="Work Sans"/>
              </a:rPr>
              <a:t>. I selve </a:t>
            </a:r>
            <a:r>
              <a:rPr b="1" lang="en-US" sz="4000">
                <a:solidFill>
                  <a:srgbClr val="B41600"/>
                </a:solidFill>
                <a:highlight>
                  <a:srgbClr val="FFE2FC"/>
                </a:highlight>
                <a:latin typeface="Courier New"/>
                <a:ea typeface="Courier New"/>
                <a:cs typeface="Courier New"/>
                <a:sym typeface="Courier New"/>
              </a:rPr>
              <a:t>greetPerson</a:t>
            </a:r>
            <a:r>
              <a:rPr lang="en-US" sz="4000">
                <a:latin typeface="Work Sans"/>
                <a:ea typeface="Work Sans"/>
                <a:cs typeface="Work Sans"/>
                <a:sym typeface="Work Sans"/>
              </a:rPr>
              <a:t>, hedder parameteren </a:t>
            </a:r>
            <a:r>
              <a:rPr b="1" lang="en-US" sz="4000">
                <a:solidFill>
                  <a:srgbClr val="B41600"/>
                </a:solidFill>
                <a:highlight>
                  <a:srgbClr val="FFE2FC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-US" sz="4000">
                <a:latin typeface="Work Sans"/>
                <a:ea typeface="Work Sans"/>
                <a:cs typeface="Work Sans"/>
                <a:sym typeface="Work Sans"/>
              </a:rPr>
              <a:t>.</a:t>
            </a:r>
            <a:endParaRPr sz="40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4500"/>
              </a:spcBef>
              <a:spcAft>
                <a:spcPts val="0"/>
              </a:spcAft>
              <a:buNone/>
            </a:pPr>
            <a:r>
              <a:rPr lang="en-US" sz="4000">
                <a:latin typeface="Work Sans"/>
                <a:ea typeface="Work Sans"/>
                <a:cs typeface="Work Sans"/>
                <a:sym typeface="Work Sans"/>
              </a:rPr>
              <a:t>Vi kan kalde parameteren inde i vores </a:t>
            </a:r>
            <a:r>
              <a:rPr b="1" lang="en-US" sz="4000">
                <a:solidFill>
                  <a:srgbClr val="B41600"/>
                </a:solidFill>
                <a:highlight>
                  <a:srgbClr val="FFE2FC"/>
                </a:highlight>
                <a:latin typeface="Courier New"/>
                <a:ea typeface="Courier New"/>
                <a:cs typeface="Courier New"/>
                <a:sym typeface="Courier New"/>
              </a:rPr>
              <a:t>greetPerson</a:t>
            </a:r>
            <a:r>
              <a:rPr lang="en-US" sz="4000">
                <a:latin typeface="Work Sans"/>
                <a:ea typeface="Work Sans"/>
                <a:cs typeface="Work Sans"/>
                <a:sym typeface="Work Sans"/>
              </a:rPr>
              <a:t> lige hvad der passer os</a:t>
            </a:r>
            <a:endParaRPr sz="40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32" name="Google Shape;132;g32b173592e3_0_71"/>
          <p:cNvSpPr txBox="1"/>
          <p:nvPr/>
        </p:nvSpPr>
        <p:spPr>
          <a:xfrm>
            <a:off x="1206450" y="2720725"/>
            <a:ext cx="21971100" cy="7572900"/>
          </a:xfrm>
          <a:prstGeom prst="rect">
            <a:avLst/>
          </a:prstGeom>
          <a:solidFill>
            <a:srgbClr val="282A36"/>
          </a:solidFill>
          <a:ln cap="flat" cmpd="sng" w="228600">
            <a:solidFill>
              <a:srgbClr val="282A3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FF79C6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b="1" lang="en-US" sz="40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MetodeEksempelVoidMedParameter </a:t>
            </a:r>
            <a:r>
              <a:rPr b="1" lang="en-US" sz="4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40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4000">
                <a:solidFill>
                  <a:srgbClr val="98A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// void metode med parameter</a:t>
            </a:r>
            <a:endParaRPr b="1" sz="4000">
              <a:solidFill>
                <a:srgbClr val="98A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98A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40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b="1" lang="en-US" sz="40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greetPerson</a:t>
            </a:r>
            <a:r>
              <a:rPr b="1" lang="en-US" sz="4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40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b="1" i="1" lang="en-US" sz="40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en-US" sz="4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US" sz="4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40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US" sz="40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z="40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z="40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en-US" sz="4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4000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"Hej, " </a:t>
            </a: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b="1" i="1" lang="en-US" sz="40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en-US" sz="4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40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4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40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40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b="1" lang="en-US" sz="40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lang="en-US" sz="4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40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-US" sz="4000">
                <a:solidFill>
                  <a:srgbClr val="36FFA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b="1" i="1" lang="en-US" sz="40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b="1" lang="en-US" sz="4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-US" sz="4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40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US" sz="40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String </a:t>
            </a:r>
            <a:r>
              <a:rPr b="1" lang="en-US" sz="40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firstname </a:t>
            </a: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1" lang="en-US" sz="4000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"Ulla"</a:t>
            </a: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40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US" sz="40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greetPerson</a:t>
            </a:r>
            <a:r>
              <a:rPr b="1" lang="en-US" sz="4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40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firstname</a:t>
            </a:r>
            <a:r>
              <a:rPr b="1" lang="en-US" sz="4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40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4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40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40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